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1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1"/>
            <a:r>
              <a:rPr noProof="0"/>
              <a:t>
</a:t>
            </a:r>
          </a:p>
          <a:p>
            <a:pPr lvl="0"/>
            <a:endParaRPr noProof="0"/>
          </a:p>
          <a:p>
            <a:pPr lvl="0"/>
            <a:endParaRPr noProof="0"/>
          </a:p>
          <a:p>
            <a:pPr lvl="0"/>
            <a:endParaRPr noProof="0"/>
          </a:p>
          <a:p>
            <a:pPr lvl="0"/>
            <a:endParaRPr noProof="0"/>
          </a:p>
          <a:p>
            <a:pPr lvl="0"/>
            <a:endParaRPr noProof="0"/>
          </a:p>
          <a:p>
            <a:pPr lvl="0"/>
            <a:endParaRPr noProof="0"/>
          </a:p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914400" indent="-317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55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17410" name="Shape 56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hape 149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44034" name="Shape 150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68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19458" name="Shape 69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76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21506" name="Shape 7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84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23554" name="Shape 85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92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25602" name="Shape 9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03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27650" name="Shape 104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110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29698" name="Shape 111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18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1746" name="Shape 119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26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3794" name="Shape 1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11"/>
          <p:cNvCxnSpPr>
            <a:cxnSpLocks noChangeShapeType="1"/>
          </p:cNvCxnSpPr>
          <p:nvPr/>
        </p:nvCxnSpPr>
        <p:spPr bwMode="auto">
          <a:xfrm>
            <a:off x="457200" y="549275"/>
            <a:ext cx="8229600" cy="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5" name="Shape 12"/>
          <p:cNvCxnSpPr>
            <a:cxnSpLocks noChangeShapeType="1"/>
          </p:cNvCxnSpPr>
          <p:nvPr/>
        </p:nvCxnSpPr>
        <p:spPr bwMode="auto">
          <a:xfrm>
            <a:off x="457200" y="4845050"/>
            <a:ext cx="8229600" cy="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9" name="Shape 9"/>
          <p:cNvSpPr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16"/>
          <p:cNvCxnSpPr>
            <a:cxnSpLocks noChangeShapeType="1"/>
          </p:cNvCxnSpPr>
          <p:nvPr/>
        </p:nvCxnSpPr>
        <p:spPr bwMode="auto">
          <a:xfrm>
            <a:off x="457200" y="1524000"/>
            <a:ext cx="8229600" cy="0"/>
          </a:xfrm>
          <a:prstGeom prst="straightConnector1">
            <a:avLst/>
          </a:prstGeom>
          <a:noFill/>
          <a:ln w="50800">
            <a:solidFill>
              <a:srgbClr val="DA0002"/>
            </a:solidFill>
            <a:round/>
            <a:headEnd/>
            <a:tailEnd/>
          </a:ln>
        </p:spPr>
      </p:cxnSp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21"/>
          <p:cNvCxnSpPr>
            <a:cxnSpLocks noChangeShapeType="1"/>
          </p:cNvCxnSpPr>
          <p:nvPr/>
        </p:nvCxnSpPr>
        <p:spPr bwMode="auto">
          <a:xfrm>
            <a:off x="457200" y="1524000"/>
            <a:ext cx="8229600" cy="0"/>
          </a:xfrm>
          <a:prstGeom prst="straightConnector1">
            <a:avLst/>
          </a:prstGeom>
          <a:noFill/>
          <a:ln w="50800">
            <a:solidFill>
              <a:srgbClr val="DA0002"/>
            </a:solidFill>
            <a:round/>
            <a:headEnd/>
            <a:tailEnd/>
          </a:ln>
        </p:spPr>
      </p:cxn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hape 24"/>
          <p:cNvCxnSpPr>
            <a:cxnSpLocks noChangeShapeType="1"/>
          </p:cNvCxnSpPr>
          <p:nvPr/>
        </p:nvCxnSpPr>
        <p:spPr bwMode="auto">
          <a:xfrm>
            <a:off x="457200" y="1524000"/>
            <a:ext cx="8229600" cy="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hape 27"/>
          <p:cNvCxnSpPr>
            <a:cxnSpLocks noChangeShapeType="1"/>
          </p:cNvCxnSpPr>
          <p:nvPr/>
        </p:nvCxnSpPr>
        <p:spPr bwMode="auto">
          <a:xfrm>
            <a:off x="457200" y="5756275"/>
            <a:ext cx="822960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</p:cxn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hape 29"/>
          <p:cNvCxnSpPr>
            <a:cxnSpLocks noChangeShapeType="1"/>
          </p:cNvCxnSpPr>
          <p:nvPr/>
        </p:nvCxnSpPr>
        <p:spPr bwMode="auto">
          <a:xfrm>
            <a:off x="457200" y="150813"/>
            <a:ext cx="822960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ca-ES" smtClean="0">
              <a:sym typeface="Arial" charset="0"/>
            </a:endParaRPr>
          </a:p>
        </p:txBody>
      </p:sp>
      <p:sp>
        <p:nvSpPr>
          <p:cNvPr id="1027" name="Shape 6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ca-ES" smtClean="0">
              <a:sym typeface="Arial" charset="0"/>
            </a:endParaRPr>
          </a:p>
        </p:txBody>
      </p:sp>
      <p:cxnSp>
        <p:nvCxnSpPr>
          <p:cNvPr id="1028" name="Shape 7"/>
          <p:cNvCxnSpPr>
            <a:cxnSpLocks noChangeShapeType="1"/>
          </p:cNvCxnSpPr>
          <p:nvPr/>
        </p:nvCxnSpPr>
        <p:spPr bwMode="auto">
          <a:xfrm>
            <a:off x="457200" y="6697663"/>
            <a:ext cx="822960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3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ca-ES" smtClean="0">
              <a:sym typeface="Arial" charset="0"/>
            </a:endParaRPr>
          </a:p>
        </p:txBody>
      </p:sp>
      <p:sp>
        <p:nvSpPr>
          <p:cNvPr id="8195" name="Shape 3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ca-ES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e.org/plugins/view.php?plugin=mod_geogebr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://moodle.org/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://moodle.fespm.es/login/index.php" TargetMode="External"/><Relationship Id="rId7" Type="http://schemas.openxmlformats.org/officeDocument/2006/relationships/hyperlink" Target="http://www.youtube.com/watch?feature=player_embedded&amp;v=D9EJofQ8R2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outu.be/02IjgDuAOpA" TargetMode="External"/><Relationship Id="rId5" Type="http://schemas.openxmlformats.org/officeDocument/2006/relationships/hyperlink" Target="http://www.youtube.com/watch?v=sjlpWVdshX8" TargetMode="External"/><Relationship Id="rId4" Type="http://schemas.openxmlformats.org/officeDocument/2006/relationships/hyperlink" Target="http://phobos.xtec.cat/dpllphp1/moodl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49"/>
          <p:cNvSpPr>
            <a:spLocks noGrp="1"/>
          </p:cNvSpPr>
          <p:nvPr>
            <p:ph type="ctrTitle"/>
          </p:nvPr>
        </p:nvSpPr>
        <p:spPr>
          <a:xfrm>
            <a:off x="457200" y="592138"/>
            <a:ext cx="8229600" cy="2773362"/>
          </a:xfrm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s-ES" sz="4000" smtClean="0">
                <a:latin typeface="Arial" charset="0"/>
                <a:cs typeface="Arial" charset="0"/>
                <a:sym typeface="Arial" charset="0"/>
              </a:rPr>
              <a:t>Mòdul d’activitats</a:t>
            </a:r>
            <a:br>
              <a:rPr lang="es-ES" sz="4000" smtClean="0">
                <a:latin typeface="Arial" charset="0"/>
                <a:cs typeface="Arial" charset="0"/>
                <a:sym typeface="Arial" charset="0"/>
              </a:rPr>
            </a:br>
            <a:r>
              <a:rPr lang="es-ES" sz="4000" smtClean="0">
                <a:latin typeface="Arial" charset="0"/>
                <a:cs typeface="Arial" charset="0"/>
                <a:sym typeface="Arial" charset="0"/>
              </a:rPr>
              <a:t>GeoGebra per a Moodle</a:t>
            </a:r>
            <a:r>
              <a:rPr lang="es-ES" sz="4800" smtClean="0">
                <a:latin typeface="Arial" charset="0"/>
                <a:cs typeface="Arial" charset="0"/>
                <a:sym typeface="Arial" charset="0"/>
              </a:rPr>
              <a:t/>
            </a:r>
            <a:br>
              <a:rPr lang="es-ES" sz="4800" smtClean="0">
                <a:latin typeface="Arial" charset="0"/>
                <a:cs typeface="Arial" charset="0"/>
                <a:sym typeface="Arial" charset="0"/>
              </a:rPr>
            </a:br>
            <a:r>
              <a:rPr lang="es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Josep Lluís Cañadilla</a:t>
            </a:r>
            <a:br>
              <a:rPr lang="es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s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Associació Catalana de GeoGebra</a:t>
            </a:r>
            <a:r>
              <a:rPr lang="es-ES" smtClean="0">
                <a:latin typeface="Arial" charset="0"/>
                <a:cs typeface="Arial" charset="0"/>
                <a:sym typeface="Arial" charset="0"/>
              </a:rPr>
              <a:t/>
            </a:r>
            <a:br>
              <a:rPr lang="es-ES" smtClean="0">
                <a:latin typeface="Arial" charset="0"/>
                <a:cs typeface="Arial" charset="0"/>
                <a:sym typeface="Arial" charset="0"/>
              </a:rPr>
            </a:br>
            <a:r>
              <a:rPr lang="es-ES" sz="2400" smtClean="0">
                <a:latin typeface="Arial" charset="0"/>
                <a:cs typeface="Arial" charset="0"/>
                <a:sym typeface="Arial" charset="0"/>
              </a:rPr>
              <a:t/>
            </a:r>
            <a:br>
              <a:rPr lang="es-ES" sz="2400" smtClean="0">
                <a:latin typeface="Arial" charset="0"/>
                <a:cs typeface="Arial" charset="0"/>
                <a:sym typeface="Arial" charset="0"/>
              </a:rPr>
            </a:br>
            <a:r>
              <a:rPr lang="es-ES" sz="1800" smtClean="0">
                <a:solidFill>
                  <a:schemeClr val="hlink"/>
                </a:solidFill>
                <a:latin typeface="Arial" charset="0"/>
                <a:cs typeface="Arial" charset="0"/>
                <a:sym typeface="Arial" charset="0"/>
              </a:rPr>
              <a:t>Reus 26 de setembre de 2012</a:t>
            </a:r>
          </a:p>
        </p:txBody>
      </p:sp>
      <p:sp>
        <p:nvSpPr>
          <p:cNvPr id="16387" name="Shape 50"/>
          <p:cNvSpPr>
            <a:spLocks noGrp="1"/>
          </p:cNvSpPr>
          <p:nvPr>
            <p:ph type="subTitle" idx="1"/>
          </p:nvPr>
        </p:nvSpPr>
        <p:spPr>
          <a:xfrm>
            <a:off x="457200" y="4954588"/>
            <a:ext cx="8229600" cy="1644650"/>
          </a:xfrm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buClr>
                <a:srgbClr val="5B595A"/>
              </a:buClr>
              <a:buSzTx/>
              <a:buFontTx/>
              <a:buNone/>
            </a:pPr>
            <a:endParaRPr lang="ca-ES" smtClean="0">
              <a:solidFill>
                <a:srgbClr val="5B595A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6389" name="Shape 52"/>
          <p:cNvSpPr>
            <a:spLocks noChangeArrowheads="1"/>
          </p:cNvSpPr>
          <p:nvPr/>
        </p:nvSpPr>
        <p:spPr bwMode="auto">
          <a:xfrm>
            <a:off x="1547813" y="4941888"/>
            <a:ext cx="1730375" cy="16795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pic>
        <p:nvPicPr>
          <p:cNvPr id="16392" name="Picture 8" descr="logo_apmc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1775" y="3429000"/>
            <a:ext cx="3568700" cy="1333500"/>
          </a:xfrm>
          <a:prstGeom prst="rect">
            <a:avLst/>
          </a:prstGeom>
          <a:noFill/>
        </p:spPr>
      </p:pic>
      <p:sp>
        <p:nvSpPr>
          <p:cNvPr id="16393" name="Shape 147"/>
          <p:cNvSpPr>
            <a:spLocks noChangeArrowheads="1"/>
          </p:cNvSpPr>
          <p:nvPr/>
        </p:nvSpPr>
        <p:spPr bwMode="auto">
          <a:xfrm>
            <a:off x="5364163" y="5445125"/>
            <a:ext cx="2708275" cy="64452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hape 143"/>
          <p:cNvSpPr>
            <a:spLocks noGrp="1"/>
          </p:cNvSpPr>
          <p:nvPr>
            <p:ph type="ctrTitle"/>
          </p:nvPr>
        </p:nvSpPr>
        <p:spPr>
          <a:xfrm>
            <a:off x="457200" y="592138"/>
            <a:ext cx="8229600" cy="3840162"/>
          </a:xfrm>
        </p:spPr>
        <p:txBody>
          <a:bodyPr>
            <a:spAutoFit/>
          </a:bodyPr>
          <a:lstStyle/>
          <a:p>
            <a:pPr algn="r" eaLnBrk="1" hangingPunct="1">
              <a:spcBef>
                <a:spcPct val="0"/>
              </a:spcBef>
              <a:buClr>
                <a:srgbClr val="000000"/>
              </a:buClr>
              <a:buSzPct val="46000"/>
              <a:buFontTx/>
              <a:buNone/>
            </a:pPr>
            <a:r>
              <a:rPr lang="ca-ES" sz="4800" smtClean="0">
                <a:latin typeface="Arial" charset="0"/>
                <a:cs typeface="Arial" charset="0"/>
                <a:sym typeface="Arial" charset="0"/>
              </a:rPr>
              <a:t>Gràcies per </a:t>
            </a:r>
            <a:br>
              <a:rPr lang="ca-ES" sz="4800" smtClean="0">
                <a:latin typeface="Arial" charset="0"/>
                <a:cs typeface="Arial" charset="0"/>
                <a:sym typeface="Arial" charset="0"/>
              </a:rPr>
            </a:br>
            <a:r>
              <a:rPr lang="ca-ES" sz="4800" smtClean="0">
                <a:latin typeface="Arial" charset="0"/>
                <a:cs typeface="Arial" charset="0"/>
                <a:sym typeface="Arial" charset="0"/>
              </a:rPr>
              <a:t>la vostra atenció</a:t>
            </a:r>
            <a:br>
              <a:rPr lang="ca-ES" sz="4800" smtClean="0">
                <a:latin typeface="Arial" charset="0"/>
                <a:cs typeface="Arial" charset="0"/>
                <a:sym typeface="Arial" charset="0"/>
              </a:rPr>
            </a:br>
            <a:r>
              <a:rPr lang="ca-ES" smtClean="0">
                <a:latin typeface="Arial" charset="0"/>
                <a:cs typeface="Arial" charset="0"/>
                <a:sym typeface="Arial" charset="0"/>
              </a:rPr>
              <a:t/>
            </a:r>
            <a:br>
              <a:rPr lang="ca-ES" smtClean="0">
                <a:latin typeface="Arial" charset="0"/>
                <a:cs typeface="Arial" charset="0"/>
                <a:sym typeface="Arial" charset="0"/>
              </a:rPr>
            </a:br>
            <a:r>
              <a:rPr lang="ca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Josep Lluís Cañadilla</a:t>
            </a:r>
            <a:br>
              <a:rPr lang="ca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ca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Associació Catalana de GeoGebra</a:t>
            </a:r>
            <a:br>
              <a:rPr lang="ca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ca-ES" sz="2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jcanadil@xtec.cat</a:t>
            </a:r>
          </a:p>
        </p:txBody>
      </p:sp>
      <p:sp>
        <p:nvSpPr>
          <p:cNvPr id="43010" name="Shape 144"/>
          <p:cNvSpPr>
            <a:spLocks noGrp="1"/>
          </p:cNvSpPr>
          <p:nvPr>
            <p:ph type="subTitle" idx="1"/>
          </p:nvPr>
        </p:nvSpPr>
        <p:spPr>
          <a:xfrm>
            <a:off x="457200" y="4954588"/>
            <a:ext cx="8229600" cy="1644650"/>
          </a:xfrm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buClr>
                <a:srgbClr val="5B595A"/>
              </a:buClr>
              <a:buSzTx/>
              <a:buFontTx/>
              <a:buNone/>
            </a:pPr>
            <a:endParaRPr lang="ca-ES" smtClean="0">
              <a:solidFill>
                <a:srgbClr val="5B595A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43012" name="Shape 146"/>
          <p:cNvSpPr>
            <a:spLocks noChangeArrowheads="1"/>
          </p:cNvSpPr>
          <p:nvPr/>
        </p:nvSpPr>
        <p:spPr bwMode="auto">
          <a:xfrm>
            <a:off x="468313" y="4941888"/>
            <a:ext cx="1730375" cy="16795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43013" name="Shape 147"/>
          <p:cNvSpPr>
            <a:spLocks noChangeArrowheads="1"/>
          </p:cNvSpPr>
          <p:nvPr/>
        </p:nvSpPr>
        <p:spPr bwMode="auto">
          <a:xfrm>
            <a:off x="5978525" y="5322888"/>
            <a:ext cx="2708275" cy="64452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pic>
        <p:nvPicPr>
          <p:cNvPr id="43015" name="Picture 7" descr="logo_apmc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39975" y="5157788"/>
            <a:ext cx="3568700" cy="1333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58"/>
          <p:cNvSpPr>
            <a:spLocks noGrp="1"/>
          </p:cNvSpPr>
          <p:nvPr>
            <p:ph type="title"/>
          </p:nvPr>
        </p:nvSpPr>
        <p:spPr>
          <a:xfrm>
            <a:off x="457200" y="684213"/>
            <a:ext cx="8229600" cy="733425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latin typeface="Arial" charset="0"/>
                <a:cs typeface="Arial" charset="0"/>
              </a:rPr>
              <a:t>Introducciò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>
            <a:spAutoFit/>
          </a:bodyPr>
          <a:lstStyle/>
          <a:p>
            <a:pPr marL="0" indent="0" eaLnBrk="1" hangingPunct="1">
              <a:spcBef>
                <a:spcPts val="600"/>
              </a:spcBef>
              <a:buClr>
                <a:srgbClr val="000000"/>
              </a:buClr>
              <a:buSzPct val="37000"/>
            </a:pPr>
            <a:r>
              <a:rPr lang="es-ES" sz="3000" smtClean="0">
                <a:latin typeface="Arial" charset="0"/>
                <a:cs typeface="Arial" charset="0"/>
              </a:rPr>
              <a:t>           </a:t>
            </a:r>
            <a:r>
              <a:rPr lang="es-ES" sz="2400" smtClean="0">
                <a:latin typeface="Arial" charset="0"/>
                <a:cs typeface="Arial" charset="0"/>
              </a:rPr>
              <a:t>Febrer 2011</a:t>
            </a:r>
          </a:p>
          <a:p>
            <a:pPr marL="0" indent="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600"/>
              </a:spcBef>
              <a:buClr>
                <a:srgbClr val="000000"/>
              </a:buClr>
              <a:buSzPct val="37000"/>
            </a:pPr>
            <a:r>
              <a:rPr lang="es-ES" sz="3000" smtClean="0">
                <a:latin typeface="Arial" charset="0"/>
                <a:cs typeface="Arial" charset="0"/>
              </a:rPr>
              <a:t>           </a:t>
            </a:r>
          </a:p>
          <a:p>
            <a:pPr marL="0" indent="0" eaLnBrk="1" hangingPunct="1">
              <a:spcBef>
                <a:spcPts val="600"/>
              </a:spcBef>
              <a:buClr>
                <a:srgbClr val="000000"/>
              </a:buClr>
              <a:buSzPct val="46000"/>
            </a:pPr>
            <a:r>
              <a:rPr lang="es-ES" sz="2400" smtClean="0">
                <a:latin typeface="Arial" charset="0"/>
                <a:cs typeface="Arial" charset="0"/>
              </a:rPr>
              <a:t>              Departament d'Ensenyament, ACG, GeoGebra</a:t>
            </a:r>
          </a:p>
          <a:p>
            <a:pPr marL="0" indent="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600"/>
              </a:spcBef>
              <a:buClr>
                <a:srgbClr val="000000"/>
              </a:buClr>
              <a:buSzPct val="46000"/>
            </a:pPr>
            <a:r>
              <a:rPr lang="es-ES" sz="2400" smtClean="0">
                <a:latin typeface="Arial" charset="0"/>
                <a:cs typeface="Arial" charset="0"/>
              </a:rPr>
              <a:t>              Sara Arjona i Jaume Fernández </a:t>
            </a:r>
          </a:p>
          <a:p>
            <a:pPr marL="0" indent="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es-ES" sz="3000" smtClean="0"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600"/>
              </a:spcBef>
              <a:buClr>
                <a:srgbClr val="000000"/>
              </a:buClr>
              <a:buSzPct val="46000"/>
            </a:pPr>
            <a:r>
              <a:rPr lang="es-ES" sz="2400" smtClean="0">
                <a:latin typeface="Arial" charset="0"/>
                <a:cs typeface="Arial" charset="0"/>
              </a:rPr>
              <a:t>                            </a:t>
            </a:r>
          </a:p>
        </p:txBody>
      </p:sp>
      <p:sp>
        <p:nvSpPr>
          <p:cNvPr id="18435" name="Shape 60"/>
          <p:cNvSpPr>
            <a:spLocks noChangeArrowheads="1"/>
          </p:cNvSpPr>
          <p:nvPr/>
        </p:nvSpPr>
        <p:spPr bwMode="auto">
          <a:xfrm>
            <a:off x="457200" y="1600200"/>
            <a:ext cx="971550" cy="9715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18436" name="Shape 61"/>
          <p:cNvSpPr>
            <a:spLocks noChangeArrowheads="1"/>
          </p:cNvSpPr>
          <p:nvPr/>
        </p:nvSpPr>
        <p:spPr bwMode="auto">
          <a:xfrm>
            <a:off x="457200" y="4318000"/>
            <a:ext cx="971550" cy="9715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18437" name="Shape 62"/>
          <p:cNvSpPr>
            <a:spLocks noChangeArrowheads="1"/>
          </p:cNvSpPr>
          <p:nvPr/>
        </p:nvSpPr>
        <p:spPr bwMode="auto">
          <a:xfrm>
            <a:off x="263525" y="2746375"/>
            <a:ext cx="1358900" cy="136525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18438" name="Shape 63"/>
          <p:cNvSpPr>
            <a:spLocks noChangeArrowheads="1"/>
          </p:cNvSpPr>
          <p:nvPr/>
        </p:nvSpPr>
        <p:spPr bwMode="auto">
          <a:xfrm>
            <a:off x="6459538" y="5621338"/>
            <a:ext cx="2403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>
            <a:spAutoFit/>
          </a:bodyPr>
          <a:lstStyle/>
          <a:p>
            <a:r>
              <a:rPr lang="ca-ES" sz="2400"/>
              <a:t>Entorn virtual</a:t>
            </a:r>
          </a:p>
          <a:p>
            <a:r>
              <a:rPr lang="ca-ES" sz="2400"/>
              <a:t>d’aprenentatge</a:t>
            </a:r>
          </a:p>
        </p:txBody>
      </p:sp>
      <p:sp>
        <p:nvSpPr>
          <p:cNvPr id="18439" name="Shape 64"/>
          <p:cNvSpPr>
            <a:spLocks noChangeArrowheads="1"/>
          </p:cNvSpPr>
          <p:nvPr/>
        </p:nvSpPr>
        <p:spPr bwMode="auto">
          <a:xfrm>
            <a:off x="787400" y="5602288"/>
            <a:ext cx="19081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>
            <a:spAutoFit/>
          </a:bodyPr>
          <a:lstStyle/>
          <a:p>
            <a:r>
              <a:rPr lang="ca-ES" sz="2400"/>
              <a:t>Matemàtica dinàmica</a:t>
            </a:r>
          </a:p>
        </p:txBody>
      </p:sp>
      <p:sp>
        <p:nvSpPr>
          <p:cNvPr id="18440" name="Shape 65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18441" name="Shape 66"/>
          <p:cNvSpPr>
            <a:spLocks noChangeArrowheads="1"/>
          </p:cNvSpPr>
          <p:nvPr/>
        </p:nvSpPr>
        <p:spPr bwMode="auto">
          <a:xfrm>
            <a:off x="2695575" y="5600700"/>
            <a:ext cx="3752850" cy="94297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71"/>
          <p:cNvSpPr>
            <a:spLocks noGrp="1"/>
          </p:cNvSpPr>
          <p:nvPr>
            <p:ph type="title"/>
          </p:nvPr>
        </p:nvSpPr>
        <p:spPr>
          <a:xfrm>
            <a:off x="457200" y="684213"/>
            <a:ext cx="8229600" cy="733425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latin typeface="Arial" charset="0"/>
                <a:cs typeface="Arial" charset="0"/>
              </a:rPr>
              <a:t>Característiques</a:t>
            </a:r>
          </a:p>
        </p:txBody>
      </p:sp>
      <p:sp>
        <p:nvSpPr>
          <p:cNvPr id="2048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3486150"/>
          </a:xfrm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400" smtClean="0">
                <a:latin typeface="Arial" charset="0"/>
                <a:cs typeface="Arial" charset="0"/>
              </a:rPr>
              <a:t>- </a:t>
            </a:r>
            <a:r>
              <a:rPr lang="ca-ES" sz="2400" b="1" smtClean="0">
                <a:solidFill>
                  <a:srgbClr val="741B47"/>
                </a:solidFill>
                <a:latin typeface="Arial" charset="0"/>
                <a:cs typeface="Arial" charset="0"/>
              </a:rPr>
              <a:t>Mòdulo</a:t>
            </a:r>
            <a:r>
              <a:rPr lang="ca-ES" sz="2400" smtClean="0">
                <a:latin typeface="Arial" charset="0"/>
                <a:cs typeface="Arial" charset="0"/>
              </a:rPr>
              <a:t> --&gt; Nova activitat Moodle amb totes les característiques comuns a d’altres activitats.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400" smtClean="0">
                <a:latin typeface="Arial" charset="0"/>
                <a:cs typeface="Arial" charset="0"/>
              </a:rPr>
              <a:t>- </a:t>
            </a:r>
            <a:r>
              <a:rPr lang="ca-ES" sz="2400" b="1" smtClean="0">
                <a:solidFill>
                  <a:srgbClr val="741B47"/>
                </a:solidFill>
                <a:latin typeface="Arial" charset="0"/>
                <a:cs typeface="Arial" charset="0"/>
              </a:rPr>
              <a:t>Consta d’</a:t>
            </a:r>
            <a:r>
              <a:rPr lang="ca-ES" sz="2400" smtClean="0">
                <a:latin typeface="Arial" charset="0"/>
                <a:cs typeface="Arial" charset="0"/>
              </a:rPr>
              <a:t>un títol, enunciat i de l’applet GeoGebra.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400" smtClean="0">
                <a:latin typeface="Arial" charset="0"/>
                <a:cs typeface="Arial" charset="0"/>
              </a:rPr>
              <a:t>- </a:t>
            </a:r>
            <a:r>
              <a:rPr lang="ca-ES" sz="2400" b="1" smtClean="0">
                <a:solidFill>
                  <a:srgbClr val="741B47"/>
                </a:solidFill>
                <a:latin typeface="Arial" charset="0"/>
                <a:cs typeface="Arial" charset="0"/>
              </a:rPr>
              <a:t>Botons</a:t>
            </a:r>
            <a:r>
              <a:rPr lang="ca-ES" sz="2400" smtClean="0">
                <a:latin typeface="Arial" charset="0"/>
                <a:cs typeface="Arial" charset="0"/>
              </a:rPr>
              <a:t> </a:t>
            </a:r>
            <a:r>
              <a:rPr lang="ca-ES" sz="2400" b="1" smtClean="0">
                <a:solidFill>
                  <a:srgbClr val="4A86E8"/>
                </a:solidFill>
                <a:latin typeface="Arial" charset="0"/>
                <a:cs typeface="Arial" charset="0"/>
              </a:rPr>
              <a:t>desar i entregar</a:t>
            </a:r>
            <a:r>
              <a:rPr lang="ca-ES" sz="2400" smtClean="0">
                <a:latin typeface="Arial" charset="0"/>
                <a:cs typeface="Arial" charset="0"/>
              </a:rPr>
              <a:t> o </a:t>
            </a:r>
            <a:r>
              <a:rPr lang="ca-ES" sz="2400" b="1" smtClean="0">
                <a:solidFill>
                  <a:srgbClr val="4A86E8"/>
                </a:solidFill>
                <a:latin typeface="Arial" charset="0"/>
                <a:cs typeface="Arial" charset="0"/>
              </a:rPr>
              <a:t>desar i continuar</a:t>
            </a:r>
            <a:r>
              <a:rPr lang="ca-ES" sz="2400" smtClean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400" smtClean="0">
                <a:latin typeface="Arial" charset="0"/>
                <a:cs typeface="Arial" charset="0"/>
              </a:rPr>
              <a:t>- </a:t>
            </a:r>
            <a:r>
              <a:rPr lang="ca-ES" sz="2400" b="1" smtClean="0">
                <a:solidFill>
                  <a:srgbClr val="741B47"/>
                </a:solidFill>
                <a:latin typeface="Arial" charset="0"/>
                <a:cs typeface="Arial" charset="0"/>
              </a:rPr>
              <a:t>Es desa</a:t>
            </a:r>
            <a:r>
              <a:rPr lang="ca-ES" sz="2400" smtClean="0">
                <a:latin typeface="Arial" charset="0"/>
                <a:cs typeface="Arial" charset="0"/>
              </a:rPr>
              <a:t> data, hora, intents, puntuació, comentaris i l’appet en l’estat que el va deixar l’alumne.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400" smtClean="0">
                <a:latin typeface="Arial" charset="0"/>
                <a:cs typeface="Arial" charset="0"/>
              </a:rPr>
              <a:t>- </a:t>
            </a:r>
            <a:r>
              <a:rPr lang="ca-ES" sz="2400" b="1" smtClean="0">
                <a:solidFill>
                  <a:srgbClr val="741B47"/>
                </a:solidFill>
                <a:latin typeface="Arial" charset="0"/>
                <a:cs typeface="Arial" charset="0"/>
              </a:rPr>
              <a:t>Es fàcil</a:t>
            </a:r>
            <a:r>
              <a:rPr lang="ca-ES" sz="2400" smtClean="0">
                <a:latin typeface="Arial" charset="0"/>
                <a:cs typeface="Arial" charset="0"/>
              </a:rPr>
              <a:t> de crear una activitat i fer-ne el seguiment.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400" smtClean="0">
                <a:latin typeface="Arial" charset="0"/>
                <a:cs typeface="Arial" charset="0"/>
              </a:rPr>
              <a:t>- </a:t>
            </a:r>
            <a:r>
              <a:rPr lang="ca-ES" sz="2400" b="1" smtClean="0">
                <a:solidFill>
                  <a:srgbClr val="741B47"/>
                </a:solidFill>
                <a:latin typeface="Arial" charset="0"/>
                <a:cs typeface="Arial" charset="0"/>
              </a:rPr>
              <a:t>Es pot aconseguir</a:t>
            </a:r>
            <a:r>
              <a:rPr lang="ca-ES" sz="2400" b="1" smtClean="0">
                <a:latin typeface="Arial" charset="0"/>
                <a:cs typeface="Arial" charset="0"/>
              </a:rPr>
              <a:t> </a:t>
            </a:r>
            <a:r>
              <a:rPr lang="ca-ES" sz="2400" smtClean="0">
                <a:latin typeface="Arial" charset="0"/>
                <a:cs typeface="Arial" charset="0"/>
              </a:rPr>
              <a:t>autocorrecció i aleatorietat.</a:t>
            </a:r>
          </a:p>
        </p:txBody>
      </p:sp>
      <p:sp>
        <p:nvSpPr>
          <p:cNvPr id="20483" name="Shape 73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20484" name="Shape 74"/>
          <p:cNvSpPr>
            <a:spLocks noChangeArrowheads="1"/>
          </p:cNvSpPr>
          <p:nvPr/>
        </p:nvSpPr>
        <p:spPr bwMode="auto">
          <a:xfrm>
            <a:off x="3856038" y="5137150"/>
            <a:ext cx="1431925" cy="143033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79"/>
          <p:cNvSpPr>
            <a:spLocks noGrp="1"/>
          </p:cNvSpPr>
          <p:nvPr>
            <p:ph type="title"/>
          </p:nvPr>
        </p:nvSpPr>
        <p:spPr>
          <a:xfrm>
            <a:off x="457200" y="684213"/>
            <a:ext cx="8229600" cy="733425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latin typeface="Arial" charset="0"/>
                <a:cs typeface="Arial" charset="0"/>
              </a:rPr>
              <a:t>Instalació del mòdul</a:t>
            </a:r>
          </a:p>
        </p:txBody>
      </p:sp>
      <p:sp>
        <p:nvSpPr>
          <p:cNvPr id="22530" name="Shape 8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2606675"/>
          </a:xfrm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L’administrador del Moodle és l’encarregat d’instalar el mòdulo.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Versió 1.1 per al Moodle 1.9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endParaRPr lang="ca-ES" sz="3000" smtClean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2400" smtClean="0">
                <a:latin typeface="Arial" charset="0"/>
                <a:cs typeface="Arial" charset="0"/>
                <a:hlinkClick r:id="rId3"/>
              </a:rPr>
              <a:t>http://moodle.org/plugins/view.php?plugin=mod_geogebra</a:t>
            </a:r>
            <a:endParaRPr lang="ca-ES" sz="2400" smtClean="0">
              <a:latin typeface="Arial" charset="0"/>
              <a:cs typeface="Arial" charset="0"/>
            </a:endParaRPr>
          </a:p>
        </p:txBody>
      </p:sp>
      <p:sp>
        <p:nvSpPr>
          <p:cNvPr id="22531" name="Shape 81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22532" name="Shape 82">
            <a:hlinkClick r:id="rId5"/>
          </p:cNvPr>
          <p:cNvSpPr>
            <a:spLocks noChangeArrowheads="1"/>
          </p:cNvSpPr>
          <p:nvPr/>
        </p:nvSpPr>
        <p:spPr bwMode="auto">
          <a:xfrm>
            <a:off x="3635375" y="4695825"/>
            <a:ext cx="1873250" cy="1871663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87"/>
          <p:cNvSpPr>
            <a:spLocks noGrp="1"/>
          </p:cNvSpPr>
          <p:nvPr>
            <p:ph type="title"/>
          </p:nvPr>
        </p:nvSpPr>
        <p:spPr>
          <a:xfrm>
            <a:off x="457200" y="684213"/>
            <a:ext cx="7405688" cy="733425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latin typeface="Arial" charset="0"/>
                <a:cs typeface="Arial" charset="0"/>
              </a:rPr>
              <a:t>Creació d’una activitat</a:t>
            </a:r>
          </a:p>
        </p:txBody>
      </p:sp>
      <p:sp>
        <p:nvSpPr>
          <p:cNvPr id="24578" name="Shape 8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2165350"/>
          </a:xfrm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1.- Elaborar la construcció GeoGebra en què es basa l’activitat.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2.- Decidir el títol i l’enunciat de l’activitat.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3.- Accedir al Moodle i omplir el formulari.</a:t>
            </a:r>
          </a:p>
        </p:txBody>
      </p:sp>
      <p:sp>
        <p:nvSpPr>
          <p:cNvPr id="24579" name="Shape 89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2488" y="0"/>
            <a:ext cx="6815137" cy="6858000"/>
          </a:xfrm>
          <a:prstGeom prst="rect">
            <a:avLst/>
          </a:prstGeom>
          <a:noFill/>
          <a:ln w="511175">
            <a:solidFill>
              <a:schemeClr val="bg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95"/>
          <p:cNvSpPr>
            <a:spLocks noChangeArrowheads="1"/>
          </p:cNvSpPr>
          <p:nvPr/>
        </p:nvSpPr>
        <p:spPr bwMode="auto">
          <a:xfrm>
            <a:off x="3186113" y="2744788"/>
            <a:ext cx="2771775" cy="30289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26626" name="Shape 96"/>
          <p:cNvSpPr>
            <a:spLocks noGrp="1"/>
          </p:cNvSpPr>
          <p:nvPr>
            <p:ph type="title"/>
          </p:nvPr>
        </p:nvSpPr>
        <p:spPr>
          <a:xfrm>
            <a:off x="457200" y="684213"/>
            <a:ext cx="8229600" cy="733425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latin typeface="Arial" charset="0"/>
                <a:cs typeface="Arial" charset="0"/>
              </a:rPr>
              <a:t>Realizació i seguiment</a:t>
            </a:r>
          </a:p>
        </p:txBody>
      </p:sp>
      <p:sp>
        <p:nvSpPr>
          <p:cNvPr id="26627" name="Shape 9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ca-ES" sz="3000" smtClean="0">
              <a:latin typeface="Arial" charset="0"/>
              <a:cs typeface="Arial" charset="0"/>
            </a:endParaRPr>
          </a:p>
        </p:txBody>
      </p:sp>
      <p:sp>
        <p:nvSpPr>
          <p:cNvPr id="26631" name="Shape 101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106"/>
          <p:cNvSpPr>
            <a:spLocks noGrp="1"/>
          </p:cNvSpPr>
          <p:nvPr>
            <p:ph type="title"/>
          </p:nvPr>
        </p:nvSpPr>
        <p:spPr>
          <a:xfrm>
            <a:off x="457200" y="684213"/>
            <a:ext cx="8229600" cy="733425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latin typeface="Arial" charset="0"/>
                <a:cs typeface="Arial" charset="0"/>
              </a:rPr>
              <a:t>Exemples</a:t>
            </a:r>
          </a:p>
        </p:txBody>
      </p:sp>
      <p:sp>
        <p:nvSpPr>
          <p:cNvPr id="28674" name="Shape 10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u="sng" smtClean="0">
                <a:solidFill>
                  <a:schemeClr val="hlink"/>
                </a:solidFill>
                <a:latin typeface="Arial" charset="0"/>
                <a:cs typeface="Arial" charset="0"/>
                <a:hlinkClick r:id="rId3"/>
              </a:rPr>
              <a:t>FESPM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u="sng" smtClean="0">
                <a:solidFill>
                  <a:schemeClr val="hlink"/>
                </a:solidFill>
                <a:latin typeface="Arial" charset="0"/>
                <a:cs typeface="Arial" charset="0"/>
                <a:hlinkClick r:id="rId4"/>
              </a:rPr>
              <a:t>Dep. Ensenyament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ca-ES" sz="300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ca-ES" sz="3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15000"/>
              </a:lnSpc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Vídeos:</a:t>
            </a:r>
          </a:p>
          <a:p>
            <a:pPr eaLnBrk="1" hangingPunct="1">
              <a:lnSpc>
                <a:spcPct val="115000"/>
              </a:lnSpc>
              <a:buClr>
                <a:srgbClr val="000000"/>
              </a:buClr>
              <a:buSzPct val="167000"/>
            </a:pPr>
            <a:r>
              <a:rPr lang="ca-ES" sz="3000" u="sng" smtClean="0">
                <a:solidFill>
                  <a:schemeClr val="hlink"/>
                </a:solidFill>
                <a:latin typeface="Arial" charset="0"/>
                <a:cs typeface="Arial" charset="0"/>
                <a:hlinkClick r:id="rId5"/>
              </a:rPr>
              <a:t>Creando una actividad</a:t>
            </a:r>
            <a:r>
              <a:rPr lang="ca-ES" sz="300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115000"/>
              </a:lnSpc>
              <a:buClr>
                <a:srgbClr val="000000"/>
              </a:buClr>
              <a:buSzPct val="167000"/>
            </a:pPr>
            <a:r>
              <a:rPr lang="ca-ES" sz="3000" u="sng" smtClean="0">
                <a:solidFill>
                  <a:schemeClr val="hlink"/>
                </a:solidFill>
                <a:latin typeface="Arial" charset="0"/>
                <a:cs typeface="Arial" charset="0"/>
                <a:hlinkClick r:id="rId6"/>
              </a:rPr>
              <a:t>Vista students vs teacher</a:t>
            </a:r>
            <a:r>
              <a:rPr lang="ca-ES" sz="3000" smtClean="0">
                <a:latin typeface="Arial" charset="0"/>
                <a:cs typeface="Arial" charset="0"/>
              </a:rPr>
              <a:t>  </a:t>
            </a:r>
          </a:p>
          <a:p>
            <a:pPr eaLnBrk="1" hangingPunct="1">
              <a:lnSpc>
                <a:spcPct val="115000"/>
              </a:lnSpc>
              <a:buClr>
                <a:srgbClr val="000000"/>
              </a:buClr>
              <a:buSzPct val="167000"/>
            </a:pPr>
            <a:r>
              <a:rPr lang="ca-ES" sz="3000" u="sng" smtClean="0">
                <a:solidFill>
                  <a:schemeClr val="hlink"/>
                </a:solidFill>
                <a:latin typeface="Arial" charset="0"/>
                <a:cs typeface="Arial" charset="0"/>
                <a:hlinkClick r:id="rId7"/>
              </a:rPr>
              <a:t>2 students making geogebra activities</a:t>
            </a:r>
            <a:r>
              <a:rPr lang="ca-ES" sz="300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ca-ES" sz="3000" smtClean="0">
              <a:latin typeface="Arial" charset="0"/>
              <a:cs typeface="Arial" charset="0"/>
            </a:endParaRPr>
          </a:p>
        </p:txBody>
      </p:sp>
      <p:sp>
        <p:nvSpPr>
          <p:cNvPr id="28675" name="Shape 108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13"/>
          <p:cNvSpPr>
            <a:spLocks noGrp="1"/>
          </p:cNvSpPr>
          <p:nvPr>
            <p:ph type="title"/>
          </p:nvPr>
        </p:nvSpPr>
        <p:spPr>
          <a:xfrm>
            <a:off x="457200" y="684213"/>
            <a:ext cx="8229600" cy="733425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latin typeface="Arial" charset="0"/>
                <a:cs typeface="Arial" charset="0"/>
              </a:rPr>
              <a:t>Autocorrecció i puntuació</a:t>
            </a:r>
          </a:p>
        </p:txBody>
      </p:sp>
      <p:sp>
        <p:nvSpPr>
          <p:cNvPr id="30722" name="Shape 11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3582988"/>
          </a:xfrm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Definir a la construcció l’objeto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4800" smtClean="0">
                <a:solidFill>
                  <a:srgbClr val="1155CC"/>
                </a:solidFill>
                <a:latin typeface="Arial" charset="0"/>
                <a:cs typeface="Arial" charset="0"/>
              </a:rPr>
              <a:t>                  grade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que calcularà la puntuació de l’alumne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ca-ES" sz="300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Per exemple: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	grade=Si[P==A,10,0]</a:t>
            </a:r>
          </a:p>
        </p:txBody>
      </p:sp>
      <p:sp>
        <p:nvSpPr>
          <p:cNvPr id="30723" name="Shape 115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30724" name="Shape 116"/>
          <p:cNvSpPr>
            <a:spLocks noChangeArrowheads="1"/>
          </p:cNvSpPr>
          <p:nvPr/>
        </p:nvSpPr>
        <p:spPr bwMode="auto">
          <a:xfrm>
            <a:off x="3633788" y="5414963"/>
            <a:ext cx="1876425" cy="115252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21"/>
          <p:cNvSpPr>
            <a:spLocks noGrp="1"/>
          </p:cNvSpPr>
          <p:nvPr>
            <p:ph type="title"/>
          </p:nvPr>
        </p:nvSpPr>
        <p:spPr>
          <a:xfrm>
            <a:off x="457200" y="684213"/>
            <a:ext cx="8229600" cy="733425"/>
          </a:xfrm>
        </p:spPr>
        <p:txBody>
          <a:bodyPr>
            <a:spAutoFit/>
          </a:bodyPr>
          <a:lstStyle/>
          <a:p>
            <a:pPr indent="228600" eaLnBrk="1" hangingPunct="1">
              <a:buClr>
                <a:schemeClr val="accent1"/>
              </a:buClr>
            </a:pPr>
            <a:r>
              <a:rPr lang="ca-ES" sz="3600" b="1" smtClean="0">
                <a:latin typeface="Arial" charset="0"/>
                <a:cs typeface="Arial" charset="0"/>
              </a:rPr>
              <a:t>Aleatorietat</a:t>
            </a:r>
          </a:p>
        </p:txBody>
      </p:sp>
      <p:sp>
        <p:nvSpPr>
          <p:cNvPr id="32770" name="Shape 12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3613150"/>
          </a:xfrm>
        </p:spPr>
        <p:txBody>
          <a:bodyPr>
            <a:spAutoFit/>
          </a:bodyPr>
          <a:lstStyle/>
          <a:p>
            <a:pPr algn="ctr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solidFill>
                  <a:srgbClr val="0066D9"/>
                </a:solidFill>
                <a:latin typeface="Arial" charset="0"/>
                <a:cs typeface="Arial" charset="0"/>
              </a:rPr>
              <a:t>AleatoriEntre[  , ]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- Crear un objecte </a:t>
            </a:r>
            <a:r>
              <a:rPr lang="ca-ES" sz="3000" i="1" smtClean="0">
                <a:latin typeface="Arial" charset="0"/>
                <a:cs typeface="Arial" charset="0"/>
              </a:rPr>
              <a:t>stat</a:t>
            </a:r>
            <a:r>
              <a:rPr lang="ca-ES" sz="3000" smtClean="0">
                <a:latin typeface="Arial" charset="0"/>
                <a:cs typeface="Arial" charset="0"/>
              </a:rPr>
              <a:t> que determini l’estat de l’activitat. Inicialment 0.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- Fer que en obrir-se l’activitat, si </a:t>
            </a:r>
            <a:r>
              <a:rPr lang="ca-ES" sz="3000" i="1" smtClean="0">
                <a:latin typeface="Arial" charset="0"/>
                <a:cs typeface="Arial" charset="0"/>
              </a:rPr>
              <a:t>stat</a:t>
            </a:r>
            <a:r>
              <a:rPr lang="ca-ES" sz="3000" smtClean="0">
                <a:latin typeface="Arial" charset="0"/>
                <a:cs typeface="Arial" charset="0"/>
              </a:rPr>
              <a:t>=0, canviï a 1 i desprès 2.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r>
              <a:rPr lang="ca-ES" sz="3000" smtClean="0">
                <a:latin typeface="Arial" charset="0"/>
                <a:cs typeface="Arial" charset="0"/>
              </a:rPr>
              <a:t>- Quan l’objecte </a:t>
            </a:r>
            <a:r>
              <a:rPr lang="ca-ES" sz="3000" i="1" smtClean="0">
                <a:latin typeface="Arial" charset="0"/>
                <a:cs typeface="Arial" charset="0"/>
              </a:rPr>
              <a:t>stat</a:t>
            </a:r>
            <a:r>
              <a:rPr lang="ca-ES" sz="3000" smtClean="0">
                <a:latin typeface="Arial" charset="0"/>
                <a:cs typeface="Arial" charset="0"/>
              </a:rPr>
              <a:t> canviï de valor i el nou valor sigui 1, assignar els valors aleatoris.</a:t>
            </a:r>
          </a:p>
        </p:txBody>
      </p:sp>
      <p:sp>
        <p:nvSpPr>
          <p:cNvPr id="32771" name="Shape 123"/>
          <p:cNvSpPr>
            <a:spLocks noChangeArrowheads="1"/>
          </p:cNvSpPr>
          <p:nvPr/>
        </p:nvSpPr>
        <p:spPr bwMode="auto">
          <a:xfrm>
            <a:off x="7931150" y="6350"/>
            <a:ext cx="1212850" cy="11731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32772" name="Shape 124"/>
          <p:cNvSpPr>
            <a:spLocks noChangeArrowheads="1"/>
          </p:cNvSpPr>
          <p:nvPr/>
        </p:nvSpPr>
        <p:spPr bwMode="auto">
          <a:xfrm>
            <a:off x="4086225" y="5595938"/>
            <a:ext cx="971550" cy="9715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redeterminado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239</Words>
  <Application>Microsoft Office PowerPoint</Application>
  <PresentationFormat>On-screen Show (4:3)</PresentationFormat>
  <Paragraphs>54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Plantilla de diseño</vt:lpstr>
      </vt:variant>
      <vt:variant>
        <vt:i4>8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Arial</vt:lpstr>
      <vt:lpstr>Diseño predeterminado</vt:lpstr>
      <vt:lpstr>Diseño predeterminado</vt:lpstr>
      <vt:lpstr>Diseño predeterminado</vt:lpstr>
      <vt:lpstr>Diseño predeterminado</vt:lpstr>
      <vt:lpstr>Diseño predeterminado</vt:lpstr>
      <vt:lpstr>Diseño predeterminado</vt:lpstr>
      <vt:lpstr>Diseño predeterminado</vt:lpstr>
      <vt:lpstr>Diseño predeterminado</vt:lpstr>
      <vt:lpstr>Mòdul d’activitats GeoGebra per a Moodle Josep Lluís Cañadilla Associació Catalana de GeoGebra  Reus 26 de setembre de 2012</vt:lpstr>
      <vt:lpstr>Introducciò</vt:lpstr>
      <vt:lpstr>Característiques</vt:lpstr>
      <vt:lpstr>Instalació del mòdul</vt:lpstr>
      <vt:lpstr>Creació d’una activitat</vt:lpstr>
      <vt:lpstr>Realizació i seguiment</vt:lpstr>
      <vt:lpstr>Exemples</vt:lpstr>
      <vt:lpstr>Autocorrecció i puntuació</vt:lpstr>
      <vt:lpstr>Aleatorietat</vt:lpstr>
      <vt:lpstr>Gràcies per  la vostra atenció  Josep Lluís Cañadilla Associació Catalana de GeoGebra jcanadil@xtec.cat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Nuevo módulo de actividades GeoGebra para Moodle Josep Lluís Cañadilla Associació Catalana de GeoGebra Encuentro en Andalucía. GeoGebra en el aula Granada, 14 de abril de 2012</dc:title>
  <cp:lastModifiedBy>jcanadil</cp:lastModifiedBy>
  <cp:revision>14</cp:revision>
  <dcterms:modified xsi:type="dcterms:W3CDTF">2012-09-22T08:52:32Z</dcterms:modified>
</cp:coreProperties>
</file>