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65" r:id="rId14"/>
    <p:sldId id="269" r:id="rId15"/>
    <p:sldId id="267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74193231 w 120000"/>
              <a:gd name="T3" fmla="*/ 0 h 120000"/>
              <a:gd name="T4" fmla="*/ 174193231 w 120000"/>
              <a:gd name="T5" fmla="*/ 97983678 h 120000"/>
              <a:gd name="T6" fmla="*/ 0 w 120000"/>
              <a:gd name="T7" fmla="*/ 97983678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1"/>
            <a:r>
              <a:rPr noProof="0"/>
              <a:t>
</a:t>
            </a:r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914400" indent="-317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5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7410" name="Shape 56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3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9938" name="Shape 13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40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41986" name="Shape 14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32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5842" name="Shape 13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7890" name="Shape 13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49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44034" name="Shape 15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9458" name="Shape 6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6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1506" name="Shape 7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4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3554" name="Shape 8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2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5602" name="Shape 9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3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7650" name="Shape 104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10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9698" name="Shape 11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1746" name="Shape 11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26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3794" name="Shape 1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1"/>
          <p:cNvCxnSpPr>
            <a:cxnSpLocks noChangeShapeType="1"/>
          </p:cNvCxnSpPr>
          <p:nvPr/>
        </p:nvCxnSpPr>
        <p:spPr bwMode="auto">
          <a:xfrm>
            <a:off x="457200" y="549275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5" name="Shape 12"/>
          <p:cNvCxnSpPr>
            <a:cxnSpLocks noChangeShapeType="1"/>
          </p:cNvCxnSpPr>
          <p:nvPr/>
        </p:nvCxnSpPr>
        <p:spPr bwMode="auto">
          <a:xfrm>
            <a:off x="457200" y="4845050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9" name="Shape 9"/>
          <p:cNvSpPr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6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1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4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7"/>
          <p:cNvCxnSpPr>
            <a:cxnSpLocks noChangeShapeType="1"/>
          </p:cNvCxnSpPr>
          <p:nvPr/>
        </p:nvCxnSpPr>
        <p:spPr bwMode="auto">
          <a:xfrm>
            <a:off x="457200" y="5756275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hape 29"/>
          <p:cNvCxnSpPr>
            <a:cxnSpLocks noChangeShapeType="1"/>
          </p:cNvCxnSpPr>
          <p:nvPr/>
        </p:nvCxnSpPr>
        <p:spPr bwMode="auto">
          <a:xfrm>
            <a:off x="457200" y="15081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sp>
        <p:nvSpPr>
          <p:cNvPr id="1027" name="Shape 6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cxnSp>
        <p:nvCxnSpPr>
          <p:cNvPr id="1028" name="Shape 7"/>
          <p:cNvCxnSpPr>
            <a:cxnSpLocks noChangeShapeType="1"/>
          </p:cNvCxnSpPr>
          <p:nvPr/>
        </p:nvCxnSpPr>
        <p:spPr bwMode="auto">
          <a:xfrm>
            <a:off x="457200" y="669766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sp>
        <p:nvSpPr>
          <p:cNvPr id="8195" name="Shape 3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org/plugins/view.php?plugin=mod_geogebr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org/plugins/view.php?plugin=mod_geogebr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moodle.org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moodle.fespm.es/login/index.php" TargetMode="External"/><Relationship Id="rId7" Type="http://schemas.openxmlformats.org/officeDocument/2006/relationships/hyperlink" Target="http://www.youtube.com/watch?feature=player_embedded&amp;v=D9EJofQ8R2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02IjgDuAOpA" TargetMode="External"/><Relationship Id="rId5" Type="http://schemas.openxmlformats.org/officeDocument/2006/relationships/hyperlink" Target="http://www.youtube.com/watch?v=sjlpWVdshX8" TargetMode="External"/><Relationship Id="rId4" Type="http://schemas.openxmlformats.org/officeDocument/2006/relationships/hyperlink" Target="http://phobos.xtec.cat/dpllphp1/moodl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575050"/>
            <a:ext cx="11525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Shape 49"/>
          <p:cNvSpPr>
            <a:spLocks noGrp="1"/>
          </p:cNvSpPr>
          <p:nvPr>
            <p:ph type="ctrTitle"/>
          </p:nvPr>
        </p:nvSpPr>
        <p:spPr>
          <a:xfrm>
            <a:off x="457200" y="592138"/>
            <a:ext cx="8229600" cy="3048000"/>
          </a:xfrm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s-ES" sz="4000" smtClean="0">
                <a:latin typeface="Arial" charset="0"/>
                <a:cs typeface="Arial" charset="0"/>
                <a:sym typeface="Arial" charset="0"/>
              </a:rPr>
              <a:t>Módulo de actividades GeoGebra para Moodle</a:t>
            </a:r>
            <a:r>
              <a:rPr lang="es-ES" sz="48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Josep Lluís Cañadilla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Associació Catalana de GeoGebra</a:t>
            </a:r>
            <a:r>
              <a:rPr lang="es-ES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24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  <a:t>XIV CEAM THALES: Diversidad y Matemáticas</a:t>
            </a:r>
            <a:b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  <a:t>Málaga, 4, 5 y 6 de Julio de 2012</a:t>
            </a:r>
          </a:p>
        </p:txBody>
      </p:sp>
      <p:sp>
        <p:nvSpPr>
          <p:cNvPr id="16387" name="Shape 50"/>
          <p:cNvSpPr>
            <a:spLocks noGrp="1"/>
          </p:cNvSpPr>
          <p:nvPr>
            <p:ph type="subTitle" idx="1"/>
          </p:nvPr>
        </p:nvSpPr>
        <p:spPr>
          <a:xfrm>
            <a:off x="457200" y="4954588"/>
            <a:ext cx="8229600" cy="1644650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>
                <a:srgbClr val="5B595A"/>
              </a:buClr>
              <a:buSzTx/>
              <a:buFontTx/>
              <a:buNone/>
            </a:pPr>
            <a:endParaRPr lang="ca-ES" smtClean="0">
              <a:solidFill>
                <a:srgbClr val="5B595A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6388" name="Shape 51"/>
          <p:cNvSpPr>
            <a:spLocks noChangeArrowheads="1"/>
          </p:cNvSpPr>
          <p:nvPr/>
        </p:nvSpPr>
        <p:spPr bwMode="auto">
          <a:xfrm>
            <a:off x="457200" y="5181600"/>
            <a:ext cx="2417763" cy="11906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6389" name="Shape 52"/>
          <p:cNvSpPr>
            <a:spLocks noChangeArrowheads="1"/>
          </p:cNvSpPr>
          <p:nvPr/>
        </p:nvSpPr>
        <p:spPr bwMode="auto">
          <a:xfrm>
            <a:off x="3706813" y="4937125"/>
            <a:ext cx="1730375" cy="16795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6390" name="Shape 53"/>
          <p:cNvSpPr>
            <a:spLocks noChangeArrowheads="1"/>
          </p:cNvSpPr>
          <p:nvPr/>
        </p:nvSpPr>
        <p:spPr bwMode="auto">
          <a:xfrm>
            <a:off x="5978525" y="5322888"/>
            <a:ext cx="2708275" cy="6445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29"/>
          <p:cNvSpPr>
            <a:spLocks noGrp="1"/>
          </p:cNvSpPr>
          <p:nvPr>
            <p:ph type="title" idx="4294967295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solidFill>
                  <a:srgbClr val="DA0002"/>
                </a:solidFill>
                <a:latin typeface="Arial" charset="0"/>
                <a:cs typeface="Arial" charset="0"/>
              </a:rPr>
              <a:t>Taller</a:t>
            </a:r>
          </a:p>
        </p:txBody>
      </p:sp>
      <p:sp>
        <p:nvSpPr>
          <p:cNvPr id="38914" name="Shape 13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162300"/>
          </a:xfrm>
        </p:spPr>
        <p:txBody>
          <a:bodyPr>
            <a:spAutoFit/>
          </a:bodyPr>
          <a:lstStyle/>
          <a:p>
            <a:pPr marL="457200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s-ES" sz="3000" dirty="0" smtClean="0">
                <a:latin typeface="Arial" charset="0"/>
                <a:cs typeface="Arial" charset="0"/>
              </a:rPr>
              <a:t>Como alumno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–"/>
            </a:pPr>
            <a:r>
              <a:rPr lang="es-ES" sz="2400" dirty="0" smtClean="0">
                <a:latin typeface="Arial" charset="0"/>
                <a:cs typeface="Arial" charset="0"/>
              </a:rPr>
              <a:t>Realización de actividades </a:t>
            </a:r>
            <a:r>
              <a:rPr lang="es-ES" dirty="0" smtClean="0">
                <a:latin typeface="Arial" charset="0"/>
                <a:cs typeface="Arial" charset="0"/>
              </a:rPr>
              <a:t>(</a:t>
            </a:r>
            <a:r>
              <a:rPr lang="es-ES" dirty="0" smtClean="0">
                <a:latin typeface="Arial" charset="0"/>
                <a:cs typeface="Arial" charset="0"/>
              </a:rPr>
              <a:t>15 </a:t>
            </a:r>
            <a:r>
              <a:rPr lang="es-ES" dirty="0" smtClean="0">
                <a:latin typeface="Arial" charset="0"/>
                <a:cs typeface="Arial" charset="0"/>
              </a:rPr>
              <a:t>minutos)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–"/>
            </a:pPr>
            <a:r>
              <a:rPr lang="es-ES" sz="2400" dirty="0" smtClean="0">
                <a:latin typeface="Arial" charset="0"/>
                <a:cs typeface="Arial" charset="0"/>
              </a:rPr>
              <a:t>Consulta de las actividades realizadas </a:t>
            </a:r>
            <a:r>
              <a:rPr lang="es-ES" dirty="0" smtClean="0">
                <a:latin typeface="Arial" charset="0"/>
                <a:cs typeface="Arial" charset="0"/>
              </a:rPr>
              <a:t>(5 </a:t>
            </a:r>
            <a:r>
              <a:rPr lang="es-ES" dirty="0" smtClean="0">
                <a:latin typeface="Arial" charset="0"/>
                <a:cs typeface="Arial" charset="0"/>
              </a:rPr>
              <a:t>minutos)</a:t>
            </a:r>
          </a:p>
          <a:p>
            <a:pPr marL="457200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s-ES" sz="3000" dirty="0" smtClean="0">
                <a:latin typeface="Arial" charset="0"/>
                <a:cs typeface="Arial" charset="0"/>
              </a:rPr>
              <a:t>Como profesor 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–"/>
            </a:pPr>
            <a:r>
              <a:rPr lang="es-ES" sz="2400" dirty="0" smtClean="0">
                <a:latin typeface="Arial" charset="0"/>
                <a:cs typeface="Arial" charset="0"/>
              </a:rPr>
              <a:t>Consulta de actividades realizadas por los alumnos </a:t>
            </a:r>
            <a:r>
              <a:rPr lang="es-ES" dirty="0" smtClean="0">
                <a:latin typeface="Arial" charset="0"/>
                <a:cs typeface="Arial" charset="0"/>
              </a:rPr>
              <a:t>(10 </a:t>
            </a:r>
            <a:r>
              <a:rPr lang="es-ES" dirty="0" smtClean="0">
                <a:latin typeface="Arial" charset="0"/>
                <a:cs typeface="Arial" charset="0"/>
              </a:rPr>
              <a:t>minutos)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–"/>
            </a:pPr>
            <a:r>
              <a:rPr lang="es-ES" sz="2400" dirty="0" smtClean="0">
                <a:latin typeface="Arial" charset="0"/>
                <a:cs typeface="Arial" charset="0"/>
              </a:rPr>
              <a:t>Creación de actividades </a:t>
            </a:r>
            <a:r>
              <a:rPr lang="es-ES" dirty="0" smtClean="0">
                <a:latin typeface="Arial" charset="0"/>
                <a:cs typeface="Arial" charset="0"/>
              </a:rPr>
              <a:t>(70 </a:t>
            </a:r>
            <a:r>
              <a:rPr lang="es-ES" dirty="0" smtClean="0">
                <a:latin typeface="Arial" charset="0"/>
                <a:cs typeface="Arial" charset="0"/>
              </a:rPr>
              <a:t>minutos)</a:t>
            </a:r>
            <a:endParaRPr lang="ca-ES" sz="3000" dirty="0" smtClean="0">
              <a:latin typeface="Arial" charset="0"/>
              <a:cs typeface="Arial" charset="0"/>
            </a:endParaRPr>
          </a:p>
        </p:txBody>
      </p:sp>
      <p:pic>
        <p:nvPicPr>
          <p:cNvPr id="38915" name="Picture 5" descr="Reloj arena 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9188" y="2205038"/>
            <a:ext cx="46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Reloj arena 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0638" y="2636838"/>
            <a:ext cx="46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7" descr="Reloj arena 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2838" y="3933825"/>
            <a:ext cx="46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8" descr="Reloj arena 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0413" y="4292600"/>
            <a:ext cx="46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10" descr="I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773238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12" descr="Teacher vie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30686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35"/>
          <p:cNvSpPr>
            <a:spLocks noGrp="1"/>
          </p:cNvSpPr>
          <p:nvPr>
            <p:ph type="title"/>
          </p:nvPr>
        </p:nvSpPr>
        <p:spPr>
          <a:xfrm>
            <a:off x="457200" y="679005"/>
            <a:ext cx="8229600" cy="738633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dirty="0" err="1" smtClean="0">
                <a:latin typeface="Arial" charset="0"/>
                <a:cs typeface="Arial" charset="0"/>
              </a:rPr>
              <a:t>Manos</a:t>
            </a:r>
            <a:r>
              <a:rPr lang="ca-ES" sz="3600" b="1" dirty="0" smtClean="0">
                <a:latin typeface="Arial" charset="0"/>
                <a:cs typeface="Arial" charset="0"/>
              </a:rPr>
              <a:t> a la obra</a:t>
            </a:r>
            <a:endParaRPr lang="ca-ES" sz="3600" b="1" dirty="0" smtClean="0">
              <a:latin typeface="Arial" charset="0"/>
              <a:cs typeface="Arial" charset="0"/>
            </a:endParaRPr>
          </a:p>
        </p:txBody>
      </p:sp>
      <p:sp>
        <p:nvSpPr>
          <p:cNvPr id="40962" name="Shape 13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3847177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u="sng" dirty="0" err="1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Moodlede</a:t>
            </a:r>
            <a:r>
              <a:rPr lang="ca-ES" sz="3000" u="sng" dirty="0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 CEAM –</a:t>
            </a:r>
            <a:r>
              <a:rPr lang="ca-ES" sz="3000" u="sng" dirty="0" err="1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Thales</a:t>
            </a:r>
            <a:endParaRPr lang="ca-ES" sz="3000" u="sng" dirty="0" smtClean="0">
              <a:solidFill>
                <a:schemeClr val="hlink"/>
              </a:solidFill>
              <a:latin typeface="Arial" charset="0"/>
              <a:cs typeface="Arial" charset="0"/>
              <a:hlinkClick r:id="rId3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dirty="0" smtClean="0">
                <a:latin typeface="Arial" charset="0"/>
                <a:cs typeface="Arial" charset="0"/>
              </a:rPr>
              <a:t>	</a:t>
            </a:r>
            <a:r>
              <a:rPr lang="ca-ES" sz="3000" dirty="0" err="1" smtClean="0">
                <a:latin typeface="Arial" charset="0"/>
                <a:cs typeface="Arial" charset="0"/>
              </a:rPr>
              <a:t>thales.cica.es</a:t>
            </a:r>
            <a:r>
              <a:rPr lang="ca-ES" sz="3000" dirty="0" smtClean="0">
                <a:latin typeface="Arial" charset="0"/>
                <a:cs typeface="Arial" charset="0"/>
              </a:rPr>
              <a:t>/aula</a:t>
            </a:r>
            <a:endParaRPr lang="ca-ES" sz="3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ca-ES" sz="3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800" dirty="0" smtClean="0">
                <a:latin typeface="Arial" charset="0"/>
                <a:cs typeface="Arial" charset="0"/>
              </a:rPr>
              <a:t>	</a:t>
            </a:r>
            <a:r>
              <a:rPr lang="ca-ES" sz="2800" dirty="0" err="1" smtClean="0">
                <a:latin typeface="Arial" charset="0"/>
                <a:cs typeface="Arial" charset="0"/>
              </a:rPr>
              <a:t>Usuario</a:t>
            </a:r>
            <a:r>
              <a:rPr lang="ca-ES" sz="2800" dirty="0" smtClean="0">
                <a:latin typeface="Arial" charset="0"/>
                <a:cs typeface="Arial" charset="0"/>
              </a:rPr>
              <a:t> </a:t>
            </a:r>
            <a:r>
              <a:rPr lang="ca-ES" sz="2800" dirty="0" err="1" smtClean="0">
                <a:latin typeface="Arial" charset="0"/>
                <a:cs typeface="Arial" charset="0"/>
              </a:rPr>
              <a:t>alumno</a:t>
            </a:r>
            <a:r>
              <a:rPr lang="ca-ES" sz="2400" dirty="0" smtClean="0">
                <a:latin typeface="Arial" charset="0"/>
                <a:cs typeface="Arial" charset="0"/>
              </a:rPr>
              <a:t>:		</a:t>
            </a:r>
            <a:r>
              <a:rPr lang="ca-ES" sz="2400" dirty="0" smtClean="0">
                <a:latin typeface="Arial" charset="0"/>
                <a:cs typeface="Arial" charset="0"/>
              </a:rPr>
              <a:t> </a:t>
            </a:r>
            <a:r>
              <a:rPr lang="ca-ES" sz="2800" dirty="0" err="1" smtClean="0">
                <a:latin typeface="Arial" charset="0"/>
                <a:cs typeface="Arial" charset="0"/>
              </a:rPr>
              <a:t>Contraseña</a:t>
            </a:r>
            <a:r>
              <a:rPr lang="ca-ES" sz="2800" dirty="0" smtClean="0">
                <a:latin typeface="Arial" charset="0"/>
                <a:cs typeface="Arial" charset="0"/>
              </a:rPr>
              <a:t>:</a:t>
            </a:r>
            <a:endParaRPr lang="ca-ES" sz="2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dirty="0" smtClean="0">
                <a:latin typeface="Arial" charset="0"/>
                <a:cs typeface="Arial" charset="0"/>
              </a:rPr>
              <a:t>	</a:t>
            </a:r>
            <a:r>
              <a:rPr lang="ca-ES" sz="2400" dirty="0" smtClean="0">
                <a:latin typeface="Arial" charset="0"/>
                <a:cs typeface="Arial" charset="0"/>
              </a:rPr>
              <a:t>	</a:t>
            </a:r>
            <a:r>
              <a:rPr lang="ca-ES" sz="3000" dirty="0" err="1" smtClean="0">
                <a:latin typeface="Arial" charset="0"/>
                <a:cs typeface="Arial" charset="0"/>
              </a:rPr>
              <a:t>alumno</a:t>
            </a:r>
            <a:r>
              <a:rPr lang="ca-ES" sz="3000" dirty="0" smtClean="0">
                <a:latin typeface="Arial" charset="0"/>
                <a:cs typeface="Arial" charset="0"/>
              </a:rPr>
              <a:t> 				Alumno12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ca-ES" sz="2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dirty="0" smtClean="0">
                <a:latin typeface="Arial" charset="0"/>
                <a:cs typeface="Arial" charset="0"/>
              </a:rPr>
              <a:t>        </a:t>
            </a:r>
            <a:endParaRPr lang="ca-ES" sz="3000" dirty="0" smtClean="0">
              <a:latin typeface="Arial" charset="0"/>
              <a:cs typeface="Arial" charset="0"/>
            </a:endParaRPr>
          </a:p>
        </p:txBody>
      </p:sp>
      <p:sp>
        <p:nvSpPr>
          <p:cNvPr id="40963" name="Shape 137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Futuro del módulo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14915"/>
          </a:xfrm>
        </p:spPr>
        <p:txBody>
          <a:bodyPr>
            <a:spAutoFit/>
          </a:bodyPr>
          <a:lstStyle/>
          <a:p>
            <a:pPr marL="457200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s-ES" sz="3000" dirty="0" smtClean="0">
                <a:latin typeface="Arial" charset="0"/>
                <a:cs typeface="Arial" charset="0"/>
              </a:rPr>
              <a:t>Julio 2012. Publicación nueva versión: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37000"/>
              <a:buFont typeface="Courier New" pitchFamily="49" charset="0"/>
              <a:buChar char="o"/>
            </a:pPr>
            <a:r>
              <a:rPr lang="es-ES" sz="2400" dirty="0" smtClean="0">
                <a:latin typeface="Arial" charset="0"/>
                <a:cs typeface="Arial" charset="0"/>
              </a:rPr>
              <a:t>Calificación manual de cualquier actividad.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37000"/>
              <a:buFont typeface="Courier New" pitchFamily="49" charset="0"/>
              <a:buChar char="o"/>
            </a:pPr>
            <a:r>
              <a:rPr lang="es-ES" sz="2400" dirty="0" smtClean="0">
                <a:latin typeface="Arial" charset="0"/>
                <a:cs typeface="Arial" charset="0"/>
              </a:rPr>
              <a:t>Comentarios en cada intento. </a:t>
            </a:r>
          </a:p>
          <a:p>
            <a:pPr marL="914400" lvl="1" indent="-298450" eaLnBrk="1" hangingPunct="1">
              <a:lnSpc>
                <a:spcPct val="115000"/>
              </a:lnSpc>
              <a:buClr>
                <a:srgbClr val="000000"/>
              </a:buClr>
              <a:buSzPct val="37000"/>
              <a:buFont typeface="Courier New" pitchFamily="49" charset="0"/>
              <a:buChar char="o"/>
            </a:pPr>
            <a:r>
              <a:rPr lang="es-ES" sz="2400" dirty="0" smtClean="0">
                <a:latin typeface="Arial" charset="0"/>
                <a:cs typeface="Arial" charset="0"/>
              </a:rPr>
              <a:t>Revisión de la información de la pantalla de resultados que consulta el profesor </a:t>
            </a:r>
          </a:p>
          <a:p>
            <a:pPr marL="457200" indent="-298450" eaLnBrk="1" hangingPunct="1"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s-ES" sz="3000" dirty="0" smtClean="0">
                <a:latin typeface="Arial" charset="0"/>
                <a:cs typeface="Arial" charset="0"/>
              </a:rPr>
              <a:t>Setiembre 2012. Versión beta del módulo de </a:t>
            </a:r>
            <a:r>
              <a:rPr lang="es-ES" sz="3000" dirty="0" err="1" smtClean="0">
                <a:latin typeface="Arial" charset="0"/>
                <a:cs typeface="Arial" charset="0"/>
              </a:rPr>
              <a:t>GeoGebra</a:t>
            </a:r>
            <a:r>
              <a:rPr lang="es-ES" sz="3000" dirty="0" smtClean="0">
                <a:latin typeface="Arial" charset="0"/>
                <a:cs typeface="Arial" charset="0"/>
              </a:rPr>
              <a:t> para </a:t>
            </a:r>
            <a:r>
              <a:rPr lang="es-ES" sz="3000" dirty="0" err="1" smtClean="0">
                <a:latin typeface="Arial" charset="0"/>
                <a:cs typeface="Arial" charset="0"/>
              </a:rPr>
              <a:t>Moodle</a:t>
            </a:r>
            <a:r>
              <a:rPr lang="es-ES" sz="3000" dirty="0" smtClean="0">
                <a:latin typeface="Arial" charset="0"/>
                <a:cs typeface="Arial" charset="0"/>
              </a:rPr>
              <a:t> 2.2</a:t>
            </a:r>
          </a:p>
          <a:p>
            <a:pPr marL="457200" indent="-29845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ChangeArrowheads="1"/>
          </p:cNvSpPr>
          <p:nvPr/>
        </p:nvSpPr>
        <p:spPr bwMode="auto">
          <a:xfrm>
            <a:off x="4140200" y="0"/>
            <a:ext cx="4752975" cy="227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a-ES"/>
          </a:p>
        </p:txBody>
      </p:sp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4857750" cy="1952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2205038"/>
            <a:ext cx="4848225" cy="2076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686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4365625"/>
            <a:ext cx="4857750" cy="2247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43"/>
          <p:cNvSpPr>
            <a:spLocks noGrp="1"/>
          </p:cNvSpPr>
          <p:nvPr>
            <p:ph type="ctrTitle"/>
          </p:nvPr>
        </p:nvSpPr>
        <p:spPr>
          <a:xfrm>
            <a:off x="457200" y="592138"/>
            <a:ext cx="8229600" cy="3878262"/>
          </a:xfrm>
        </p:spPr>
        <p:txBody>
          <a:bodyPr>
            <a:spAutoFit/>
          </a:bodyPr>
          <a:lstStyle/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46000"/>
              <a:buFontTx/>
              <a:buNone/>
            </a:pPr>
            <a:r>
              <a:rPr lang="ca-ES" sz="4800" smtClean="0">
                <a:latin typeface="Arial" charset="0"/>
                <a:cs typeface="Arial" charset="0"/>
                <a:sym typeface="Arial" charset="0"/>
              </a:rPr>
              <a:t>Muchas gracias por vuestra atención</a:t>
            </a:r>
            <a:br>
              <a:rPr lang="ca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ca-ES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ca-ES" smtClean="0">
                <a:latin typeface="Arial" charset="0"/>
                <a:cs typeface="Arial" charset="0"/>
                <a:sym typeface="Arial" charset="0"/>
              </a:rPr>
            </a:br>
            <a: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Josep Lluís Cañadilla</a:t>
            </a:r>
            <a:b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Associació Catalana de GeoGebra</a:t>
            </a:r>
            <a:b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jcanadil@xtec.cat</a:t>
            </a:r>
          </a:p>
        </p:txBody>
      </p:sp>
      <p:sp>
        <p:nvSpPr>
          <p:cNvPr id="43010" name="Shape 144"/>
          <p:cNvSpPr>
            <a:spLocks noGrp="1"/>
          </p:cNvSpPr>
          <p:nvPr>
            <p:ph type="subTitle" idx="1"/>
          </p:nvPr>
        </p:nvSpPr>
        <p:spPr>
          <a:xfrm>
            <a:off x="457200" y="4954588"/>
            <a:ext cx="8229600" cy="1644650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>
                <a:srgbClr val="5B595A"/>
              </a:buClr>
              <a:buSzTx/>
              <a:buFontTx/>
              <a:buNone/>
            </a:pPr>
            <a:endParaRPr lang="ca-ES" smtClean="0">
              <a:solidFill>
                <a:srgbClr val="5B595A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3011" name="Shape 145"/>
          <p:cNvSpPr>
            <a:spLocks noChangeArrowheads="1"/>
          </p:cNvSpPr>
          <p:nvPr/>
        </p:nvSpPr>
        <p:spPr bwMode="auto">
          <a:xfrm>
            <a:off x="457200" y="5181600"/>
            <a:ext cx="2417763" cy="11906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43012" name="Shape 146"/>
          <p:cNvSpPr>
            <a:spLocks noChangeArrowheads="1"/>
          </p:cNvSpPr>
          <p:nvPr/>
        </p:nvSpPr>
        <p:spPr bwMode="auto">
          <a:xfrm>
            <a:off x="3706813" y="4937125"/>
            <a:ext cx="1730375" cy="16795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43013" name="Shape 147"/>
          <p:cNvSpPr>
            <a:spLocks noChangeArrowheads="1"/>
          </p:cNvSpPr>
          <p:nvPr/>
        </p:nvSpPr>
        <p:spPr bwMode="auto">
          <a:xfrm>
            <a:off x="5978525" y="5322888"/>
            <a:ext cx="2708275" cy="6445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Introducción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sz="3000">
                <a:solidFill>
                  <a:schemeClr val="dk1"/>
                </a:solidFill>
                <a:sym typeface="Arial"/>
              </a:rPr>
              <a:t>           </a:t>
            </a:r>
            <a:r>
              <a:rPr sz="2400">
                <a:solidFill>
                  <a:schemeClr val="dk1"/>
                </a:solidFill>
                <a:sym typeface="Arial"/>
              </a:rPr>
              <a:t>Febrero 2011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sz="3000">
                <a:solidFill>
                  <a:schemeClr val="dk1"/>
                </a:solidFill>
                <a:sym typeface="Arial"/>
              </a:rPr>
              <a:t>          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  <a:defRPr/>
            </a:pPr>
            <a:r>
              <a:rPr sz="2400">
                <a:solidFill>
                  <a:schemeClr val="dk1"/>
                </a:solidFill>
                <a:sym typeface="Arial"/>
              </a:rPr>
              <a:t>              Departament d'Ensenyament, ACG, GeoGebra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  <a:defRPr/>
            </a:pPr>
            <a:r>
              <a:rPr sz="2400">
                <a:solidFill>
                  <a:schemeClr val="dk1"/>
                </a:solidFill>
                <a:sym typeface="Arial"/>
              </a:rPr>
              <a:t>              Sara Arjona y Jaume Fernández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  <a:defRPr/>
            </a:pPr>
            <a:r>
              <a:rPr sz="2400">
                <a:solidFill>
                  <a:schemeClr val="dk1"/>
                </a:solidFill>
                <a:sym typeface="Arial"/>
              </a:rPr>
              <a:t>                            </a:t>
            </a:r>
          </a:p>
        </p:txBody>
      </p:sp>
      <p:sp>
        <p:nvSpPr>
          <p:cNvPr id="18435" name="Shape 60"/>
          <p:cNvSpPr>
            <a:spLocks noChangeArrowheads="1"/>
          </p:cNvSpPr>
          <p:nvPr/>
        </p:nvSpPr>
        <p:spPr bwMode="auto">
          <a:xfrm>
            <a:off x="457200" y="1600200"/>
            <a:ext cx="971550" cy="9715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6" name="Shape 61"/>
          <p:cNvSpPr>
            <a:spLocks noChangeArrowheads="1"/>
          </p:cNvSpPr>
          <p:nvPr/>
        </p:nvSpPr>
        <p:spPr bwMode="auto">
          <a:xfrm>
            <a:off x="457200" y="4318000"/>
            <a:ext cx="971550" cy="9715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7" name="Shape 62"/>
          <p:cNvSpPr>
            <a:spLocks noChangeArrowheads="1"/>
          </p:cNvSpPr>
          <p:nvPr/>
        </p:nvSpPr>
        <p:spPr bwMode="auto">
          <a:xfrm>
            <a:off x="263525" y="2746375"/>
            <a:ext cx="1358900" cy="13652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8" name="Shape 63"/>
          <p:cNvSpPr>
            <a:spLocks noChangeArrowheads="1"/>
          </p:cNvSpPr>
          <p:nvPr/>
        </p:nvSpPr>
        <p:spPr bwMode="auto">
          <a:xfrm>
            <a:off x="6459538" y="5621338"/>
            <a:ext cx="24034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ca-ES" sz="2400"/>
              <a:t>Entorno Virtual</a:t>
            </a:r>
          </a:p>
          <a:p>
            <a:r>
              <a:rPr lang="ca-ES" sz="2400"/>
              <a:t>de Aprendizaje</a:t>
            </a:r>
          </a:p>
        </p:txBody>
      </p:sp>
      <p:sp>
        <p:nvSpPr>
          <p:cNvPr id="18439" name="Shape 64"/>
          <p:cNvSpPr>
            <a:spLocks noChangeArrowheads="1"/>
          </p:cNvSpPr>
          <p:nvPr/>
        </p:nvSpPr>
        <p:spPr bwMode="auto">
          <a:xfrm>
            <a:off x="787400" y="5602288"/>
            <a:ext cx="190817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ca-ES" sz="2400"/>
              <a:t>Matemática dinámica</a:t>
            </a:r>
          </a:p>
        </p:txBody>
      </p:sp>
      <p:sp>
        <p:nvSpPr>
          <p:cNvPr id="18440" name="Shape 6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41" name="Shape 66"/>
          <p:cNvSpPr>
            <a:spLocks noChangeArrowheads="1"/>
          </p:cNvSpPr>
          <p:nvPr/>
        </p:nvSpPr>
        <p:spPr bwMode="auto">
          <a:xfrm>
            <a:off x="2695575" y="5600700"/>
            <a:ext cx="3752850" cy="94297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Características</a:t>
            </a:r>
          </a:p>
        </p:txBody>
      </p:sp>
      <p:sp>
        <p:nvSpPr>
          <p:cNvPr id="2048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Nuevo Módulo</a:t>
            </a:r>
            <a:r>
              <a:rPr lang="ca-ES" sz="2400" smtClean="0">
                <a:latin typeface="Arial" charset="0"/>
                <a:cs typeface="Arial" charset="0"/>
              </a:rPr>
              <a:t> --&gt; Nueva actividad Moodle con todas las caracterítsicas comunes a otras actividades Moodle.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Consta de</a:t>
            </a:r>
            <a:r>
              <a:rPr lang="ca-ES" sz="2400" smtClean="0">
                <a:latin typeface="Arial" charset="0"/>
                <a:cs typeface="Arial" charset="0"/>
              </a:rPr>
              <a:t> un título, enunciado y del applet GeoGebra.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Botones</a:t>
            </a:r>
            <a:r>
              <a:rPr lang="ca-ES" sz="2400" smtClean="0">
                <a:latin typeface="Arial" charset="0"/>
                <a:cs typeface="Arial" charset="0"/>
              </a:rPr>
              <a:t> </a:t>
            </a:r>
            <a:r>
              <a:rPr lang="ca-ES" sz="2400" b="1" smtClean="0">
                <a:solidFill>
                  <a:srgbClr val="4A86E8"/>
                </a:solidFill>
                <a:latin typeface="Arial" charset="0"/>
                <a:cs typeface="Arial" charset="0"/>
              </a:rPr>
              <a:t>guardar y entregar</a:t>
            </a:r>
            <a:r>
              <a:rPr lang="ca-ES" sz="2400" smtClean="0">
                <a:latin typeface="Arial" charset="0"/>
                <a:cs typeface="Arial" charset="0"/>
              </a:rPr>
              <a:t> o </a:t>
            </a:r>
            <a:r>
              <a:rPr lang="ca-ES" sz="2400" b="1" smtClean="0">
                <a:solidFill>
                  <a:srgbClr val="4A86E8"/>
                </a:solidFill>
                <a:latin typeface="Arial" charset="0"/>
                <a:cs typeface="Arial" charset="0"/>
              </a:rPr>
              <a:t>guardar y continuar</a:t>
            </a:r>
            <a:r>
              <a:rPr lang="ca-E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Se guarda</a:t>
            </a:r>
            <a:r>
              <a:rPr lang="ca-ES" sz="2400" smtClean="0">
                <a:latin typeface="Arial" charset="0"/>
                <a:cs typeface="Arial" charset="0"/>
              </a:rPr>
              <a:t> fecha, hora, intentos, puntuación y el applet en el estado que lo dejó el alumno.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Es fácil</a:t>
            </a:r>
            <a:r>
              <a:rPr lang="ca-ES" sz="2400" smtClean="0">
                <a:latin typeface="Arial" charset="0"/>
                <a:cs typeface="Arial" charset="0"/>
              </a:rPr>
              <a:t> de crear una actividad y hacer el seguimiento.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Se puede conseguir</a:t>
            </a:r>
            <a:r>
              <a:rPr lang="ca-ES" sz="2400" b="1" smtClean="0">
                <a:latin typeface="Arial" charset="0"/>
                <a:cs typeface="Arial" charset="0"/>
              </a:rPr>
              <a:t> </a:t>
            </a:r>
            <a:r>
              <a:rPr lang="ca-ES" sz="2400" smtClean="0">
                <a:latin typeface="Arial" charset="0"/>
                <a:cs typeface="Arial" charset="0"/>
              </a:rPr>
              <a:t>autoevaluación y aleatoriedad.</a:t>
            </a:r>
          </a:p>
        </p:txBody>
      </p:sp>
      <p:sp>
        <p:nvSpPr>
          <p:cNvPr id="20483" name="Shape 7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0484" name="Shape 74"/>
          <p:cNvSpPr>
            <a:spLocks noChangeArrowheads="1"/>
          </p:cNvSpPr>
          <p:nvPr/>
        </p:nvSpPr>
        <p:spPr bwMode="auto">
          <a:xfrm>
            <a:off x="3856038" y="5137150"/>
            <a:ext cx="1431925" cy="14303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Instalación del módulo</a:t>
            </a:r>
          </a:p>
        </p:txBody>
      </p:sp>
      <p:sp>
        <p:nvSpPr>
          <p:cNvPr id="22530" name="Shape 8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073275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El administrador del Moodle es el encargado de instalar el módulo.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ca-ES" sz="300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  <a:hlinkClick r:id="rId3"/>
              </a:rPr>
              <a:t>http://moodle.org/plugins/view.php?plugin=mod_geogebra</a:t>
            </a:r>
            <a:endParaRPr lang="ca-ES" sz="2400" smtClean="0">
              <a:latin typeface="Arial" charset="0"/>
              <a:cs typeface="Arial" charset="0"/>
            </a:endParaRPr>
          </a:p>
        </p:txBody>
      </p:sp>
      <p:sp>
        <p:nvSpPr>
          <p:cNvPr id="22531" name="Shape 81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2532" name="Shape 82">
            <a:hlinkClick r:id="rId5"/>
          </p:cNvPr>
          <p:cNvSpPr>
            <a:spLocks noChangeArrowheads="1"/>
          </p:cNvSpPr>
          <p:nvPr/>
        </p:nvSpPr>
        <p:spPr bwMode="auto">
          <a:xfrm>
            <a:off x="3635375" y="4695825"/>
            <a:ext cx="1873250" cy="18716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5688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Creación de una actividad GeoGebra</a:t>
            </a:r>
          </a:p>
        </p:txBody>
      </p:sp>
      <p:sp>
        <p:nvSpPr>
          <p:cNvPr id="24578" name="Shape 8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1.- Elaborar la construcción GeoGebra que queramos mostrar.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2.- Decidir el título y el enunciado de la actividad.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3.- Acceder al Moodle y rellenar el formulario.</a:t>
            </a:r>
          </a:p>
        </p:txBody>
      </p:sp>
      <p:sp>
        <p:nvSpPr>
          <p:cNvPr id="24579" name="Shape 89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90" name="Shape 90"/>
          <p:cNvSpPr>
            <a:spLocks noChangeArrowheads="1"/>
          </p:cNvSpPr>
          <p:nvPr/>
        </p:nvSpPr>
        <p:spPr bwMode="auto">
          <a:xfrm>
            <a:off x="1316038" y="0"/>
            <a:ext cx="6122987" cy="6858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5"/>
          <p:cNvSpPr>
            <a:spLocks noChangeArrowheads="1"/>
          </p:cNvSpPr>
          <p:nvPr/>
        </p:nvSpPr>
        <p:spPr bwMode="auto">
          <a:xfrm>
            <a:off x="3186113" y="2744788"/>
            <a:ext cx="2771775" cy="3028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6626" name="Shape 9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Realización y seguimiento</a:t>
            </a:r>
          </a:p>
        </p:txBody>
      </p:sp>
      <p:sp>
        <p:nvSpPr>
          <p:cNvPr id="26627" name="Shape 9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</p:txBody>
      </p:sp>
      <p:sp>
        <p:nvSpPr>
          <p:cNvPr id="98" name="Shape 98"/>
          <p:cNvSpPr>
            <a:spLocks noChangeArrowheads="1"/>
          </p:cNvSpPr>
          <p:nvPr/>
        </p:nvSpPr>
        <p:spPr bwMode="auto">
          <a:xfrm>
            <a:off x="2324100" y="2408238"/>
            <a:ext cx="4495800" cy="33528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99" name="Shape 99"/>
          <p:cNvSpPr>
            <a:spLocks noChangeArrowheads="1"/>
          </p:cNvSpPr>
          <p:nvPr/>
        </p:nvSpPr>
        <p:spPr bwMode="auto">
          <a:xfrm>
            <a:off x="2071688" y="3278188"/>
            <a:ext cx="5000625" cy="19621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00" name="Shape 100"/>
          <p:cNvSpPr>
            <a:spLocks noChangeArrowheads="1"/>
          </p:cNvSpPr>
          <p:nvPr/>
        </p:nvSpPr>
        <p:spPr bwMode="auto">
          <a:xfrm>
            <a:off x="2190750" y="223838"/>
            <a:ext cx="4762500" cy="64103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6631" name="Shape 101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Ejemplos</a:t>
            </a:r>
          </a:p>
        </p:txBody>
      </p:sp>
      <p:sp>
        <p:nvSpPr>
          <p:cNvPr id="28674" name="Shape 1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FESPM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4"/>
              </a:rPr>
              <a:t>Dep. Ensenyament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Vídeos:</a:t>
            </a: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5"/>
              </a:rPr>
              <a:t>Creando una actividad</a:t>
            </a:r>
            <a:r>
              <a:rPr lang="ca-ES" sz="30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6"/>
              </a:rPr>
              <a:t>Vista students vs teacher</a:t>
            </a:r>
            <a:r>
              <a:rPr lang="ca-ES" sz="3000" smtClean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7"/>
              </a:rPr>
              <a:t>2 students making geogebra activities</a:t>
            </a:r>
            <a:r>
              <a:rPr lang="ca-ES" sz="30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</p:txBody>
      </p:sp>
      <p:sp>
        <p:nvSpPr>
          <p:cNvPr id="28675" name="Shape 108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Autocorrección y puntuación</a:t>
            </a:r>
          </a:p>
        </p:txBody>
      </p:sp>
      <p:sp>
        <p:nvSpPr>
          <p:cNvPr id="30722" name="Shape 1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Definir en la construcción el objeto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4800" smtClean="0">
                <a:solidFill>
                  <a:srgbClr val="1155CC"/>
                </a:solidFill>
                <a:latin typeface="Arial" charset="0"/>
                <a:cs typeface="Arial" charset="0"/>
              </a:rPr>
              <a:t>                  grade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que calculará la puntuación del alumno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Por ejemplo: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grade=Si[P==A,10,0]</a:t>
            </a:r>
          </a:p>
        </p:txBody>
      </p:sp>
      <p:sp>
        <p:nvSpPr>
          <p:cNvPr id="30723" name="Shape 11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0724" name="Shape 116"/>
          <p:cNvSpPr>
            <a:spLocks noChangeArrowheads="1"/>
          </p:cNvSpPr>
          <p:nvPr/>
        </p:nvSpPr>
        <p:spPr bwMode="auto">
          <a:xfrm>
            <a:off x="3633788" y="5414963"/>
            <a:ext cx="1876425" cy="11525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Aleatoriedad</a:t>
            </a:r>
          </a:p>
        </p:txBody>
      </p:sp>
      <p:sp>
        <p:nvSpPr>
          <p:cNvPr id="32770" name="Shape 1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08787"/>
          </a:xfrm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AleatorioEntre</a:t>
            </a:r>
            <a:r>
              <a:rPr lang="ca-ES" sz="3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[  , ]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dirty="0" smtClean="0">
                <a:latin typeface="Arial" charset="0"/>
                <a:cs typeface="Arial" charset="0"/>
              </a:rPr>
              <a:t>- </a:t>
            </a:r>
            <a:r>
              <a:rPr lang="ca-ES" sz="3000" dirty="0" smtClean="0">
                <a:latin typeface="Arial" charset="0"/>
                <a:cs typeface="Arial" charset="0"/>
              </a:rPr>
              <a:t>Crear </a:t>
            </a:r>
            <a:r>
              <a:rPr lang="ca-ES" sz="3000" dirty="0" smtClean="0">
                <a:latin typeface="Arial" charset="0"/>
                <a:cs typeface="Arial" charset="0"/>
              </a:rPr>
              <a:t>un </a:t>
            </a:r>
            <a:r>
              <a:rPr lang="ca-ES" sz="3000" dirty="0" err="1" smtClean="0">
                <a:latin typeface="Arial" charset="0"/>
                <a:cs typeface="Arial" charset="0"/>
              </a:rPr>
              <a:t>objeto</a:t>
            </a:r>
            <a:r>
              <a:rPr lang="ca-ES" sz="3000" dirty="0" smtClean="0">
                <a:latin typeface="Arial" charset="0"/>
                <a:cs typeface="Arial" charset="0"/>
              </a:rPr>
              <a:t> </a:t>
            </a:r>
            <a:r>
              <a:rPr lang="ca-ES" sz="3000" i="1" dirty="0" err="1" smtClean="0">
                <a:latin typeface="Arial" charset="0"/>
                <a:cs typeface="Arial" charset="0"/>
              </a:rPr>
              <a:t>stat</a:t>
            </a:r>
            <a:r>
              <a:rPr lang="ca-ES" sz="3000" dirty="0" smtClean="0">
                <a:latin typeface="Arial" charset="0"/>
                <a:cs typeface="Arial" charset="0"/>
              </a:rPr>
              <a:t> que </a:t>
            </a:r>
            <a:r>
              <a:rPr lang="ca-ES" sz="3000" dirty="0" err="1" smtClean="0">
                <a:latin typeface="Arial" charset="0"/>
                <a:cs typeface="Arial" charset="0"/>
              </a:rPr>
              <a:t>determine</a:t>
            </a:r>
            <a:r>
              <a:rPr lang="ca-ES" sz="3000" dirty="0" smtClean="0">
                <a:latin typeface="Arial" charset="0"/>
                <a:cs typeface="Arial" charset="0"/>
              </a:rPr>
              <a:t> el </a:t>
            </a:r>
            <a:r>
              <a:rPr lang="ca-ES" sz="3000" dirty="0" err="1" smtClean="0">
                <a:latin typeface="Arial" charset="0"/>
                <a:cs typeface="Arial" charset="0"/>
              </a:rPr>
              <a:t>estado</a:t>
            </a:r>
            <a:r>
              <a:rPr lang="ca-ES" sz="3000" dirty="0" smtClean="0">
                <a:latin typeface="Arial" charset="0"/>
                <a:cs typeface="Arial" charset="0"/>
              </a:rPr>
              <a:t> de la </a:t>
            </a:r>
            <a:r>
              <a:rPr lang="ca-ES" sz="3000" dirty="0" err="1" smtClean="0">
                <a:latin typeface="Arial" charset="0"/>
                <a:cs typeface="Arial" charset="0"/>
              </a:rPr>
              <a:t>actividad</a:t>
            </a:r>
            <a:r>
              <a:rPr lang="ca-ES" sz="3000" dirty="0" smtClean="0">
                <a:latin typeface="Arial" charset="0"/>
                <a:cs typeface="Arial" charset="0"/>
              </a:rPr>
              <a:t>. </a:t>
            </a:r>
            <a:r>
              <a:rPr lang="ca-ES" sz="3000" dirty="0" err="1" smtClean="0">
                <a:latin typeface="Arial" charset="0"/>
                <a:cs typeface="Arial" charset="0"/>
              </a:rPr>
              <a:t>Inicialmente</a:t>
            </a:r>
            <a:r>
              <a:rPr lang="ca-ES" sz="3000" dirty="0" smtClean="0">
                <a:latin typeface="Arial" charset="0"/>
                <a:cs typeface="Arial" charset="0"/>
              </a:rPr>
              <a:t> 0.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dirty="0" smtClean="0">
                <a:latin typeface="Arial" charset="0"/>
                <a:cs typeface="Arial" charset="0"/>
              </a:rPr>
              <a:t>- </a:t>
            </a:r>
            <a:r>
              <a:rPr lang="ca-ES" sz="3000" dirty="0" err="1" smtClean="0">
                <a:latin typeface="Arial" charset="0"/>
                <a:cs typeface="Arial" charset="0"/>
              </a:rPr>
              <a:t>Hacer</a:t>
            </a:r>
            <a:r>
              <a:rPr lang="ca-ES" sz="3000" dirty="0" smtClean="0">
                <a:latin typeface="Arial" charset="0"/>
                <a:cs typeface="Arial" charset="0"/>
              </a:rPr>
              <a:t> que al inicio, si </a:t>
            </a:r>
            <a:r>
              <a:rPr lang="ca-ES" sz="3000" dirty="0" err="1" smtClean="0">
                <a:latin typeface="Arial" charset="0"/>
                <a:cs typeface="Arial" charset="0"/>
              </a:rPr>
              <a:t>stat</a:t>
            </a:r>
            <a:r>
              <a:rPr lang="ca-ES" sz="3000" dirty="0" smtClean="0">
                <a:latin typeface="Arial" charset="0"/>
                <a:cs typeface="Arial" charset="0"/>
              </a:rPr>
              <a:t>=0, </a:t>
            </a:r>
            <a:r>
              <a:rPr lang="ca-ES" sz="3000" dirty="0" err="1" smtClean="0">
                <a:latin typeface="Arial" charset="0"/>
                <a:cs typeface="Arial" charset="0"/>
              </a:rPr>
              <a:t>cambie</a:t>
            </a:r>
            <a:r>
              <a:rPr lang="ca-ES" sz="3000" dirty="0" smtClean="0">
                <a:latin typeface="Arial" charset="0"/>
                <a:cs typeface="Arial" charset="0"/>
              </a:rPr>
              <a:t> a 1 y </a:t>
            </a:r>
            <a:r>
              <a:rPr lang="ca-ES" sz="3000" dirty="0" err="1" smtClean="0">
                <a:latin typeface="Arial" charset="0"/>
                <a:cs typeface="Arial" charset="0"/>
              </a:rPr>
              <a:t>después</a:t>
            </a:r>
            <a:r>
              <a:rPr lang="ca-ES" sz="3000" dirty="0" smtClean="0">
                <a:latin typeface="Arial" charset="0"/>
                <a:cs typeface="Arial" charset="0"/>
              </a:rPr>
              <a:t> a 2.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dirty="0" smtClean="0">
                <a:latin typeface="Arial" charset="0"/>
                <a:cs typeface="Arial" charset="0"/>
              </a:rPr>
              <a:t>- </a:t>
            </a:r>
            <a:r>
              <a:rPr lang="ca-ES" sz="3000" dirty="0" err="1" smtClean="0">
                <a:latin typeface="Arial" charset="0"/>
                <a:cs typeface="Arial" charset="0"/>
              </a:rPr>
              <a:t>Cuando</a:t>
            </a:r>
            <a:r>
              <a:rPr lang="ca-ES" sz="3000" dirty="0" smtClean="0">
                <a:latin typeface="Arial" charset="0"/>
                <a:cs typeface="Arial" charset="0"/>
              </a:rPr>
              <a:t> el </a:t>
            </a:r>
            <a:r>
              <a:rPr lang="ca-ES" sz="3000" dirty="0" err="1" smtClean="0">
                <a:latin typeface="Arial" charset="0"/>
                <a:cs typeface="Arial" charset="0"/>
              </a:rPr>
              <a:t>objeto</a:t>
            </a:r>
            <a:r>
              <a:rPr lang="ca-ES" sz="3000" dirty="0" smtClean="0">
                <a:latin typeface="Arial" charset="0"/>
                <a:cs typeface="Arial" charset="0"/>
              </a:rPr>
              <a:t> </a:t>
            </a:r>
            <a:r>
              <a:rPr lang="ca-ES" sz="3000" i="1" dirty="0" err="1" smtClean="0">
                <a:latin typeface="Arial" charset="0"/>
                <a:cs typeface="Arial" charset="0"/>
              </a:rPr>
              <a:t>stat</a:t>
            </a:r>
            <a:r>
              <a:rPr lang="ca-ES" sz="3000" dirty="0" smtClean="0">
                <a:latin typeface="Arial" charset="0"/>
                <a:cs typeface="Arial" charset="0"/>
              </a:rPr>
              <a:t> </a:t>
            </a:r>
            <a:r>
              <a:rPr lang="ca-ES" sz="3000" dirty="0" err="1" smtClean="0">
                <a:latin typeface="Arial" charset="0"/>
                <a:cs typeface="Arial" charset="0"/>
              </a:rPr>
              <a:t>cambie</a:t>
            </a:r>
            <a:r>
              <a:rPr lang="ca-ES" sz="3000" dirty="0" smtClean="0">
                <a:latin typeface="Arial" charset="0"/>
                <a:cs typeface="Arial" charset="0"/>
              </a:rPr>
              <a:t> de valor y el </a:t>
            </a:r>
            <a:r>
              <a:rPr lang="ca-ES" sz="3000" dirty="0" err="1" smtClean="0">
                <a:latin typeface="Arial" charset="0"/>
                <a:cs typeface="Arial" charset="0"/>
              </a:rPr>
              <a:t>nuevo</a:t>
            </a:r>
            <a:r>
              <a:rPr lang="ca-ES" sz="3000" dirty="0" smtClean="0">
                <a:latin typeface="Arial" charset="0"/>
                <a:cs typeface="Arial" charset="0"/>
              </a:rPr>
              <a:t> valor </a:t>
            </a:r>
            <a:r>
              <a:rPr lang="ca-ES" sz="3000" dirty="0" err="1" smtClean="0">
                <a:latin typeface="Arial" charset="0"/>
                <a:cs typeface="Arial" charset="0"/>
              </a:rPr>
              <a:t>sea</a:t>
            </a:r>
            <a:r>
              <a:rPr lang="ca-ES" sz="3000" dirty="0" smtClean="0">
                <a:latin typeface="Arial" charset="0"/>
                <a:cs typeface="Arial" charset="0"/>
              </a:rPr>
              <a:t> 1, </a:t>
            </a:r>
            <a:r>
              <a:rPr lang="ca-ES" sz="3000" dirty="0" err="1" smtClean="0">
                <a:latin typeface="Arial" charset="0"/>
                <a:cs typeface="Arial" charset="0"/>
              </a:rPr>
              <a:t>asignar</a:t>
            </a:r>
            <a:r>
              <a:rPr lang="ca-ES" sz="3000" dirty="0" smtClean="0">
                <a:latin typeface="Arial" charset="0"/>
                <a:cs typeface="Arial" charset="0"/>
              </a:rPr>
              <a:t> los valores </a:t>
            </a:r>
            <a:r>
              <a:rPr lang="ca-ES" sz="3000" dirty="0" err="1" smtClean="0">
                <a:latin typeface="Arial" charset="0"/>
                <a:cs typeface="Arial" charset="0"/>
              </a:rPr>
              <a:t>aleatorios</a:t>
            </a:r>
            <a:r>
              <a:rPr lang="ca-ES" sz="3000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2771" name="Shape 12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2772" name="Shape 124"/>
          <p:cNvSpPr>
            <a:spLocks noChangeArrowheads="1"/>
          </p:cNvSpPr>
          <p:nvPr/>
        </p:nvSpPr>
        <p:spPr bwMode="auto">
          <a:xfrm>
            <a:off x="4086225" y="5595938"/>
            <a:ext cx="971550" cy="9715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366</Words>
  <Application>Microsoft Office PowerPoint</Application>
  <PresentationFormat>Presentació en pantalla (4:3)</PresentationFormat>
  <Paragraphs>74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Títols de les diapositives</vt:lpstr>
      </vt:variant>
      <vt:variant>
        <vt:i4>14</vt:i4>
      </vt:variant>
    </vt:vector>
  </HeadingPairs>
  <TitlesOfParts>
    <vt:vector size="16" baseType="lpstr">
      <vt:lpstr>Diseño predeterminado</vt:lpstr>
      <vt:lpstr>Diseño predeterminado</vt:lpstr>
      <vt:lpstr>Módulo de actividades GeoGebra para Moodle Josep Lluís Cañadilla Associació Catalana de GeoGebra  XIV CEAM THALES: Diversidad y Matemáticas Málaga, 4, 5 y 6 de Julio de 2012</vt:lpstr>
      <vt:lpstr>Introducción</vt:lpstr>
      <vt:lpstr>Características</vt:lpstr>
      <vt:lpstr>Instalación del módulo</vt:lpstr>
      <vt:lpstr>Creación de una actividad GeoGebra</vt:lpstr>
      <vt:lpstr>Realización y seguimiento</vt:lpstr>
      <vt:lpstr>Ejemplos</vt:lpstr>
      <vt:lpstr>Autocorrección y puntuación</vt:lpstr>
      <vt:lpstr>Aleatoriedad</vt:lpstr>
      <vt:lpstr>Taller</vt:lpstr>
      <vt:lpstr>Manos a la obra</vt:lpstr>
      <vt:lpstr>Futuro del módulo</vt:lpstr>
      <vt:lpstr>Diapositiva 13</vt:lpstr>
      <vt:lpstr>Muchas gracias por vuestra atención  Josep Lluís Cañadilla Associació Catalana de GeoGebra jcanadil@xtec.cat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 módulo de actividades GeoGebra para Moodle Josep Lluís Cañadilla Associació Catalana de GeoGebra Encuentro en Andalucía. GeoGebra en el aula Granada, 14 de abril de 2012</dc:title>
  <cp:lastModifiedBy>alumne</cp:lastModifiedBy>
  <cp:revision>13</cp:revision>
  <dcterms:modified xsi:type="dcterms:W3CDTF">2012-07-03T21:09:27Z</dcterms:modified>
</cp:coreProperties>
</file>