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1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914400" lvl="1" indent="-317500">
              <a:buClr>
                <a:srgbClr val="000000"/>
              </a:buClr>
              <a:buSzPct val="127272"/>
              <a:buFont typeface="Courier New"/>
              <a:buChar char="o"/>
            </a:pPr>
            <a:r>
              <a:rPr sz="1100"/>
              <a:t>
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ctrTitle"/>
          </p:nvPr>
        </p:nvSpPr>
        <p:spPr>
          <a:xfrm>
            <a:off x="457200" y="751679"/>
            <a:ext cx="8229600" cy="401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>
            <a:spLocks noGrp="1"/>
          </p:cNvSpPr>
          <p:nvPr>
            <p:ph type="subTitle" idx="1"/>
          </p:nvPr>
        </p:nvSpPr>
        <p:spPr>
          <a:xfrm>
            <a:off x="457200" y="4955189"/>
            <a:ext cx="8229600" cy="16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54863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4844510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0" name="Shape 20"/>
          <p:cNvSpPr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accent1"/>
                </a:solidFill>
              </a:defRPr>
            </a:lvl2pPr>
            <a:lvl3pPr rtl="0">
              <a:defRPr>
                <a:solidFill>
                  <a:schemeClr val="accent1"/>
                </a:solidFill>
              </a:defRPr>
            </a:lvl3pPr>
            <a:lvl4pPr rtl="0">
              <a:defRPr>
                <a:solidFill>
                  <a:schemeClr val="accent1"/>
                </a:solidFill>
              </a:defRPr>
            </a:lvl4pPr>
            <a:lvl5pPr rtl="0">
              <a:defRPr>
                <a:solidFill>
                  <a:schemeClr val="accent1"/>
                </a:solidFill>
              </a:defRPr>
            </a:lvl5pPr>
            <a:lvl6pPr rtl="0">
              <a:defRPr>
                <a:solidFill>
                  <a:schemeClr val="accent1"/>
                </a:solidFill>
              </a:defRPr>
            </a:lvl6pPr>
            <a:lvl7pPr rtl="0">
              <a:defRPr>
                <a:solidFill>
                  <a:schemeClr val="accent1"/>
                </a:solidFill>
              </a:defRPr>
            </a:lvl7pPr>
            <a:lvl8pPr rtl="0">
              <a:defRPr>
                <a:solidFill>
                  <a:schemeClr val="accent1"/>
                </a:solidFill>
              </a:defRPr>
            </a:lvl8pPr>
            <a:lvl9pPr rtl="0"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27" name="Shape 27"/>
          <p:cNvCxnSpPr/>
          <p:nvPr/>
        </p:nvCxnSpPr>
        <p:spPr>
          <a:xfrm>
            <a:off x="457200" y="5757014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457200" y="150852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669767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e.org/plugins/view.php?plugin=mod_geogebra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moodle.fespm.es/login/index.php" TargetMode="External"/><Relationship Id="rId7" Type="http://schemas.openxmlformats.org/officeDocument/2006/relationships/hyperlink" Target="http://www.youtube.com/watch?feature=player_embedded&amp;v=D9EJofQ8R2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outu.be/02IjgDuAOpA" TargetMode="External"/><Relationship Id="rId5" Type="http://schemas.openxmlformats.org/officeDocument/2006/relationships/hyperlink" Target="http://www.youtube.com/watch?v=sjlpWVdshX8" TargetMode="External"/><Relationship Id="rId4" Type="http://schemas.openxmlformats.org/officeDocument/2006/relationships/hyperlink" Target="http://phobos.xtec.cat/dpllphp1/moodl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ctrTitle"/>
          </p:nvPr>
        </p:nvSpPr>
        <p:spPr>
          <a:xfrm>
            <a:off x="457200" y="592604"/>
            <a:ext cx="8229600" cy="369328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sz="4800" dirty="0"/>
              <a:t>Nuevo </a:t>
            </a:r>
            <a:r>
              <a:rPr sz="4800" dirty="0" err="1"/>
              <a:t>módulo</a:t>
            </a:r>
            <a:r>
              <a:rPr sz="4800" dirty="0"/>
              <a:t> de </a:t>
            </a:r>
            <a:r>
              <a:rPr sz="4800" dirty="0" err="1"/>
              <a:t>actividades</a:t>
            </a:r>
            <a:r>
              <a:rPr sz="4800" dirty="0"/>
              <a:t> </a:t>
            </a:r>
            <a:r>
              <a:rPr sz="4800" dirty="0" err="1"/>
              <a:t>GeoGebra</a:t>
            </a:r>
            <a:r>
              <a:rPr sz="4800" dirty="0"/>
              <a:t> </a:t>
            </a:r>
            <a:r>
              <a:rPr sz="4800" dirty="0" err="1"/>
              <a:t>para</a:t>
            </a:r>
            <a:r>
              <a:rPr sz="4800" dirty="0"/>
              <a:t> </a:t>
            </a:r>
            <a:r>
              <a:rPr sz="4800" dirty="0" err="1"/>
              <a:t>Moodle</a:t>
            </a:r>
            <a:endParaRPr sz="4800" dirty="0"/>
          </a:p>
          <a:p>
            <a:pPr lvl="0" algn="ctr" rtl="0">
              <a:buNone/>
            </a:pPr>
            <a:r>
              <a:rPr lang="ca-ES" sz="2400" dirty="0" smtClean="0">
                <a:solidFill>
                  <a:srgbClr val="000000"/>
                </a:solidFill>
              </a:rPr>
              <a:t>J</a:t>
            </a:r>
            <a:r>
              <a:rPr sz="2400" dirty="0" err="1" smtClean="0">
                <a:solidFill>
                  <a:srgbClr val="000000"/>
                </a:solidFill>
              </a:rPr>
              <a:t>osep</a:t>
            </a:r>
            <a:r>
              <a:rPr sz="2400" dirty="0" smtClean="0">
                <a:solidFill>
                  <a:srgbClr val="000000"/>
                </a:solidFill>
              </a:rPr>
              <a:t> </a:t>
            </a:r>
            <a:r>
              <a:rPr sz="2400" dirty="0" err="1">
                <a:solidFill>
                  <a:srgbClr val="000000"/>
                </a:solidFill>
              </a:rPr>
              <a:t>Lluís</a:t>
            </a:r>
            <a:r>
              <a:rPr sz="2400" dirty="0">
                <a:solidFill>
                  <a:srgbClr val="000000"/>
                </a:solidFill>
              </a:rPr>
              <a:t> </a:t>
            </a:r>
            <a:r>
              <a:rPr sz="2400" dirty="0" err="1">
                <a:solidFill>
                  <a:srgbClr val="000000"/>
                </a:solidFill>
              </a:rPr>
              <a:t>Cañadilla</a:t>
            </a:r>
            <a:r>
              <a:rPr sz="2400" dirty="0">
                <a:solidFill>
                  <a:srgbClr val="000000"/>
                </a:solidFill>
              </a:rPr>
              <a:t/>
            </a:r>
            <a:br>
              <a:rPr sz="2400" dirty="0">
                <a:solidFill>
                  <a:srgbClr val="000000"/>
                </a:solidFill>
              </a:rPr>
            </a:br>
            <a:r>
              <a:rPr sz="2400" dirty="0" err="1">
                <a:solidFill>
                  <a:srgbClr val="000000"/>
                </a:solidFill>
              </a:rPr>
              <a:t>Associació</a:t>
            </a:r>
            <a:r>
              <a:rPr sz="2400" dirty="0">
                <a:solidFill>
                  <a:srgbClr val="000000"/>
                </a:solidFill>
              </a:rPr>
              <a:t> </a:t>
            </a:r>
            <a:r>
              <a:rPr sz="2400" dirty="0" err="1">
                <a:solidFill>
                  <a:srgbClr val="000000"/>
                </a:solidFill>
              </a:rPr>
              <a:t>Catalana</a:t>
            </a:r>
            <a:r>
              <a:rPr sz="2400" dirty="0">
                <a:solidFill>
                  <a:srgbClr val="000000"/>
                </a:solidFill>
              </a:rPr>
              <a:t> de </a:t>
            </a:r>
            <a:r>
              <a:rPr sz="2400" dirty="0" err="1" smtClean="0">
                <a:solidFill>
                  <a:srgbClr val="000000"/>
                </a:solidFill>
              </a:rPr>
              <a:t>GeoGebra</a:t>
            </a:r>
            <a:endParaRPr dirty="0"/>
          </a:p>
          <a:p>
            <a:pPr lvl="0" algn="ctr" rtl="0">
              <a:buNone/>
            </a:pPr>
            <a:r>
              <a:rPr sz="1800" dirty="0" err="1">
                <a:solidFill>
                  <a:srgbClr val="000000"/>
                </a:solidFill>
              </a:rPr>
              <a:t>Encuentro</a:t>
            </a:r>
            <a:r>
              <a:rPr sz="1800" dirty="0">
                <a:solidFill>
                  <a:srgbClr val="000000"/>
                </a:solidFill>
              </a:rPr>
              <a:t> en Andalucía. </a:t>
            </a:r>
            <a:r>
              <a:rPr sz="1800" dirty="0" err="1">
                <a:solidFill>
                  <a:srgbClr val="000000"/>
                </a:solidFill>
              </a:rPr>
              <a:t>GeoGebra</a:t>
            </a:r>
            <a:r>
              <a:rPr sz="1800" dirty="0">
                <a:solidFill>
                  <a:srgbClr val="000000"/>
                </a:solidFill>
              </a:rPr>
              <a:t> en el aula</a:t>
            </a:r>
          </a:p>
          <a:p>
            <a:pPr algn="ctr">
              <a:buNone/>
            </a:pPr>
            <a:r>
              <a:rPr sz="1800" dirty="0">
                <a:solidFill>
                  <a:srgbClr val="000000"/>
                </a:solidFill>
              </a:rPr>
              <a:t>Granada, 14 de </a:t>
            </a:r>
            <a:r>
              <a:rPr sz="1800" dirty="0" err="1">
                <a:solidFill>
                  <a:srgbClr val="000000"/>
                </a:solidFill>
              </a:rPr>
              <a:t>abril</a:t>
            </a:r>
            <a:r>
              <a:rPr sz="1800" dirty="0">
                <a:solidFill>
                  <a:srgbClr val="000000"/>
                </a:solidFill>
              </a:rPr>
              <a:t> de 2012</a:t>
            </a:r>
          </a:p>
        </p:txBody>
      </p:sp>
      <p:sp>
        <p:nvSpPr>
          <p:cNvPr id="50" name="Shape 50"/>
          <p:cNvSpPr>
            <a:spLocks noGrp="1"/>
          </p:cNvSpPr>
          <p:nvPr>
            <p:ph type="subTitle" idx="1"/>
          </p:nvPr>
        </p:nvSpPr>
        <p:spPr>
          <a:xfrm>
            <a:off x="457200" y="4955189"/>
            <a:ext cx="8229600" cy="16434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51" name="Shape 51"/>
          <p:cNvSpPr/>
          <p:nvPr/>
        </p:nvSpPr>
        <p:spPr>
          <a:xfrm>
            <a:off x="457200" y="5181400"/>
            <a:ext cx="2417889" cy="119097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2" name="Shape 52"/>
          <p:cNvSpPr/>
          <p:nvPr/>
        </p:nvSpPr>
        <p:spPr>
          <a:xfrm>
            <a:off x="3707091" y="4937725"/>
            <a:ext cx="1729818" cy="167832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3" name="Shape 53"/>
          <p:cNvSpPr/>
          <p:nvPr/>
        </p:nvSpPr>
        <p:spPr>
          <a:xfrm>
            <a:off x="5978896" y="5323024"/>
            <a:ext cx="2707903" cy="64436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/>
              <a:t>Futuro del módulo</a:t>
            </a:r>
          </a:p>
        </p:txBody>
      </p:sp>
      <p:sp>
        <p:nvSpPr>
          <p:cNvPr id="130" name="Shape 13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Char char="•"/>
            </a:pPr>
            <a:r>
              <a:rPr/>
              <a:t>Mayo 2012. Publicación nueva versión:</a:t>
            </a:r>
          </a:p>
          <a:p>
            <a:pPr marL="914400" lvl="1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Courier New"/>
              <a:buChar char="o"/>
            </a:pPr>
            <a:r>
              <a:rPr/>
              <a:t>Calificación manual de cualquier actividad.</a:t>
            </a:r>
          </a:p>
          <a:p>
            <a:pPr marL="914400" marR="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6666"/>
              <a:buFont typeface="Courier New"/>
              <a:buChar char="o"/>
            </a:pPr>
            <a:r>
              <a:rPr/>
              <a:t>Comentarios en cada intento. </a:t>
            </a:r>
          </a:p>
          <a:p>
            <a:pPr marL="914400" lvl="1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Courier New"/>
              <a:buChar char="o"/>
            </a:pPr>
            <a:r>
              <a:rPr/>
              <a:t>Revisión de la información de la pantalla de resultados que consulta el profesor 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Char char="•"/>
            </a:pPr>
            <a:r>
              <a:rPr/>
              <a:t>Julio 2012. Versión beta del módulo de GeoGebra para Moodle 2.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/>
              <a:t>Referencias</a:t>
            </a:r>
          </a:p>
        </p:txBody>
      </p:sp>
      <p:sp>
        <p:nvSpPr>
          <p:cNvPr id="136" name="Shape 13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u="sng">
                <a:solidFill>
                  <a:schemeClr val="hlink"/>
                </a:solidFill>
                <a:hlinkClick r:id="rId3"/>
              </a:rPr>
              <a:t>Actividades GeoGebra de Moodle</a:t>
            </a:r>
          </a:p>
          <a:p>
            <a:endParaRPr/>
          </a:p>
          <a:p>
            <a:pPr lvl="0" rtl="0">
              <a:buNone/>
            </a:pPr>
            <a:r>
              <a:rPr/>
              <a:t>Documento del encuentro</a:t>
            </a:r>
          </a:p>
          <a:p>
            <a:endParaRPr/>
          </a:p>
          <a:p>
            <a:endParaRPr/>
          </a:p>
          <a:p>
            <a:endParaRPr/>
          </a:p>
          <a:p>
            <a:pPr>
              <a:buNone/>
            </a:pPr>
            <a:r>
              <a:rPr/>
              <a:t>                                              jcanadil@xtec.cat</a:t>
            </a:r>
          </a:p>
        </p:txBody>
      </p:sp>
      <p:sp>
        <p:nvSpPr>
          <p:cNvPr id="137" name="Shape 137"/>
          <p:cNvSpPr/>
          <p:nvPr/>
        </p:nvSpPr>
        <p:spPr>
          <a:xfrm>
            <a:off x="7931395" y="6973"/>
            <a:ext cx="1212604" cy="117260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38" name="Shape 138"/>
          <p:cNvSpPr/>
          <p:nvPr/>
        </p:nvSpPr>
        <p:spPr>
          <a:xfrm>
            <a:off x="457200" y="5398280"/>
            <a:ext cx="1455256" cy="1272544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ctrTitle"/>
          </p:nvPr>
        </p:nvSpPr>
        <p:spPr>
          <a:xfrm>
            <a:off x="457200" y="592604"/>
            <a:ext cx="8229600" cy="3877954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Clr>
                <a:srgbClr val="000000"/>
              </a:buClr>
              <a:buSzPct val="25000"/>
              <a:buFont typeface="Arial"/>
              <a:buNone/>
            </a:pPr>
            <a:r>
              <a:rPr sz="4800" dirty="0" err="1"/>
              <a:t>Muchas</a:t>
            </a:r>
            <a:r>
              <a:rPr sz="4800" dirty="0"/>
              <a:t> gracias </a:t>
            </a:r>
            <a:r>
              <a:rPr sz="4800" dirty="0" err="1"/>
              <a:t>por</a:t>
            </a:r>
            <a:r>
              <a:rPr sz="4800" dirty="0"/>
              <a:t> </a:t>
            </a:r>
            <a:r>
              <a:rPr sz="4800" dirty="0" err="1"/>
              <a:t>vuestra</a:t>
            </a:r>
            <a:r>
              <a:rPr sz="4800" dirty="0"/>
              <a:t> </a:t>
            </a:r>
            <a:r>
              <a:rPr sz="4800" dirty="0" err="1"/>
              <a:t>atención</a:t>
            </a:r>
            <a:endParaRPr sz="4800" dirty="0"/>
          </a:p>
          <a:p>
            <a:endParaRPr dirty="0"/>
          </a:p>
          <a:p>
            <a:pPr lvl="0" algn="r" rtl="0">
              <a:buClr>
                <a:srgbClr val="000000"/>
              </a:buClr>
              <a:buSzPct val="45833"/>
              <a:buFont typeface="Arial"/>
              <a:buNone/>
            </a:pPr>
            <a:r>
              <a:rPr sz="2400" dirty="0" err="1">
                <a:solidFill>
                  <a:srgbClr val="000000"/>
                </a:solidFill>
              </a:rPr>
              <a:t>Josep</a:t>
            </a:r>
            <a:r>
              <a:rPr sz="2400" dirty="0">
                <a:solidFill>
                  <a:srgbClr val="000000"/>
                </a:solidFill>
              </a:rPr>
              <a:t> </a:t>
            </a:r>
            <a:r>
              <a:rPr sz="2400" dirty="0" err="1">
                <a:solidFill>
                  <a:srgbClr val="000000"/>
                </a:solidFill>
              </a:rPr>
              <a:t>Lluís</a:t>
            </a:r>
            <a:r>
              <a:rPr sz="2400" dirty="0">
                <a:solidFill>
                  <a:srgbClr val="000000"/>
                </a:solidFill>
              </a:rPr>
              <a:t> </a:t>
            </a:r>
            <a:r>
              <a:rPr sz="2400" dirty="0" err="1">
                <a:solidFill>
                  <a:srgbClr val="000000"/>
                </a:solidFill>
              </a:rPr>
              <a:t>Cañadilla</a:t>
            </a:r>
            <a:r>
              <a:rPr sz="2400" dirty="0">
                <a:solidFill>
                  <a:srgbClr val="000000"/>
                </a:solidFill>
              </a:rPr>
              <a:t/>
            </a:r>
            <a:br>
              <a:rPr sz="2400" dirty="0">
                <a:solidFill>
                  <a:srgbClr val="000000"/>
                </a:solidFill>
              </a:rPr>
            </a:br>
            <a:r>
              <a:rPr sz="2400" dirty="0" err="1">
                <a:solidFill>
                  <a:srgbClr val="000000"/>
                </a:solidFill>
              </a:rPr>
              <a:t>Associació</a:t>
            </a:r>
            <a:r>
              <a:rPr sz="2400" dirty="0">
                <a:solidFill>
                  <a:srgbClr val="000000"/>
                </a:solidFill>
              </a:rPr>
              <a:t> </a:t>
            </a:r>
            <a:r>
              <a:rPr sz="2400" dirty="0" err="1">
                <a:solidFill>
                  <a:srgbClr val="000000"/>
                </a:solidFill>
              </a:rPr>
              <a:t>Catalana</a:t>
            </a:r>
            <a:r>
              <a:rPr sz="2400" dirty="0">
                <a:solidFill>
                  <a:srgbClr val="000000"/>
                </a:solidFill>
              </a:rPr>
              <a:t> de </a:t>
            </a:r>
            <a:r>
              <a:rPr sz="2400" dirty="0" err="1">
                <a:solidFill>
                  <a:srgbClr val="000000"/>
                </a:solidFill>
              </a:rPr>
              <a:t>GeoGebra</a:t>
            </a:r>
            <a:endParaRPr sz="2400" dirty="0">
              <a:solidFill>
                <a:srgbClr val="000000"/>
              </a:solidFill>
            </a:endParaRPr>
          </a:p>
          <a:p>
            <a:pPr lvl="0" algn="r" rtl="0">
              <a:buClr>
                <a:srgbClr val="000000"/>
              </a:buClr>
              <a:buSzPct val="45833"/>
              <a:buFont typeface="Arial"/>
              <a:buNone/>
            </a:pPr>
            <a:r>
              <a:rPr sz="2400" dirty="0">
                <a:solidFill>
                  <a:srgbClr val="000000"/>
                </a:solidFill>
              </a:rPr>
              <a:t>jcanadil@xtec.cat</a:t>
            </a:r>
          </a:p>
        </p:txBody>
      </p:sp>
      <p:sp>
        <p:nvSpPr>
          <p:cNvPr id="144" name="Shape 144"/>
          <p:cNvSpPr>
            <a:spLocks noGrp="1"/>
          </p:cNvSpPr>
          <p:nvPr>
            <p:ph type="subTitle" idx="1"/>
          </p:nvPr>
        </p:nvSpPr>
        <p:spPr>
          <a:xfrm>
            <a:off x="457200" y="4955189"/>
            <a:ext cx="8229600" cy="16434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457200" y="5181400"/>
            <a:ext cx="2417889" cy="119097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46" name="Shape 146"/>
          <p:cNvSpPr/>
          <p:nvPr/>
        </p:nvSpPr>
        <p:spPr>
          <a:xfrm>
            <a:off x="3707091" y="4937725"/>
            <a:ext cx="1729818" cy="167832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47" name="Shape 147"/>
          <p:cNvSpPr/>
          <p:nvPr/>
        </p:nvSpPr>
        <p:spPr>
          <a:xfrm>
            <a:off x="5978896" y="5323024"/>
            <a:ext cx="2707903" cy="64436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/>
              <a:t>Introducción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36666"/>
              <a:buFont typeface="Arial"/>
              <a:buNone/>
            </a:pPr>
            <a:r>
              <a:rPr/>
              <a:t>           </a:t>
            </a:r>
            <a:r>
              <a:rPr sz="2400"/>
              <a:t>Febrero 2011</a:t>
            </a:r>
          </a:p>
          <a:p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36666"/>
              <a:buFont typeface="Arial"/>
              <a:buNone/>
            </a:pPr>
            <a:r>
              <a:rPr/>
              <a:t>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45833"/>
              <a:buFont typeface="Arial"/>
              <a:buNone/>
            </a:pPr>
            <a:r>
              <a:rPr sz="2400"/>
              <a:t>              Departament d'Ensenyament, ACG, GeoGebra</a:t>
            </a:r>
          </a:p>
          <a:p>
            <a:endParaRPr/>
          </a:p>
          <a:p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45833"/>
              <a:buFont typeface="Arial"/>
              <a:buNone/>
            </a:pPr>
            <a:r>
              <a:rPr sz="2400"/>
              <a:t>              Sara Arjona y Jaume Fernández </a:t>
            </a:r>
          </a:p>
          <a:p>
            <a:endParaRPr/>
          </a:p>
          <a:p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45833"/>
              <a:buFont typeface="Arial"/>
              <a:buNone/>
            </a:pPr>
            <a:r>
              <a:rPr sz="2400"/>
              <a:t>                            </a:t>
            </a:r>
          </a:p>
        </p:txBody>
      </p:sp>
      <p:sp>
        <p:nvSpPr>
          <p:cNvPr id="60" name="Shape 60"/>
          <p:cNvSpPr/>
          <p:nvPr/>
        </p:nvSpPr>
        <p:spPr>
          <a:xfrm>
            <a:off x="457200" y="1600200"/>
            <a:ext cx="971550" cy="9715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1" name="Shape 61"/>
          <p:cNvSpPr/>
          <p:nvPr/>
        </p:nvSpPr>
        <p:spPr>
          <a:xfrm>
            <a:off x="457200" y="4317245"/>
            <a:ext cx="971550" cy="9715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2" name="Shape 62"/>
          <p:cNvSpPr/>
          <p:nvPr/>
        </p:nvSpPr>
        <p:spPr>
          <a:xfrm>
            <a:off x="263484" y="2746295"/>
            <a:ext cx="1358982" cy="136540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63" name="Shape 63"/>
          <p:cNvSpPr/>
          <p:nvPr/>
        </p:nvSpPr>
        <p:spPr>
          <a:xfrm>
            <a:off x="6459650" y="5620750"/>
            <a:ext cx="2403899" cy="9015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sz="2400"/>
              <a:t>Entorno Virtual</a:t>
            </a:r>
          </a:p>
          <a:p>
            <a:pPr>
              <a:buNone/>
            </a:pPr>
            <a:r>
              <a:rPr sz="2400"/>
              <a:t>de Aprendizaje</a:t>
            </a:r>
          </a:p>
        </p:txBody>
      </p:sp>
      <p:sp>
        <p:nvSpPr>
          <p:cNvPr id="64" name="Shape 64"/>
          <p:cNvSpPr/>
          <p:nvPr/>
        </p:nvSpPr>
        <p:spPr>
          <a:xfrm>
            <a:off x="786675" y="5603050"/>
            <a:ext cx="1908900" cy="9368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sz="2400"/>
              <a:t>Matemática dinámica</a:t>
            </a:r>
          </a:p>
        </p:txBody>
      </p:sp>
      <p:sp>
        <p:nvSpPr>
          <p:cNvPr id="65" name="Shape 65"/>
          <p:cNvSpPr/>
          <p:nvPr/>
        </p:nvSpPr>
        <p:spPr>
          <a:xfrm>
            <a:off x="7931395" y="6973"/>
            <a:ext cx="1212604" cy="1172608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66" name="Shape 66"/>
          <p:cNvSpPr/>
          <p:nvPr/>
        </p:nvSpPr>
        <p:spPr>
          <a:xfrm>
            <a:off x="2695575" y="5600012"/>
            <a:ext cx="3752850" cy="942975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/>
              <a:t>Características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sz="2400"/>
              <a:t>- </a:t>
            </a:r>
            <a:r>
              <a:rPr sz="2400" b="1">
                <a:solidFill>
                  <a:srgbClr val="741B47"/>
                </a:solidFill>
              </a:rPr>
              <a:t>Nuevo Módulo</a:t>
            </a:r>
            <a:r>
              <a:rPr sz="2400"/>
              <a:t> --&gt; Nueva actividad Moodle con todas las caracterítsicas comunes a otras actividades Moodle.</a:t>
            </a:r>
          </a:p>
          <a:p>
            <a:pPr lvl="0" rtl="0">
              <a:buNone/>
            </a:pPr>
            <a:r>
              <a:rPr sz="2400"/>
              <a:t>- </a:t>
            </a:r>
            <a:r>
              <a:rPr sz="2400" b="1">
                <a:solidFill>
                  <a:srgbClr val="741B47"/>
                </a:solidFill>
              </a:rPr>
              <a:t>Consta de</a:t>
            </a:r>
            <a:r>
              <a:rPr sz="2400"/>
              <a:t> un título, enunciado y del applet GeoGebra.</a:t>
            </a:r>
          </a:p>
          <a:p>
            <a:pPr lvl="0" rtl="0">
              <a:buNone/>
            </a:pPr>
            <a:r>
              <a:rPr sz="2400"/>
              <a:t>- </a:t>
            </a:r>
            <a:r>
              <a:rPr sz="2400" b="1">
                <a:solidFill>
                  <a:srgbClr val="741B47"/>
                </a:solidFill>
              </a:rPr>
              <a:t>Botones</a:t>
            </a:r>
            <a:r>
              <a:rPr sz="2400"/>
              <a:t> </a:t>
            </a:r>
            <a:r>
              <a:rPr sz="2400" b="1">
                <a:solidFill>
                  <a:srgbClr val="4A86E8"/>
                </a:solidFill>
              </a:rPr>
              <a:t>guardar y entregar</a:t>
            </a:r>
            <a:r>
              <a:rPr sz="2400"/>
              <a:t> o </a:t>
            </a:r>
            <a:r>
              <a:rPr sz="2400" b="1">
                <a:solidFill>
                  <a:srgbClr val="4A86E8"/>
                </a:solidFill>
              </a:rPr>
              <a:t>guardar y continuar</a:t>
            </a:r>
            <a:r>
              <a:rPr sz="2400"/>
              <a:t>.</a:t>
            </a:r>
          </a:p>
          <a:p>
            <a:pPr lvl="0" rtl="0">
              <a:buNone/>
            </a:pPr>
            <a:r>
              <a:rPr sz="2400"/>
              <a:t>- </a:t>
            </a:r>
            <a:r>
              <a:rPr sz="2400" b="1">
                <a:solidFill>
                  <a:srgbClr val="741B47"/>
                </a:solidFill>
              </a:rPr>
              <a:t>Se guarda</a:t>
            </a:r>
            <a:r>
              <a:rPr sz="2400"/>
              <a:t> fecha, hora, intentos, puntuación y el applet en el estado que lo dejó el alumno.</a:t>
            </a:r>
          </a:p>
          <a:p>
            <a:pPr lvl="0" rtl="0">
              <a:buNone/>
            </a:pPr>
            <a:r>
              <a:rPr sz="2400"/>
              <a:t>- </a:t>
            </a:r>
            <a:r>
              <a:rPr sz="2400" b="1">
                <a:solidFill>
                  <a:srgbClr val="741B47"/>
                </a:solidFill>
              </a:rPr>
              <a:t>Es fácil</a:t>
            </a:r>
            <a:r>
              <a:rPr sz="2400"/>
              <a:t> de crear una actividad y hacer el seguimiento.</a:t>
            </a:r>
          </a:p>
          <a:p>
            <a:pPr>
              <a:buNone/>
            </a:pPr>
            <a:r>
              <a:rPr sz="2400"/>
              <a:t>- </a:t>
            </a:r>
            <a:r>
              <a:rPr sz="2400" b="1">
                <a:solidFill>
                  <a:srgbClr val="741B47"/>
                </a:solidFill>
              </a:rPr>
              <a:t>Se puede conseguir</a:t>
            </a:r>
            <a:r>
              <a:rPr sz="2400" b="1"/>
              <a:t> </a:t>
            </a:r>
            <a:r>
              <a:rPr sz="2400"/>
              <a:t>autoevaluación y aleatoriedad.</a:t>
            </a:r>
          </a:p>
        </p:txBody>
      </p:sp>
      <p:sp>
        <p:nvSpPr>
          <p:cNvPr id="73" name="Shape 73"/>
          <p:cNvSpPr/>
          <p:nvPr/>
        </p:nvSpPr>
        <p:spPr>
          <a:xfrm>
            <a:off x="7931395" y="6973"/>
            <a:ext cx="1212604" cy="117260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74" name="Shape 74"/>
          <p:cNvSpPr/>
          <p:nvPr/>
        </p:nvSpPr>
        <p:spPr>
          <a:xfrm>
            <a:off x="3856446" y="5136793"/>
            <a:ext cx="1431106" cy="143110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/>
              <a:t>Instalación del módulo</a:t>
            </a:r>
          </a:p>
        </p:txBody>
      </p:sp>
      <p:sp>
        <p:nvSpPr>
          <p:cNvPr id="80" name="Shape 8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/>
              <a:t>El administrador del Moodle es el encargado de instalar el módulo.</a:t>
            </a:r>
          </a:p>
        </p:txBody>
      </p:sp>
      <p:sp>
        <p:nvSpPr>
          <p:cNvPr id="81" name="Shape 81"/>
          <p:cNvSpPr/>
          <p:nvPr/>
        </p:nvSpPr>
        <p:spPr>
          <a:xfrm>
            <a:off x="7931395" y="6973"/>
            <a:ext cx="1212604" cy="117260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82" name="Shape 82"/>
          <p:cNvSpPr/>
          <p:nvPr/>
        </p:nvSpPr>
        <p:spPr>
          <a:xfrm>
            <a:off x="3636049" y="4695999"/>
            <a:ext cx="1871900" cy="18719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058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/>
              <a:t>Creación de una actividad GeoGebra</a:t>
            </a:r>
          </a:p>
        </p:txBody>
      </p:sp>
      <p:sp>
        <p:nvSpPr>
          <p:cNvPr id="88" name="Shape 8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/>
              <a:t>1.- Elaborar la construcción GeoGebra que queramos mostrar.</a:t>
            </a:r>
          </a:p>
          <a:p>
            <a:pPr lvl="0" rtl="0">
              <a:buNone/>
            </a:pPr>
            <a:r>
              <a:rPr/>
              <a:t>2.- Decidir el título y el enunciado de la actividad.</a:t>
            </a:r>
          </a:p>
          <a:p>
            <a:pPr>
              <a:buNone/>
            </a:pPr>
            <a:r>
              <a:rPr/>
              <a:t>3.- Acceder al Moodle y rellenar el formulario.</a:t>
            </a:r>
          </a:p>
        </p:txBody>
      </p:sp>
      <p:sp>
        <p:nvSpPr>
          <p:cNvPr id="89" name="Shape 89"/>
          <p:cNvSpPr/>
          <p:nvPr/>
        </p:nvSpPr>
        <p:spPr>
          <a:xfrm>
            <a:off x="7931395" y="6973"/>
            <a:ext cx="1212604" cy="117260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90" name="Shape 90"/>
          <p:cNvSpPr/>
          <p:nvPr/>
        </p:nvSpPr>
        <p:spPr>
          <a:xfrm>
            <a:off x="1316313" y="0"/>
            <a:ext cx="6122523" cy="6858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3186112" y="2745250"/>
            <a:ext cx="2771775" cy="30289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96" name="Shape 96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/>
              <a:t>Realización y seguimiento</a:t>
            </a:r>
          </a:p>
        </p:txBody>
      </p:sp>
      <p:sp>
        <p:nvSpPr>
          <p:cNvPr id="97" name="Shape 9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98" name="Shape 98"/>
          <p:cNvSpPr/>
          <p:nvPr/>
        </p:nvSpPr>
        <p:spPr>
          <a:xfrm>
            <a:off x="2324100" y="2407650"/>
            <a:ext cx="4495800" cy="33528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99" name="Shape 99"/>
          <p:cNvSpPr/>
          <p:nvPr/>
        </p:nvSpPr>
        <p:spPr>
          <a:xfrm>
            <a:off x="2071687" y="3278650"/>
            <a:ext cx="5000625" cy="196215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100" name="Shape 100"/>
          <p:cNvSpPr/>
          <p:nvPr/>
        </p:nvSpPr>
        <p:spPr>
          <a:xfrm>
            <a:off x="2190750" y="223837"/>
            <a:ext cx="4762500" cy="6410325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101" name="Shape 101"/>
          <p:cNvSpPr/>
          <p:nvPr/>
        </p:nvSpPr>
        <p:spPr>
          <a:xfrm>
            <a:off x="7931395" y="6973"/>
            <a:ext cx="1212604" cy="1172608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/>
              <a:t>Ejemplos</a:t>
            </a:r>
          </a:p>
        </p:txBody>
      </p:sp>
      <p:sp>
        <p:nvSpPr>
          <p:cNvPr id="107" name="Shape 10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u="sng">
                <a:solidFill>
                  <a:schemeClr val="hlink"/>
                </a:solidFill>
                <a:hlinkClick r:id="rId3"/>
              </a:rPr>
              <a:t>FESPM</a:t>
            </a:r>
          </a:p>
          <a:p>
            <a:pPr lvl="0" rtl="0">
              <a:buNone/>
            </a:pPr>
            <a:r>
              <a:rPr u="sng">
                <a:solidFill>
                  <a:schemeClr val="hlink"/>
                </a:solidFill>
                <a:hlinkClick r:id="rId4"/>
              </a:rPr>
              <a:t>Dep. Ensenyament</a:t>
            </a:r>
          </a:p>
          <a:p>
            <a:endParaRPr/>
          </a:p>
          <a:p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>
                <a:solidFill>
                  <a:srgbClr val="000000"/>
                </a:solidFill>
              </a:rPr>
              <a:t>Vídeos: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u="sng">
                <a:solidFill>
                  <a:schemeClr val="hlink"/>
                </a:solidFill>
                <a:hlinkClick r:id="rId5"/>
              </a:rPr>
              <a:t>Creando una actividad</a:t>
            </a:r>
            <a:r>
              <a:rPr>
                <a:solidFill>
                  <a:srgbClr val="000000"/>
                </a:solidFill>
              </a:rPr>
              <a:t>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u="sng">
                <a:solidFill>
                  <a:schemeClr val="hlink"/>
                </a:solidFill>
                <a:hlinkClick r:id="rId6"/>
              </a:rPr>
              <a:t>Vista students vs teacher</a:t>
            </a:r>
            <a:r>
              <a:rPr>
                <a:solidFill>
                  <a:srgbClr val="000000"/>
                </a:solidFill>
              </a:rPr>
              <a:t> 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u="sng">
                <a:solidFill>
                  <a:schemeClr val="hlink"/>
                </a:solidFill>
                <a:hlinkClick r:id="rId7"/>
              </a:rPr>
              <a:t>2 students making geogebra activities</a:t>
            </a:r>
            <a:r>
              <a:rPr>
                <a:solidFill>
                  <a:srgbClr val="000000"/>
                </a:solidFill>
              </a:rPr>
              <a:t> </a:t>
            </a:r>
          </a:p>
          <a:p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7931395" y="6973"/>
            <a:ext cx="1212604" cy="1172608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/>
              <a:t>Autocorrección y puntuación</a:t>
            </a:r>
          </a:p>
        </p:txBody>
      </p:sp>
      <p:sp>
        <p:nvSpPr>
          <p:cNvPr id="114" name="Shape 11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/>
              <a:t>Definir en la construcción el objeto</a:t>
            </a:r>
          </a:p>
          <a:p>
            <a:pPr lvl="0" rtl="0">
              <a:buNone/>
            </a:pPr>
            <a:r>
              <a:rPr sz="4800">
                <a:solidFill>
                  <a:srgbClr val="1155CC"/>
                </a:solidFill>
              </a:rPr>
              <a:t>                  grade</a:t>
            </a:r>
          </a:p>
          <a:p>
            <a:pPr lvl="0" rtl="0">
              <a:buNone/>
            </a:pPr>
            <a:r>
              <a:rPr/>
              <a:t>que calculará la puntuación del alumno</a:t>
            </a:r>
          </a:p>
          <a:p>
            <a:endParaRPr/>
          </a:p>
          <a:p>
            <a:pPr lvl="0" rtl="0">
              <a:buNone/>
            </a:pPr>
            <a:r>
              <a:rPr/>
              <a:t>Por ejemplo:</a:t>
            </a:r>
          </a:p>
          <a:p>
            <a:pPr>
              <a:buNone/>
            </a:pPr>
            <a:r>
              <a:rPr/>
              <a:t>	grade=Si[P==A,10,0]</a:t>
            </a:r>
          </a:p>
        </p:txBody>
      </p:sp>
      <p:sp>
        <p:nvSpPr>
          <p:cNvPr id="115" name="Shape 115"/>
          <p:cNvSpPr/>
          <p:nvPr/>
        </p:nvSpPr>
        <p:spPr>
          <a:xfrm>
            <a:off x="7931395" y="6973"/>
            <a:ext cx="1212604" cy="117260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16" name="Shape 116"/>
          <p:cNvSpPr/>
          <p:nvPr/>
        </p:nvSpPr>
        <p:spPr>
          <a:xfrm>
            <a:off x="3634126" y="5414865"/>
            <a:ext cx="1875746" cy="115303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/>
              <a:t>Aleatoriedad</a:t>
            </a:r>
          </a:p>
        </p:txBody>
      </p:sp>
      <p:sp>
        <p:nvSpPr>
          <p:cNvPr id="122" name="Shape 12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/>
              <a:t>- Crear un objeto stat que determine el estado de la actividad. Inicialmente 0.</a:t>
            </a:r>
          </a:p>
          <a:p>
            <a:pPr lvl="0" rtl="0">
              <a:buNone/>
            </a:pPr>
            <a:r>
              <a:rPr/>
              <a:t>- Hacer que al inicio, si stat=0, cambie a 1 y después a 2.</a:t>
            </a:r>
          </a:p>
          <a:p>
            <a:pPr>
              <a:buNone/>
            </a:pPr>
            <a:r>
              <a:rPr/>
              <a:t>- Cuando el objeto stat cambie de valor y el nuevo valor sea 1, asignar los valores aleatorios.</a:t>
            </a:r>
          </a:p>
        </p:txBody>
      </p:sp>
      <p:sp>
        <p:nvSpPr>
          <p:cNvPr id="123" name="Shape 123"/>
          <p:cNvSpPr/>
          <p:nvPr/>
        </p:nvSpPr>
        <p:spPr>
          <a:xfrm>
            <a:off x="7931395" y="6973"/>
            <a:ext cx="1212604" cy="117260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24" name="Shape 124"/>
          <p:cNvSpPr/>
          <p:nvPr/>
        </p:nvSpPr>
        <p:spPr>
          <a:xfrm>
            <a:off x="4086225" y="5596350"/>
            <a:ext cx="971550" cy="9715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331</Words>
  <Application>Microsoft Office PowerPoint</Application>
  <PresentationFormat>Presentació en pantalla (4:3)</PresentationFormat>
  <Paragraphs>70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Títols de les diapositives</vt:lpstr>
      </vt:variant>
      <vt:variant>
        <vt:i4>12</vt:i4>
      </vt:variant>
    </vt:vector>
  </HeadingPairs>
  <TitlesOfParts>
    <vt:vector size="14" baseType="lpstr">
      <vt:lpstr/>
      <vt:lpstr/>
      <vt:lpstr>Nuevo módulo de actividades GeoGebra para Moodle Josep Lluís Cañadilla Associació Catalana de GeoGebra Encuentro en Andalucía. GeoGebra en el aula Granada, 14 de abril de 2012</vt:lpstr>
      <vt:lpstr>Introducción</vt:lpstr>
      <vt:lpstr>Características</vt:lpstr>
      <vt:lpstr>Instalación del módulo</vt:lpstr>
      <vt:lpstr>Creación de una actividad GeoGebra</vt:lpstr>
      <vt:lpstr>Realización y seguimiento</vt:lpstr>
      <vt:lpstr>Ejemplos</vt:lpstr>
      <vt:lpstr>Autocorrección y puntuación</vt:lpstr>
      <vt:lpstr>Aleatoriedad</vt:lpstr>
      <vt:lpstr>Futuro del módulo</vt:lpstr>
      <vt:lpstr>Referencias</vt:lpstr>
      <vt:lpstr>Muchas gracias por vuestra atención  Josep Lluís Cañadilla Associació Catalana de GeoGebra jcanadil@xtec.cat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Nuevo módulo de actividades GeoGebra para Moodle Josep Lluís Cañadilla Associació Catalana de GeoGebra Encuentro en Andalucía. GeoGebra en el aula Granada, 14 de abril de 2012</dc:title>
  <cp:lastModifiedBy>alumne</cp:lastModifiedBy>
  <cp:revision>2</cp:revision>
  <dcterms:modified xsi:type="dcterms:W3CDTF">2012-04-13T21:53:50Z</dcterms:modified>
</cp:coreProperties>
</file>