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Caveat"/>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aveat-bold.fntdata"/><Relationship Id="rId16" Type="http://schemas.openxmlformats.org/officeDocument/2006/relationships/font" Target="fonts/Caveat-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ac5135eb36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ac5135eb36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ac5135eb3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ac5135eb3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ac5135eb3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ac5135eb3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ac5135eb3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ac5135eb3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ac5135eb3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ac5135eb3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ac5135eb36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ac5135eb36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ac5135eb3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ac5135eb3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ac5135eb3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ac5135eb3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ac5135eb36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ac5135eb36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hyperlink" Target="http://www.youtube.com/watch?v=6p-lDYPR2P8" TargetMode="External"/><Relationship Id="rId5"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hyperlink" Target="http://www.youtube.com/watch?v=NJZ8oSfIN7M" TargetMode="External"/><Relationship Id="rId5"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hyperlink" Target="http://www.youtube.com/watch?v=k2C5TjS2sh4" TargetMode="External"/><Relationship Id="rId5"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VdQY7BusJNU" TargetMode="External"/><Relationship Id="rId4" Type="http://schemas.openxmlformats.org/officeDocument/2006/relationships/image" Target="../media/image8.jp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youtube.com/watch?v=9GkVhgIeGJQ" TargetMode="External"/><Relationship Id="rId4" Type="http://schemas.openxmlformats.org/officeDocument/2006/relationships/image" Target="../media/image10.jp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hyperlink" Target="http://www.youtube.com/watch?v=0lfT9TWAaMY" TargetMode="External"/><Relationship Id="rId5"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a9PLx6FN6uY" TargetMode="External"/><Relationship Id="rId4" Type="http://schemas.openxmlformats.org/officeDocument/2006/relationships/image" Target="../media/image15.jp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4039" r="0" t="2362"/>
          <a:stretch/>
        </p:blipFill>
        <p:spPr>
          <a:xfrm>
            <a:off x="2902850" y="1524000"/>
            <a:ext cx="3484950" cy="3333175"/>
          </a:xfrm>
          <a:prstGeom prst="rect">
            <a:avLst/>
          </a:prstGeom>
          <a:noFill/>
          <a:ln>
            <a:noFill/>
          </a:ln>
        </p:spPr>
      </p:pic>
      <p:sp>
        <p:nvSpPr>
          <p:cNvPr id="55" name="Google Shape;55;p13"/>
          <p:cNvSpPr txBox="1"/>
          <p:nvPr/>
        </p:nvSpPr>
        <p:spPr>
          <a:xfrm>
            <a:off x="133050" y="411250"/>
            <a:ext cx="8853600" cy="82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ca" sz="4600">
                <a:solidFill>
                  <a:srgbClr val="FF0000"/>
                </a:solidFill>
                <a:latin typeface="Caveat"/>
                <a:ea typeface="Caveat"/>
                <a:cs typeface="Caveat"/>
                <a:sym typeface="Caveat"/>
              </a:rPr>
              <a:t>La música a la dècada de 1980.</a:t>
            </a:r>
            <a:endParaRPr b="1" sz="4600">
              <a:solidFill>
                <a:srgbClr val="FF0000"/>
              </a:solidFill>
              <a:latin typeface="Caveat"/>
              <a:ea typeface="Caveat"/>
              <a:cs typeface="Caveat"/>
              <a:sym typeface="Cave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ca" sz="5000">
                <a:solidFill>
                  <a:srgbClr val="FF0000"/>
                </a:solidFill>
                <a:latin typeface="Caveat"/>
                <a:ea typeface="Caveat"/>
                <a:cs typeface="Caveat"/>
                <a:sym typeface="Caveat"/>
              </a:rPr>
              <a:t>Artistes a dibuixar!</a:t>
            </a:r>
            <a:endParaRPr b="1" sz="5000">
              <a:solidFill>
                <a:srgbClr val="FF0000"/>
              </a:solidFill>
              <a:latin typeface="Caveat"/>
              <a:ea typeface="Caveat"/>
              <a:cs typeface="Caveat"/>
              <a:sym typeface="Caveat"/>
            </a:endParaRPr>
          </a:p>
          <a:p>
            <a:pPr indent="0" lvl="0" marL="0" rtl="0" algn="ctr">
              <a:spcBef>
                <a:spcPts val="0"/>
              </a:spcBef>
              <a:spcAft>
                <a:spcPts val="0"/>
              </a:spcAft>
              <a:buNone/>
            </a:pPr>
            <a:r>
              <a:t/>
            </a:r>
            <a:endParaRPr b="1" sz="5000">
              <a:solidFill>
                <a:srgbClr val="FF0000"/>
              </a:solidFill>
              <a:latin typeface="Caveat"/>
              <a:ea typeface="Caveat"/>
              <a:cs typeface="Caveat"/>
              <a:sym typeface="Caveat"/>
            </a:endParaRPr>
          </a:p>
          <a:p>
            <a:pPr indent="0" lvl="0" marL="0" rtl="0" algn="ctr">
              <a:spcBef>
                <a:spcPts val="0"/>
              </a:spcBef>
              <a:spcAft>
                <a:spcPts val="0"/>
              </a:spcAft>
              <a:buClr>
                <a:schemeClr val="dk1"/>
              </a:buClr>
              <a:buSzPts val="1100"/>
              <a:buFont typeface="Arial"/>
              <a:buNone/>
            </a:pPr>
            <a:r>
              <a:rPr b="1" lang="ca" sz="5000">
                <a:solidFill>
                  <a:srgbClr val="0000FF"/>
                </a:solidFill>
                <a:latin typeface="Caveat"/>
                <a:ea typeface="Caveat"/>
                <a:cs typeface="Caveat"/>
                <a:sym typeface="Caveat"/>
              </a:rPr>
              <a:t>Escull l’artista que més t’hagi agradat </a:t>
            </a:r>
            <a:r>
              <a:rPr b="1" lang="ca" sz="5000">
                <a:solidFill>
                  <a:srgbClr val="FF00FF"/>
                </a:solidFill>
                <a:latin typeface="Caveat"/>
                <a:ea typeface="Caveat"/>
                <a:cs typeface="Caveat"/>
                <a:sym typeface="Caveat"/>
              </a:rPr>
              <a:t>i fes un retrat (un dibuix de la seva imatge).</a:t>
            </a:r>
            <a:endParaRPr b="1" sz="5000">
              <a:solidFill>
                <a:srgbClr val="FF00FF"/>
              </a:solidFill>
              <a:latin typeface="Caveat"/>
              <a:ea typeface="Caveat"/>
              <a:cs typeface="Caveat"/>
              <a:sym typeface="Caveat"/>
            </a:endParaRPr>
          </a:p>
          <a:p>
            <a:pPr indent="0" lvl="0" marL="0" rtl="0" algn="l">
              <a:spcBef>
                <a:spcPts val="0"/>
              </a:spcBef>
              <a:spcAft>
                <a:spcPts val="0"/>
              </a:spcAft>
              <a:buNone/>
            </a:pPr>
            <a:r>
              <a:t/>
            </a:r>
            <a:endParaRPr/>
          </a:p>
        </p:txBody>
      </p:sp>
      <p:sp>
        <p:nvSpPr>
          <p:cNvPr id="121" name="Google Shape;121;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59" name="Shape 59"/>
        <p:cNvGrpSpPr/>
        <p:nvPr/>
      </p:nvGrpSpPr>
      <p:grpSpPr>
        <a:xfrm>
          <a:off x="0" y="0"/>
          <a:ext cx="0" cy="0"/>
          <a:chOff x="0" y="0"/>
          <a:chExt cx="0" cy="0"/>
        </a:xfrm>
      </p:grpSpPr>
      <p:sp>
        <p:nvSpPr>
          <p:cNvPr id="60" name="Google Shape;60;p14"/>
          <p:cNvSpPr txBox="1"/>
          <p:nvPr>
            <p:ph idx="1" type="body"/>
          </p:nvPr>
        </p:nvSpPr>
        <p:spPr>
          <a:xfrm>
            <a:off x="311700" y="5719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ca" sz="2600">
                <a:solidFill>
                  <a:srgbClr val="0000FF"/>
                </a:solidFill>
                <a:latin typeface="Caveat"/>
                <a:ea typeface="Caveat"/>
                <a:cs typeface="Caveat"/>
                <a:sym typeface="Caveat"/>
              </a:rPr>
              <a:t>Ara ens anirem uns quants anys enrere. La música que anem a escoltar és la que va sorgir entre el 1980 i el 1990 per això li diem la dècada dels 80.</a:t>
            </a:r>
            <a:endParaRPr b="1" sz="2600">
              <a:solidFill>
                <a:srgbClr val="0000FF"/>
              </a:solidFill>
              <a:latin typeface="Caveat"/>
              <a:ea typeface="Caveat"/>
              <a:cs typeface="Caveat"/>
              <a:sym typeface="Caveat"/>
            </a:endParaRPr>
          </a:p>
          <a:p>
            <a:pPr indent="0" lvl="0" marL="0" rtl="0" algn="l">
              <a:spcBef>
                <a:spcPts val="1600"/>
              </a:spcBef>
              <a:spcAft>
                <a:spcPts val="0"/>
              </a:spcAft>
              <a:buNone/>
            </a:pPr>
            <a:r>
              <a:rPr b="1" lang="ca" sz="2600">
                <a:solidFill>
                  <a:srgbClr val="9900FF"/>
                </a:solidFill>
                <a:latin typeface="Caveat"/>
                <a:ea typeface="Caveat"/>
                <a:cs typeface="Caveat"/>
                <a:sym typeface="Caveat"/>
              </a:rPr>
              <a:t>Aquesta dècada es coneix com </a:t>
            </a:r>
            <a:r>
              <a:rPr b="1" lang="ca" sz="2600">
                <a:solidFill>
                  <a:srgbClr val="BF9000"/>
                </a:solidFill>
                <a:latin typeface="Caveat"/>
                <a:ea typeface="Caveat"/>
                <a:cs typeface="Caveat"/>
                <a:sym typeface="Caveat"/>
              </a:rPr>
              <a:t>la època daurada</a:t>
            </a:r>
            <a:r>
              <a:rPr b="1" lang="ca" sz="2600">
                <a:solidFill>
                  <a:srgbClr val="9900FF"/>
                </a:solidFill>
                <a:latin typeface="Caveat"/>
                <a:ea typeface="Caveat"/>
                <a:cs typeface="Caveat"/>
                <a:sym typeface="Caveat"/>
              </a:rPr>
              <a:t> de la música. Sabeu perquè?</a:t>
            </a:r>
            <a:endParaRPr b="1" sz="2600">
              <a:solidFill>
                <a:srgbClr val="9900FF"/>
              </a:solidFill>
              <a:latin typeface="Caveat"/>
              <a:ea typeface="Caveat"/>
              <a:cs typeface="Caveat"/>
              <a:sym typeface="Caveat"/>
            </a:endParaRPr>
          </a:p>
          <a:p>
            <a:pPr indent="0" lvl="0" marL="0" rtl="0" algn="l">
              <a:spcBef>
                <a:spcPts val="1600"/>
              </a:spcBef>
              <a:spcAft>
                <a:spcPts val="0"/>
              </a:spcAft>
              <a:buNone/>
            </a:pPr>
            <a:r>
              <a:rPr b="1" lang="ca" sz="2600">
                <a:solidFill>
                  <a:srgbClr val="FF0000"/>
                </a:solidFill>
                <a:latin typeface="Caveat"/>
                <a:ea typeface="Caveat"/>
                <a:cs typeface="Caveat"/>
                <a:sym typeface="Caveat"/>
              </a:rPr>
              <a:t>Doncs perquè van sorgir molts estils com la música </a:t>
            </a:r>
            <a:r>
              <a:rPr b="1" lang="ca" sz="2600">
                <a:solidFill>
                  <a:srgbClr val="FF0000"/>
                </a:solidFill>
                <a:latin typeface="Caveat"/>
                <a:ea typeface="Caveat"/>
                <a:cs typeface="Caveat"/>
                <a:sym typeface="Caveat"/>
              </a:rPr>
              <a:t>electrònica</a:t>
            </a:r>
            <a:r>
              <a:rPr b="1" lang="ca" sz="2600">
                <a:solidFill>
                  <a:srgbClr val="FF0000"/>
                </a:solidFill>
                <a:latin typeface="Caveat"/>
                <a:ea typeface="Caveat"/>
                <a:cs typeface="Caveat"/>
                <a:sym typeface="Caveat"/>
              </a:rPr>
              <a:t> i la disco i es van reforçar d’altres con el Pop i el rock.</a:t>
            </a:r>
            <a:endParaRPr b="1" sz="2600">
              <a:solidFill>
                <a:srgbClr val="FF0000"/>
              </a:solidFill>
              <a:latin typeface="Caveat"/>
              <a:ea typeface="Caveat"/>
              <a:cs typeface="Caveat"/>
              <a:sym typeface="Caveat"/>
            </a:endParaRPr>
          </a:p>
          <a:p>
            <a:pPr indent="0" lvl="0" marL="0" rtl="0" algn="l">
              <a:spcBef>
                <a:spcPts val="1600"/>
              </a:spcBef>
              <a:spcAft>
                <a:spcPts val="1600"/>
              </a:spcAft>
              <a:buNone/>
            </a:pPr>
            <a:r>
              <a:rPr b="1" lang="ca" sz="2600">
                <a:solidFill>
                  <a:srgbClr val="00FF00"/>
                </a:solidFill>
                <a:latin typeface="Caveat"/>
                <a:ea typeface="Caveat"/>
                <a:cs typeface="Caveat"/>
                <a:sym typeface="Caveat"/>
              </a:rPr>
              <a:t>Anem a </a:t>
            </a:r>
            <a:r>
              <a:rPr b="1" lang="ca" sz="2600">
                <a:solidFill>
                  <a:srgbClr val="00FF00"/>
                </a:solidFill>
                <a:latin typeface="Caveat"/>
                <a:ea typeface="Caveat"/>
                <a:cs typeface="Caveat"/>
                <a:sym typeface="Caveat"/>
              </a:rPr>
              <a:t>conèixer</a:t>
            </a:r>
            <a:r>
              <a:rPr b="1" lang="ca" sz="2600">
                <a:solidFill>
                  <a:srgbClr val="00FF00"/>
                </a:solidFill>
                <a:latin typeface="Caveat"/>
                <a:ea typeface="Caveat"/>
                <a:cs typeface="Caveat"/>
                <a:sym typeface="Caveat"/>
              </a:rPr>
              <a:t> artistes dels 80’!</a:t>
            </a:r>
            <a:endParaRPr b="1" sz="2600">
              <a:solidFill>
                <a:srgbClr val="00FF00"/>
              </a:solidFill>
              <a:latin typeface="Caveat"/>
              <a:ea typeface="Caveat"/>
              <a:cs typeface="Caveat"/>
              <a:sym typeface="Cave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ca" sz="4000">
                <a:solidFill>
                  <a:srgbClr val="FF0000"/>
                </a:solidFill>
                <a:latin typeface="Caveat"/>
                <a:ea typeface="Caveat"/>
                <a:cs typeface="Caveat"/>
                <a:sym typeface="Caveat"/>
              </a:rPr>
              <a:t>                                    </a:t>
            </a:r>
            <a:r>
              <a:rPr b="1" lang="ca" sz="5000">
                <a:solidFill>
                  <a:srgbClr val="FF0000"/>
                </a:solidFill>
                <a:latin typeface="Caveat"/>
                <a:ea typeface="Caveat"/>
                <a:cs typeface="Caveat"/>
                <a:sym typeface="Caveat"/>
              </a:rPr>
              <a:t>Maddona</a:t>
            </a:r>
            <a:endParaRPr b="1" sz="5000">
              <a:solidFill>
                <a:srgbClr val="FF0000"/>
              </a:solidFill>
              <a:latin typeface="Caveat"/>
              <a:ea typeface="Caveat"/>
              <a:cs typeface="Caveat"/>
              <a:sym typeface="Caveat"/>
            </a:endParaRPr>
          </a:p>
        </p:txBody>
      </p:sp>
      <p:pic>
        <p:nvPicPr>
          <p:cNvPr id="66" name="Google Shape;66;p15"/>
          <p:cNvPicPr preferRelativeResize="0"/>
          <p:nvPr/>
        </p:nvPicPr>
        <p:blipFill>
          <a:blip r:embed="rId3">
            <a:alphaModFix/>
          </a:blip>
          <a:stretch>
            <a:fillRect/>
          </a:stretch>
        </p:blipFill>
        <p:spPr>
          <a:xfrm>
            <a:off x="384300" y="344682"/>
            <a:ext cx="4030475" cy="4454125"/>
          </a:xfrm>
          <a:prstGeom prst="rect">
            <a:avLst/>
          </a:prstGeom>
          <a:noFill/>
          <a:ln>
            <a:noFill/>
          </a:ln>
        </p:spPr>
      </p:pic>
      <p:pic>
        <p:nvPicPr>
          <p:cNvPr descr="You're watching the official music video for &quot;Material Girl&quot; directed by Mary Lambert from Madonna's album 'Like A Virgin' released on Sire Records in 1984. Buy/Stream the 'Like A Virgin' album here: https://Madonna.lnk.to/LikeAVirgin&#10;Listen to Madonna’s latest release here: https://Madonna.lnk.to/latest&#10;&#10;Subscribe to the Madonna Channel! https://Madonna.lnk.to/YouTubeID&#10;&#10;Check out the Official Madonna YouTube Playlists…&#10;The Complete Madonna Videography https://Madonna.lnk.to/Videography&#10;Live Performances https://Madonna.lnk.to/LiveYT&#10;MDNA Skin https://Madonna.lnk.to/MDNAskinYT&#10;&#10;Help Us Give Back…&#10;Raising Malawi http://www.raisingmalawi.org/&#10;The Ray of Light Foundation http://www.rayoflight.org/&#10;&#10;Stay in touch with Madonna…&#10;http://madonna.com&#10;http://instagram.com/madonna&#10;http://twitter.com/madonna&#10;http://facebook.com/madonna&#10;http://www.madonna.com/newsletter&#10;&#10;The Madonna Channel is the official YouTube home for Madonna. As the best-selling female recording artist of all time, Madonna continues to leave an indelible mark on the world through her art, music, activism and humanitarian leadership. Madonna consistently pushes boundaries, spurs conversations and unites us all through her revolutionary work. Subscribe for the latest videos, music, news and updates. Enjoy Madonna’s groundbreaking music videos, live performances, humorous videos and more." id="67" name="Google Shape;67;p15" title="Madonna - Material Girl (Official Music Video)">
            <a:hlinkClick r:id="rId4"/>
          </p:cNvPr>
          <p:cNvPicPr preferRelativeResize="0"/>
          <p:nvPr/>
        </p:nvPicPr>
        <p:blipFill>
          <a:blip r:embed="rId5">
            <a:alphaModFix/>
          </a:blip>
          <a:stretch>
            <a:fillRect/>
          </a:stretch>
        </p:blipFill>
        <p:spPr>
          <a:xfrm>
            <a:off x="5450150" y="1690225"/>
            <a:ext cx="2858624" cy="2143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ca" sz="5000">
                <a:solidFill>
                  <a:srgbClr val="FF0000"/>
                </a:solidFill>
                <a:latin typeface="Caveat"/>
                <a:ea typeface="Caveat"/>
                <a:cs typeface="Caveat"/>
                <a:sym typeface="Caveat"/>
              </a:rPr>
              <a:t>                           </a:t>
            </a:r>
            <a:r>
              <a:rPr b="1" lang="ca" sz="5000">
                <a:solidFill>
                  <a:srgbClr val="FF0000"/>
                </a:solidFill>
                <a:latin typeface="Caveat"/>
                <a:ea typeface="Caveat"/>
                <a:cs typeface="Caveat"/>
                <a:sym typeface="Caveat"/>
              </a:rPr>
              <a:t>Mecano</a:t>
            </a:r>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4" name="Google Shape;74;p16"/>
          <p:cNvPicPr preferRelativeResize="0"/>
          <p:nvPr/>
        </p:nvPicPr>
        <p:blipFill>
          <a:blip r:embed="rId3">
            <a:alphaModFix/>
          </a:blip>
          <a:stretch>
            <a:fillRect/>
          </a:stretch>
        </p:blipFill>
        <p:spPr>
          <a:xfrm>
            <a:off x="368900" y="254803"/>
            <a:ext cx="4716450" cy="4633900"/>
          </a:xfrm>
          <a:prstGeom prst="rect">
            <a:avLst/>
          </a:prstGeom>
          <a:noFill/>
          <a:ln>
            <a:noFill/>
          </a:ln>
        </p:spPr>
      </p:pic>
      <p:pic>
        <p:nvPicPr>
          <p:cNvPr descr="POR FAVOR NO DEJEN COMENTARIOS SOBRE &quot;LA CASA DE LAS FLORES&quot;... SERAN BLOQUEADOS DEL CANAL. Gracias&#10;Este video fue el primero que se presento de Mecano al llegar a mexico. Lo transmitio un programa llamado video-cosmos. Y que decir del grupo, que hoy dia lo sigo recordando con nostalgia." id="75" name="Google Shape;75;p16" title="Mecano - Me cole en una fiesta (RM)">
            <a:hlinkClick r:id="rId4"/>
          </p:cNvPr>
          <p:cNvPicPr preferRelativeResize="0"/>
          <p:nvPr/>
        </p:nvPicPr>
        <p:blipFill>
          <a:blip r:embed="rId5">
            <a:alphaModFix/>
          </a:blip>
          <a:stretch>
            <a:fillRect/>
          </a:stretch>
        </p:blipFill>
        <p:spPr>
          <a:xfrm>
            <a:off x="5358175" y="1602000"/>
            <a:ext cx="3356425" cy="2517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27BA0"/>
        </a:solidFill>
      </p:bgPr>
    </p:bg>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ca" sz="5000">
                <a:solidFill>
                  <a:srgbClr val="FF0000"/>
                </a:solidFill>
                <a:latin typeface="Caveat"/>
                <a:ea typeface="Caveat"/>
                <a:cs typeface="Caveat"/>
                <a:sym typeface="Caveat"/>
              </a:rPr>
              <a:t>                              Roxette</a:t>
            </a:r>
            <a:endParaRPr/>
          </a:p>
        </p:txBody>
      </p:sp>
      <p:sp>
        <p:nvSpPr>
          <p:cNvPr id="81" name="Google Shape;81;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2" name="Google Shape;82;p17"/>
          <p:cNvPicPr preferRelativeResize="0"/>
          <p:nvPr/>
        </p:nvPicPr>
        <p:blipFill>
          <a:blip r:embed="rId3">
            <a:alphaModFix/>
          </a:blip>
          <a:stretch>
            <a:fillRect/>
          </a:stretch>
        </p:blipFill>
        <p:spPr>
          <a:xfrm>
            <a:off x="311700" y="322250"/>
            <a:ext cx="5356550" cy="4499000"/>
          </a:xfrm>
          <a:prstGeom prst="rect">
            <a:avLst/>
          </a:prstGeom>
          <a:noFill/>
          <a:ln>
            <a:noFill/>
          </a:ln>
        </p:spPr>
      </p:pic>
      <p:pic>
        <p:nvPicPr>
          <p:cNvPr descr="Official music video for Roxette - &quot;It Must Have Been Love&quot; from the movie 'Pretty Woman' (1990)" id="83" name="Google Shape;83;p17" title="Roxette - It Must Have Been Love (Official Music Video)">
            <a:hlinkClick r:id="rId4"/>
          </p:cNvPr>
          <p:cNvPicPr preferRelativeResize="0"/>
          <p:nvPr/>
        </p:nvPicPr>
        <p:blipFill>
          <a:blip r:embed="rId5">
            <a:alphaModFix/>
          </a:blip>
          <a:stretch>
            <a:fillRect/>
          </a:stretch>
        </p:blipFill>
        <p:spPr>
          <a:xfrm>
            <a:off x="5943575" y="1703925"/>
            <a:ext cx="2888725" cy="2166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ca" sz="5000">
                <a:solidFill>
                  <a:srgbClr val="FF0000"/>
                </a:solidFill>
                <a:latin typeface="Caveat"/>
                <a:ea typeface="Caveat"/>
                <a:cs typeface="Caveat"/>
                <a:sym typeface="Caveat"/>
              </a:rPr>
              <a:t>                              Cyndi Lauper</a:t>
            </a:r>
            <a:endParaRPr/>
          </a:p>
        </p:txBody>
      </p:sp>
      <p:sp>
        <p:nvSpPr>
          <p:cNvPr id="89" name="Google Shape;89;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Official music video for &quot;Time After Time&quot; by Cyndi Lauper&#10;Listen to Cyndi Lauper: https://CyndiLauper.lnk.to/_listenYD&#10;&#10;Subscribe to the official Cyndi Lauper YouTube channel: https://CyndiLauper.lnk.to/subscribeYD&#10;&#10;Watch more videos by Cyndi Lauper: https://cyndilauper.lnk.to/_listenYC/youtube&#10;&#10;Follow Cyndi Lauper:&#10;Facebook: https://CyndiLauper.lnk.to/followFI&#10;Instagram: https://CyndiLauper.lnk.to/followII&#10;Twitter: https://CyndiLauper.lnk.to/followTI&#10;Website: https://CyndiLauper.lnk.to/followWI&#10;Spotify: https://CyndiLauper.lnk.to/followSI&#10;&#10;Chorus:&#10;If you're lost, you can look and you will find me&#10;Time after time&#10;If you fall, I will catch you, I'll be waiting&#10;Time after time&#10;If you're lost, you can look and you will find me&#10;Time after time&#10;If you fall, I will catch you, I'll be waiting (I will be waiting)&#10;Time after time&#10;&#10;#CyndiLauper #TimeAfterTime #OfficialVideo" id="90" name="Google Shape;90;p18" title="Cyndi Lauper - Time After Time (Official Video)">
            <a:hlinkClick r:id="rId3"/>
          </p:cNvPr>
          <p:cNvPicPr preferRelativeResize="0"/>
          <p:nvPr/>
        </p:nvPicPr>
        <p:blipFill>
          <a:blip r:embed="rId4">
            <a:alphaModFix/>
          </a:blip>
          <a:stretch>
            <a:fillRect/>
          </a:stretch>
        </p:blipFill>
        <p:spPr>
          <a:xfrm>
            <a:off x="5491225" y="1482425"/>
            <a:ext cx="3066125" cy="2299600"/>
          </a:xfrm>
          <a:prstGeom prst="rect">
            <a:avLst/>
          </a:prstGeom>
          <a:noFill/>
          <a:ln>
            <a:noFill/>
          </a:ln>
        </p:spPr>
      </p:pic>
      <p:pic>
        <p:nvPicPr>
          <p:cNvPr id="91" name="Google Shape;91;p18"/>
          <p:cNvPicPr preferRelativeResize="0"/>
          <p:nvPr/>
        </p:nvPicPr>
        <p:blipFill>
          <a:blip r:embed="rId5">
            <a:alphaModFix/>
          </a:blip>
          <a:stretch>
            <a:fillRect/>
          </a:stretch>
        </p:blipFill>
        <p:spPr>
          <a:xfrm>
            <a:off x="621928" y="266803"/>
            <a:ext cx="3502550" cy="4609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A6BD"/>
        </a:solidFill>
      </p:bgPr>
    </p:bg>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ca" sz="5000">
                <a:solidFill>
                  <a:srgbClr val="FF0000"/>
                </a:solidFill>
                <a:latin typeface="Caveat"/>
                <a:ea typeface="Caveat"/>
                <a:cs typeface="Caveat"/>
                <a:sym typeface="Caveat"/>
              </a:rPr>
              <a:t>                               The Cure</a:t>
            </a:r>
            <a:endParaRPr/>
          </a:p>
        </p:txBody>
      </p:sp>
      <p:sp>
        <p:nvSpPr>
          <p:cNvPr id="97" name="Google Shape;97;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Order The Cure’s expanded edition of ‘Mixed Up’ here: https://lnk.to/MixedUp &#10;&#10;Explore more music from The Cure: https://lnk.to/TheCureHits &#10;&#10;Follow The Cure: &#10;Spotify - https://TheCure.lnk.to/Spotify &#10;Facebook - https://TheCure.lnk.to/FB &#10;Twitter - https://TheCure.lnk.to/Twitter &#10;&#10;&#10;Music video by The Cure performing Boys Don't Cry. (C) 1993 Polydor Ltd. (UK)" id="98" name="Google Shape;98;p19" title="The Cure - Boys Don't Cry">
            <a:hlinkClick r:id="rId3"/>
          </p:cNvPr>
          <p:cNvPicPr preferRelativeResize="0"/>
          <p:nvPr/>
        </p:nvPicPr>
        <p:blipFill>
          <a:blip r:embed="rId4">
            <a:alphaModFix/>
          </a:blip>
          <a:stretch>
            <a:fillRect/>
          </a:stretch>
        </p:blipFill>
        <p:spPr>
          <a:xfrm>
            <a:off x="5769425" y="1510375"/>
            <a:ext cx="3001625" cy="2251225"/>
          </a:xfrm>
          <a:prstGeom prst="rect">
            <a:avLst/>
          </a:prstGeom>
          <a:noFill/>
          <a:ln>
            <a:noFill/>
          </a:ln>
        </p:spPr>
      </p:pic>
      <p:pic>
        <p:nvPicPr>
          <p:cNvPr id="99" name="Google Shape;99;p19"/>
          <p:cNvPicPr preferRelativeResize="0"/>
          <p:nvPr/>
        </p:nvPicPr>
        <p:blipFill>
          <a:blip r:embed="rId5">
            <a:alphaModFix/>
          </a:blip>
          <a:stretch>
            <a:fillRect/>
          </a:stretch>
        </p:blipFill>
        <p:spPr>
          <a:xfrm>
            <a:off x="311700" y="735675"/>
            <a:ext cx="5238050" cy="3800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ca" sz="5000">
                <a:solidFill>
                  <a:srgbClr val="FF0000"/>
                </a:solidFill>
                <a:latin typeface="Caveat"/>
                <a:ea typeface="Caveat"/>
                <a:cs typeface="Caveat"/>
                <a:sym typeface="Caveat"/>
              </a:rPr>
              <a:t>                                 </a:t>
            </a:r>
            <a:r>
              <a:rPr b="1" lang="ca" sz="5000">
                <a:solidFill>
                  <a:srgbClr val="FF0000"/>
                </a:solidFill>
                <a:latin typeface="Caveat"/>
                <a:ea typeface="Caveat"/>
                <a:cs typeface="Caveat"/>
                <a:sym typeface="Caveat"/>
              </a:rPr>
              <a:t>Tina Turner</a:t>
            </a:r>
            <a:endParaRPr/>
          </a:p>
        </p:txBody>
      </p:sp>
      <p:sp>
        <p:nvSpPr>
          <p:cNvPr id="105" name="Google Shape;105;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6" name="Google Shape;106;p20"/>
          <p:cNvPicPr preferRelativeResize="0"/>
          <p:nvPr/>
        </p:nvPicPr>
        <p:blipFill>
          <a:blip r:embed="rId3">
            <a:alphaModFix/>
          </a:blip>
          <a:stretch>
            <a:fillRect/>
          </a:stretch>
        </p:blipFill>
        <p:spPr>
          <a:xfrm>
            <a:off x="1022825" y="129049"/>
            <a:ext cx="2953275" cy="4678003"/>
          </a:xfrm>
          <a:prstGeom prst="rect">
            <a:avLst/>
          </a:prstGeom>
          <a:noFill/>
          <a:ln>
            <a:noFill/>
          </a:ln>
        </p:spPr>
      </p:pic>
      <p:pic>
        <p:nvPicPr>
          <p:cNvPr descr="Provided to YouTube by Universal Music Group&#10;&#10;Proud Mary · Ike &amp; Tina Turner&#10;&#10;Workin' Together&#10;&#10;℗ 1970 Capitol Records, LLC&#10;&#10;Released on: 1970-04-19&#10;&#10;Producer: Ike Turner&#10;Studio  Personnel, Engineer: Brent Maher&#10;Composer  Lyricist: John Fogerty&#10;&#10;Auto-generated by YouTube." id="107" name="Google Shape;107;p20" title="Proud Mary">
            <a:hlinkClick r:id="rId4"/>
          </p:cNvPr>
          <p:cNvPicPr preferRelativeResize="0"/>
          <p:nvPr/>
        </p:nvPicPr>
        <p:blipFill>
          <a:blip r:embed="rId5">
            <a:alphaModFix/>
          </a:blip>
          <a:stretch>
            <a:fillRect/>
          </a:stretch>
        </p:blipFill>
        <p:spPr>
          <a:xfrm>
            <a:off x="5879025" y="1631350"/>
            <a:ext cx="2953276" cy="2214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ca" sz="5000">
                <a:solidFill>
                  <a:srgbClr val="FF0000"/>
                </a:solidFill>
                <a:latin typeface="Caveat"/>
                <a:ea typeface="Caveat"/>
                <a:cs typeface="Caveat"/>
                <a:sym typeface="Caveat"/>
              </a:rPr>
              <a:t>                               Alaska</a:t>
            </a:r>
            <a:endParaRPr/>
          </a:p>
        </p:txBody>
      </p:sp>
      <p:sp>
        <p:nvSpPr>
          <p:cNvPr id="113" name="Google Shape;113;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http://www.facebook.com/#!/pages/Retro-80s-y-90s/202173183258399&#10;«¿A quién le importa?» es una canción del grupo Alaska y Dinarama lanzada en 1986 con el álbum No es pecado.&#10;&#10;Desde su publicación esta canción se convirtió en su emblema gay. Fue el segundo sencillo en Europa y el tercero en América Siendo una canción emblemática de esos años. En 2010 Alaska y Nacho Canut volvieron a versionarla en versión electrónica con su grupo Fangoria. Más tarde la cantante mexicana Thalía, regrabó la canción recibiendo críticas negativas por parte de Alaska quién acusó a la cantante de no haberse ni si quiera molestado en hacer algún cambio en su supuesta nueva versión." id="114" name="Google Shape;114;p21" title="Alaska y Dinarama - A Quien Le Importa 1986">
            <a:hlinkClick r:id="rId3"/>
          </p:cNvPr>
          <p:cNvPicPr preferRelativeResize="0"/>
          <p:nvPr/>
        </p:nvPicPr>
        <p:blipFill>
          <a:blip r:embed="rId4">
            <a:alphaModFix/>
          </a:blip>
          <a:stretch>
            <a:fillRect/>
          </a:stretch>
        </p:blipFill>
        <p:spPr>
          <a:xfrm>
            <a:off x="5600100" y="1378850"/>
            <a:ext cx="3181050" cy="2385800"/>
          </a:xfrm>
          <a:prstGeom prst="rect">
            <a:avLst/>
          </a:prstGeom>
          <a:noFill/>
          <a:ln>
            <a:noFill/>
          </a:ln>
        </p:spPr>
      </p:pic>
      <p:pic>
        <p:nvPicPr>
          <p:cNvPr id="115" name="Google Shape;115;p21"/>
          <p:cNvPicPr preferRelativeResize="0"/>
          <p:nvPr/>
        </p:nvPicPr>
        <p:blipFill>
          <a:blip r:embed="rId5">
            <a:alphaModFix/>
          </a:blip>
          <a:stretch>
            <a:fillRect/>
          </a:stretch>
        </p:blipFill>
        <p:spPr>
          <a:xfrm>
            <a:off x="505225" y="292992"/>
            <a:ext cx="3401550" cy="4557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