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</p:sldIdLst>
  <p:sldSz cy="5143500" cx="9144000"/>
  <p:notesSz cx="6858000" cy="9144000"/>
  <p:embeddedFontLst>
    <p:embeddedFont>
      <p:font typeface="Raleway"/>
      <p:regular r:id="rId91"/>
      <p:bold r:id="rId92"/>
      <p:italic r:id="rId93"/>
      <p:boldItalic r:id="rId94"/>
    </p:embeddedFont>
    <p:embeddedFont>
      <p:font typeface="Lato"/>
      <p:regular r:id="rId95"/>
      <p:bold r:id="rId96"/>
      <p:italic r:id="rId97"/>
      <p:boldItalic r:id="rId98"/>
    </p:embeddedFont>
    <p:embeddedFont>
      <p:font typeface="Montserrat"/>
      <p:regular r:id="rId99"/>
      <p:bold r:id="rId100"/>
      <p:italic r:id="rId101"/>
      <p:boldItalic r:id="rId102"/>
    </p:embeddedFont>
    <p:embeddedFont>
      <p:font typeface="Century Gothic"/>
      <p:regular r:id="rId103"/>
      <p:bold r:id="rId104"/>
      <p:italic r:id="rId105"/>
      <p:boldItalic r:id="rId10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36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Núria Oliva Fort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4764720-5BF1-465D-B13A-072655BB29A9}">
  <a:tblStyle styleId="{44764720-5BF1-465D-B13A-072655BB29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5BBAE124-1119-44BF-91C1-B08571A2E9A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63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63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63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63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63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63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361" orient="horz"/>
        <p:guide pos="2880"/>
        <p:guide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6" Type="http://schemas.openxmlformats.org/officeDocument/2006/relationships/font" Target="fonts/CenturyGothic-boldItalic.fntdata"/><Relationship Id="rId105" Type="http://schemas.openxmlformats.org/officeDocument/2006/relationships/font" Target="fonts/CenturyGothic-italic.fntdata"/><Relationship Id="rId104" Type="http://schemas.openxmlformats.org/officeDocument/2006/relationships/font" Target="fonts/CenturyGothic-bold.fntdata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3" Type="http://schemas.openxmlformats.org/officeDocument/2006/relationships/font" Target="fonts/CenturyGothic-regular.fntdata"/><Relationship Id="rId102" Type="http://schemas.openxmlformats.org/officeDocument/2006/relationships/font" Target="fonts/Montserrat-boldItalic.fntdata"/><Relationship Id="rId101" Type="http://schemas.openxmlformats.org/officeDocument/2006/relationships/font" Target="fonts/Montserrat-italic.fntdata"/><Relationship Id="rId100" Type="http://schemas.openxmlformats.org/officeDocument/2006/relationships/font" Target="fonts/Montserrat-bold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font" Target="fonts/Lato-regular.fntdata"/><Relationship Id="rId94" Type="http://schemas.openxmlformats.org/officeDocument/2006/relationships/font" Target="fonts/Raleway-boldItalic.fntdata"/><Relationship Id="rId97" Type="http://schemas.openxmlformats.org/officeDocument/2006/relationships/font" Target="fonts/Lato-italic.fntdata"/><Relationship Id="rId96" Type="http://schemas.openxmlformats.org/officeDocument/2006/relationships/font" Target="fonts/Lato-bold.fntdata"/><Relationship Id="rId11" Type="http://schemas.openxmlformats.org/officeDocument/2006/relationships/slide" Target="slides/slide4.xml"/><Relationship Id="rId99" Type="http://schemas.openxmlformats.org/officeDocument/2006/relationships/font" Target="fonts/Montserrat-regular.fntdata"/><Relationship Id="rId10" Type="http://schemas.openxmlformats.org/officeDocument/2006/relationships/slide" Target="slides/slide3.xml"/><Relationship Id="rId98" Type="http://schemas.openxmlformats.org/officeDocument/2006/relationships/font" Target="fonts/Lato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font" Target="fonts/Raleway-regular.fntdata"/><Relationship Id="rId90" Type="http://schemas.openxmlformats.org/officeDocument/2006/relationships/slide" Target="slides/slide83.xml"/><Relationship Id="rId93" Type="http://schemas.openxmlformats.org/officeDocument/2006/relationships/font" Target="fonts/Raleway-italic.fntdata"/><Relationship Id="rId92" Type="http://schemas.openxmlformats.org/officeDocument/2006/relationships/font" Target="fonts/Raleway-bold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9-07T12:38:13.715">
    <p:pos x="747" y="1926"/>
    <p:text>Esborrar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dcd76bbc6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dcd76bbc6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90942d34a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d90942d34a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d90942d34a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d90942d34a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dcd76bbc60_2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dcd76bbc60_2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dcd76bbc60_2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dcd76bbc60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d90942d34a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d90942d34a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http://educacio.gencat.cat/ca/arees-actuacio/families/recursos/recomanacions/descans/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7b24ef42a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7b24ef42a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d9bfcccda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d9bfcccda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ed4321cff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ed4321cff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d9bfcccda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d9bfcccda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dcd76bbc60_2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dcd76bbc60_2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&lt;a href="https://www.freepik.es/vectores/comida"&gt;Vector de Comida creado por rawpixel.com - www.freepik.es&lt;/a&gt;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d9bfcccdac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d9bfcccdac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e55e8d1271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e55e8d127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dcd76bbc60_2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dcd76bbc60_2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dcd76bbc60_2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dcd76bbc60_2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7b24ef42a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7b24ef42a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7b24ef42a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7b24ef42a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e55e8d1271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e55e8d127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e55e8d1271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e55e8d1271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7b24ef42a9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7b24ef42a9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7b24ef42a9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7b24ef42a9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cd76bbc60_2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dcd76bbc60_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7b24ef42a9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7b24ef42a9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e55e8d1271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e55e8d1271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dcd76bbc60_2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dcd76bbc60_2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dcd76bbc60_2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dcd76bbc60_2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dcd76bbc60_2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dcd76bbc60_2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db369d701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db369d701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dcd76bbc60_2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dcd76bbc60_2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db369d7010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db369d7010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ed4321cff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ed4321cff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db369d7010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db369d701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90942df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90942df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db369d7010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db369d7010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e78db7815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e78db7815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dcd76bbc60_2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dcd76bbc60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db369d7010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db369d7010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dcd76bbc60_2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dcd76bbc60_2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dcd76bbc60_2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dcd76bbc60_2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db3d0c9b90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db3d0c9b90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db3d0c9b90_4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db3d0c9b90_4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e64238ea29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e64238ea29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e64238ea29_0_6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6" name="Google Shape;1136;ge64238ea29_0_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90942d34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90942d34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db3d0c9b90_4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db3d0c9b90_4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e64238ea29_0_7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e64238ea29_0_7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db3d0c9b90_4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db3d0c9b90_4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db3d0c9b90_4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db3d0c9b90_4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dcd76bbc60_2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dcd76bbc60_2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dcd76bbc60_2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dcd76bbc60_2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dcd76bbc60_2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dcd76bbc60_2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e64238ea29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e64238ea29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e64238ea29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e64238ea29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e64238ea29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e64238ea29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e64238ea2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e64238ea2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e64238ea29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e64238ea29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64238ea29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64238ea29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e64238ea29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e64238ea29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e67a1dd967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e67a1dd967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e64238ea29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2" name="Google Shape;1442;ge64238ea29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e64238ea29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e64238ea29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e64238ea29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e64238ea29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e64238ea29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e64238ea29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e64238ea29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Google Shape;1518;ge64238ea29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e64238ea29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e64238ea29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64238ea2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e64238ea2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e64238ea29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e64238ea29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e64238ea29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e64238ea29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e64238ea29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e64238ea29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e64238ea29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e64238ea29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e64238ea29_0_5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e64238ea29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e64238ea29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e64238ea29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e64238ea29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e64238ea29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e64238ea29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e64238ea29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9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ge64238ea29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1" name="Google Shape;1741;ge64238ea29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7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64238ea29_0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64238ea29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90942d34a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d90942d34a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0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gdc6a5e5d9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2" name="Google Shape;1782;gdc6a5e5d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7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dc6a5e5d9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9" name="Google Shape;1809;gdc6a5e5d9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dc6a5e5d9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6" name="Google Shape;1816;gdc6a5e5d9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d5f908e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d5f908e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90942d34a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90942d34a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" name="Google Shape;14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66" name="Google Shape;66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" name="Google Shape;68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ol 1">
  <p:cSld name="TITLE_1">
    <p:bg>
      <p:bgPr>
        <a:solidFill>
          <a:srgbClr val="1698B4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" name="Google Shape;21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" name="Google Shape;23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pic>
        <p:nvPicPr>
          <p:cNvPr id="25" name="Google Shape;2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350" y="4794250"/>
            <a:ext cx="866775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48" name="Google Shape;48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" name="Google Shape;50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" name="Google Shape;54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5" name="Google Shape;55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8" name="Google Shape;58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63" name="Google Shape;63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52400" y="4721275"/>
            <a:ext cx="767315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90790" y="4703625"/>
            <a:ext cx="1581150" cy="2667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9Bmp91uT674" TargetMode="External"/><Relationship Id="rId4" Type="http://schemas.openxmlformats.org/officeDocument/2006/relationships/image" Target="../media/image15.jpg"/><Relationship Id="rId5" Type="http://schemas.openxmlformats.org/officeDocument/2006/relationships/hyperlink" Target="http://www.youtube.com/watch?v=2uFuW8kA_lw" TargetMode="External"/><Relationship Id="rId6" Type="http://schemas.openxmlformats.org/officeDocument/2006/relationships/image" Target="../media/image14.jpg"/><Relationship Id="rId7" Type="http://schemas.openxmlformats.org/officeDocument/2006/relationships/hyperlink" Target="http://www.youtube.com/watch?v=1yJ_F2mSSrI" TargetMode="External"/><Relationship Id="rId8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9.gif"/><Relationship Id="rId5" Type="http://schemas.openxmlformats.org/officeDocument/2006/relationships/image" Target="../media/image16.png"/><Relationship Id="rId6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24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1.xml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youtube.com/watch?v=9Bmp91uT674" TargetMode="External"/><Relationship Id="rId4" Type="http://schemas.openxmlformats.org/officeDocument/2006/relationships/image" Target="../media/image15.jpg"/><Relationship Id="rId5" Type="http://schemas.openxmlformats.org/officeDocument/2006/relationships/hyperlink" Target="http://www.youtube.com/watch?v=2uFuW8kA_lw" TargetMode="External"/><Relationship Id="rId6" Type="http://schemas.openxmlformats.org/officeDocument/2006/relationships/image" Target="../media/image14.jpg"/><Relationship Id="rId7" Type="http://schemas.openxmlformats.org/officeDocument/2006/relationships/hyperlink" Target="http://www.youtube.com/watch?v=1yJ_F2mSSrI" TargetMode="External"/><Relationship Id="rId8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19.gif"/><Relationship Id="rId5" Type="http://schemas.openxmlformats.org/officeDocument/2006/relationships/image" Target="../media/image16.png"/><Relationship Id="rId6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Relationship Id="rId4" Type="http://schemas.openxmlformats.org/officeDocument/2006/relationships/image" Target="../media/image45.png"/><Relationship Id="rId5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rive.google.com/file/d/1Z5cHpInzesN-x00T0_ub5T6voNc42hc4/view?usp=sharing" TargetMode="External"/><Relationship Id="rId4" Type="http://schemas.openxmlformats.org/officeDocument/2006/relationships/image" Target="../media/image33.png"/><Relationship Id="rId5" Type="http://schemas.openxmlformats.org/officeDocument/2006/relationships/hyperlink" Target="https://drive.google.com/file/d/1Z5cHpInzesN-x00T0_ub5T6voNc42hc4/view?usp=sharing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5" Type="http://schemas.openxmlformats.org/officeDocument/2006/relationships/image" Target="../media/image22.png"/><Relationship Id="rId6" Type="http://schemas.openxmlformats.org/officeDocument/2006/relationships/image" Target="../media/image38.png"/><Relationship Id="rId7" Type="http://schemas.openxmlformats.org/officeDocument/2006/relationships/image" Target="../media/image37.png"/><Relationship Id="rId8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Relationship Id="rId4" Type="http://schemas.openxmlformats.org/officeDocument/2006/relationships/image" Target="../media/image42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Relationship Id="rId4" Type="http://schemas.openxmlformats.org/officeDocument/2006/relationships/image" Target="../media/image43.png"/><Relationship Id="rId5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Relationship Id="rId4" Type="http://schemas.openxmlformats.org/officeDocument/2006/relationships/hyperlink" Target="https://docs.google.com/document/d/1VCrblS7E7CU2pJONTFmzbGiGgRvewBdNg3AHVKLqPxQ/edit" TargetMode="External"/><Relationship Id="rId5" Type="http://schemas.openxmlformats.org/officeDocument/2006/relationships/hyperlink" Target="https://drive.google.com/file/d/11ViGNbuHRCIPUXOJDhcCB9CQmgXz9MJk/view" TargetMode="External"/><Relationship Id="rId6" Type="http://schemas.openxmlformats.org/officeDocument/2006/relationships/image" Target="../media/image44.png"/><Relationship Id="rId7" Type="http://schemas.openxmlformats.org/officeDocument/2006/relationships/hyperlink" Target="https://docs.google.com/document/d/1VCrblS7E7CU2pJONTFmzbGiGgRvewBdNg3AHVKLqPxQ/edit?usp=sharing" TargetMode="External"/><Relationship Id="rId8" Type="http://schemas.openxmlformats.org/officeDocument/2006/relationships/image" Target="../media/image4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youtube.com/watch?v=9Bmp91uT674" TargetMode="External"/><Relationship Id="rId4" Type="http://schemas.openxmlformats.org/officeDocument/2006/relationships/image" Target="../media/image15.jpg"/><Relationship Id="rId5" Type="http://schemas.openxmlformats.org/officeDocument/2006/relationships/hyperlink" Target="http://www.youtube.com/watch?v=2uFuW8kA_lw" TargetMode="External"/><Relationship Id="rId6" Type="http://schemas.openxmlformats.org/officeDocument/2006/relationships/image" Target="../media/image14.jpg"/><Relationship Id="rId7" Type="http://schemas.openxmlformats.org/officeDocument/2006/relationships/hyperlink" Target="http://www.youtube.com/watch?v=1yJ_F2mSSrI" TargetMode="External"/><Relationship Id="rId8" Type="http://schemas.openxmlformats.org/officeDocument/2006/relationships/image" Target="../media/image1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Relationship Id="rId4" Type="http://schemas.openxmlformats.org/officeDocument/2006/relationships/image" Target="../media/image19.gif"/><Relationship Id="rId5" Type="http://schemas.openxmlformats.org/officeDocument/2006/relationships/image" Target="../media/image16.png"/><Relationship Id="rId6" Type="http://schemas.openxmlformats.org/officeDocument/2006/relationships/image" Target="../media/image1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Relationship Id="rId4" Type="http://schemas.openxmlformats.org/officeDocument/2006/relationships/image" Target="../media/image40.png"/><Relationship Id="rId5" Type="http://schemas.openxmlformats.org/officeDocument/2006/relationships/image" Target="../media/image12.png"/><Relationship Id="rId6" Type="http://schemas.openxmlformats.org/officeDocument/2006/relationships/image" Target="../media/image5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Relationship Id="rId5" Type="http://schemas.openxmlformats.org/officeDocument/2006/relationships/image" Target="../media/image50.png"/><Relationship Id="rId6" Type="http://schemas.openxmlformats.org/officeDocument/2006/relationships/image" Target="../media/image5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9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www.youtube.com/watch?v=9Bmp91uT674" TargetMode="External"/><Relationship Id="rId4" Type="http://schemas.openxmlformats.org/officeDocument/2006/relationships/image" Target="../media/image15.jpg"/><Relationship Id="rId5" Type="http://schemas.openxmlformats.org/officeDocument/2006/relationships/hyperlink" Target="http://www.youtube.com/watch?v=2uFuW8kA_lw" TargetMode="External"/><Relationship Id="rId6" Type="http://schemas.openxmlformats.org/officeDocument/2006/relationships/image" Target="../media/image14.jpg"/><Relationship Id="rId7" Type="http://schemas.openxmlformats.org/officeDocument/2006/relationships/hyperlink" Target="http://www.youtube.com/watch?v=1yJ_F2mSSrI" TargetMode="External"/><Relationship Id="rId8" Type="http://schemas.openxmlformats.org/officeDocument/2006/relationships/image" Target="../media/image1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3.png"/><Relationship Id="rId4" Type="http://schemas.openxmlformats.org/officeDocument/2006/relationships/image" Target="../media/image5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.png"/><Relationship Id="rId4" Type="http://schemas.openxmlformats.org/officeDocument/2006/relationships/image" Target="../media/image19.gif"/><Relationship Id="rId5" Type="http://schemas.openxmlformats.org/officeDocument/2006/relationships/image" Target="../media/image16.png"/><Relationship Id="rId6" Type="http://schemas.openxmlformats.org/officeDocument/2006/relationships/image" Target="../media/image1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ateneu.xtec.cat/wikiform/wikiexport/_media/materials/csre/mbit/b2/b2t2/compass_calibration.mp4" TargetMode="External"/><Relationship Id="rId4" Type="http://schemas.openxmlformats.org/officeDocument/2006/relationships/image" Target="../media/image57.png"/><Relationship Id="rId5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0.png"/><Relationship Id="rId4" Type="http://schemas.openxmlformats.org/officeDocument/2006/relationships/image" Target="../media/image12.png"/><Relationship Id="rId5" Type="http://schemas.openxmlformats.org/officeDocument/2006/relationships/image" Target="../media/image65.png"/><Relationship Id="rId6" Type="http://schemas.openxmlformats.org/officeDocument/2006/relationships/image" Target="../media/image64.png"/><Relationship Id="rId7" Type="http://schemas.openxmlformats.org/officeDocument/2006/relationships/image" Target="../media/image6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5.png"/><Relationship Id="rId4" Type="http://schemas.openxmlformats.org/officeDocument/2006/relationships/image" Target="../media/image69.gif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://www.youtube.com/watch?v=9Bmp91uT674" TargetMode="External"/><Relationship Id="rId4" Type="http://schemas.openxmlformats.org/officeDocument/2006/relationships/image" Target="../media/image15.jpg"/><Relationship Id="rId5" Type="http://schemas.openxmlformats.org/officeDocument/2006/relationships/hyperlink" Target="http://www.youtube.com/watch?v=2uFuW8kA_lw" TargetMode="External"/><Relationship Id="rId6" Type="http://schemas.openxmlformats.org/officeDocument/2006/relationships/image" Target="../media/image14.jpg"/><Relationship Id="rId7" Type="http://schemas.openxmlformats.org/officeDocument/2006/relationships/hyperlink" Target="http://www.youtube.com/watch?v=1yJ_F2mSSrI" TargetMode="External"/><Relationship Id="rId8" Type="http://schemas.openxmlformats.org/officeDocument/2006/relationships/image" Target="../media/image17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.png"/><Relationship Id="rId4" Type="http://schemas.openxmlformats.org/officeDocument/2006/relationships/image" Target="../media/image19.gif"/><Relationship Id="rId5" Type="http://schemas.openxmlformats.org/officeDocument/2006/relationships/image" Target="../media/image16.png"/><Relationship Id="rId6" Type="http://schemas.openxmlformats.org/officeDocument/2006/relationships/image" Target="../media/image1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7.png"/><Relationship Id="rId4" Type="http://schemas.openxmlformats.org/officeDocument/2006/relationships/image" Target="../media/image73.png"/><Relationship Id="rId5" Type="http://schemas.openxmlformats.org/officeDocument/2006/relationships/image" Target="../media/image7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0.png"/><Relationship Id="rId4" Type="http://schemas.openxmlformats.org/officeDocument/2006/relationships/image" Target="../media/image77.png"/><Relationship Id="rId5" Type="http://schemas.openxmlformats.org/officeDocument/2006/relationships/image" Target="../media/image7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2.png"/><Relationship Id="rId4" Type="http://schemas.openxmlformats.org/officeDocument/2006/relationships/image" Target="../media/image40.png"/><Relationship Id="rId5" Type="http://schemas.openxmlformats.org/officeDocument/2006/relationships/image" Target="../media/image12.png"/><Relationship Id="rId6" Type="http://schemas.openxmlformats.org/officeDocument/2006/relationships/image" Target="../media/image71.png"/><Relationship Id="rId7" Type="http://schemas.openxmlformats.org/officeDocument/2006/relationships/image" Target="../media/image75.png"/><Relationship Id="rId8" Type="http://schemas.openxmlformats.org/officeDocument/2006/relationships/image" Target="../media/image7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5.png"/><Relationship Id="rId4" Type="http://schemas.openxmlformats.org/officeDocument/2006/relationships/image" Target="../media/image7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://www.youtube.com/watch?v=9Bmp91uT674" TargetMode="External"/><Relationship Id="rId4" Type="http://schemas.openxmlformats.org/officeDocument/2006/relationships/image" Target="../media/image15.jpg"/><Relationship Id="rId5" Type="http://schemas.openxmlformats.org/officeDocument/2006/relationships/hyperlink" Target="http://www.youtube.com/watch?v=2uFuW8kA_lw" TargetMode="External"/><Relationship Id="rId6" Type="http://schemas.openxmlformats.org/officeDocument/2006/relationships/image" Target="../media/image14.jpg"/><Relationship Id="rId7" Type="http://schemas.openxmlformats.org/officeDocument/2006/relationships/hyperlink" Target="http://www.youtube.com/watch?v=1yJ_F2mSSrI" TargetMode="External"/><Relationship Id="rId8" Type="http://schemas.openxmlformats.org/officeDocument/2006/relationships/image" Target="../media/image17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.png"/><Relationship Id="rId4" Type="http://schemas.openxmlformats.org/officeDocument/2006/relationships/image" Target="../media/image19.gif"/><Relationship Id="rId5" Type="http://schemas.openxmlformats.org/officeDocument/2006/relationships/image" Target="../media/image16.png"/><Relationship Id="rId6" Type="http://schemas.openxmlformats.org/officeDocument/2006/relationships/image" Target="../media/image1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0" Type="http://schemas.openxmlformats.org/officeDocument/2006/relationships/hyperlink" Target="https://blog.tcea.org/microbit-3d-printing-projects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5.png"/><Relationship Id="rId4" Type="http://schemas.openxmlformats.org/officeDocument/2006/relationships/hyperlink" Target="https://ca.wikipedia.org/wiki/Dispositiu_electr%C3%B2nic" TargetMode="External"/><Relationship Id="rId9" Type="http://schemas.openxmlformats.org/officeDocument/2006/relationships/hyperlink" Target="https://makecode.microbit.org/projects/watch/make" TargetMode="External"/><Relationship Id="rId5" Type="http://schemas.openxmlformats.org/officeDocument/2006/relationships/hyperlink" Target="https://ca.wikipedia.org/wiki/Rellotge_digital" TargetMode="External"/><Relationship Id="rId6" Type="http://schemas.openxmlformats.org/officeDocument/2006/relationships/image" Target="../media/image80.png"/><Relationship Id="rId7" Type="http://schemas.openxmlformats.org/officeDocument/2006/relationships/image" Target="../media/image83.png"/><Relationship Id="rId8" Type="http://schemas.openxmlformats.org/officeDocument/2006/relationships/image" Target="../media/image8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2.png"/><Relationship Id="rId4" Type="http://schemas.openxmlformats.org/officeDocument/2006/relationships/image" Target="../media/image81.png"/><Relationship Id="rId5" Type="http://schemas.openxmlformats.org/officeDocument/2006/relationships/image" Target="../media/image79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9.png"/><Relationship Id="rId4" Type="http://schemas.openxmlformats.org/officeDocument/2006/relationships/image" Target="../media/image85.gif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9.png"/><Relationship Id="rId4" Type="http://schemas.openxmlformats.org/officeDocument/2006/relationships/image" Target="../media/image88.gif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9.png"/><Relationship Id="rId4" Type="http://schemas.openxmlformats.org/officeDocument/2006/relationships/image" Target="../media/image84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7.png"/><Relationship Id="rId4" Type="http://schemas.openxmlformats.org/officeDocument/2006/relationships/image" Target="../media/image81.png"/><Relationship Id="rId5" Type="http://schemas.openxmlformats.org/officeDocument/2006/relationships/image" Target="../media/image79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://www.youtube.com/watch?v=9Bmp91uT674" TargetMode="External"/><Relationship Id="rId4" Type="http://schemas.openxmlformats.org/officeDocument/2006/relationships/image" Target="../media/image15.jpg"/><Relationship Id="rId5" Type="http://schemas.openxmlformats.org/officeDocument/2006/relationships/hyperlink" Target="http://www.youtube.com/watch?v=2uFuW8kA_lw" TargetMode="External"/><Relationship Id="rId6" Type="http://schemas.openxmlformats.org/officeDocument/2006/relationships/image" Target="../media/image14.jpg"/><Relationship Id="rId7" Type="http://schemas.openxmlformats.org/officeDocument/2006/relationships/hyperlink" Target="http://www.youtube.com/watch?v=1yJ_F2mSSrI" TargetMode="External"/><Relationship Id="rId8" Type="http://schemas.openxmlformats.org/officeDocument/2006/relationships/image" Target="../media/image17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.png"/><Relationship Id="rId4" Type="http://schemas.openxmlformats.org/officeDocument/2006/relationships/image" Target="../media/image19.gif"/><Relationship Id="rId5" Type="http://schemas.openxmlformats.org/officeDocument/2006/relationships/image" Target="../media/image16.png"/><Relationship Id="rId6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8.png"/></Relationships>
</file>

<file path=ppt/slides/_rels/slide80.xml.rels><?xml version="1.0" encoding="UTF-8" standalone="yes"?><Relationships xmlns="http://schemas.openxmlformats.org/package/2006/relationships"><Relationship Id="rId20" Type="http://schemas.openxmlformats.org/officeDocument/2006/relationships/image" Target="../media/image49.png"/><Relationship Id="rId11" Type="http://schemas.openxmlformats.org/officeDocument/2006/relationships/image" Target="../media/image40.png"/><Relationship Id="rId22" Type="http://schemas.openxmlformats.org/officeDocument/2006/relationships/image" Target="../media/image38.png"/><Relationship Id="rId10" Type="http://schemas.openxmlformats.org/officeDocument/2006/relationships/image" Target="../media/image32.png"/><Relationship Id="rId21" Type="http://schemas.openxmlformats.org/officeDocument/2006/relationships/image" Target="../media/image51.png"/><Relationship Id="rId13" Type="http://schemas.openxmlformats.org/officeDocument/2006/relationships/image" Target="../media/image87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6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Relationship Id="rId15" Type="http://schemas.openxmlformats.org/officeDocument/2006/relationships/image" Target="../media/image7.png"/><Relationship Id="rId14" Type="http://schemas.openxmlformats.org/officeDocument/2006/relationships/image" Target="../media/image81.png"/><Relationship Id="rId17" Type="http://schemas.openxmlformats.org/officeDocument/2006/relationships/image" Target="../media/image75.png"/><Relationship Id="rId16" Type="http://schemas.openxmlformats.org/officeDocument/2006/relationships/image" Target="../media/image95.png"/><Relationship Id="rId5" Type="http://schemas.openxmlformats.org/officeDocument/2006/relationships/image" Target="../media/image96.png"/><Relationship Id="rId19" Type="http://schemas.openxmlformats.org/officeDocument/2006/relationships/image" Target="../media/image64.png"/><Relationship Id="rId6" Type="http://schemas.openxmlformats.org/officeDocument/2006/relationships/image" Target="../media/image91.png"/><Relationship Id="rId18" Type="http://schemas.openxmlformats.org/officeDocument/2006/relationships/image" Target="../media/image71.png"/><Relationship Id="rId7" Type="http://schemas.openxmlformats.org/officeDocument/2006/relationships/image" Target="../media/image93.png"/><Relationship Id="rId8" Type="http://schemas.openxmlformats.org/officeDocument/2006/relationships/image" Target="../media/image97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hyperlink" Target="https://microbit.org/get-started/user-guide/overview/" TargetMode="External"/><Relationship Id="rId4" Type="http://schemas.openxmlformats.org/officeDocument/2006/relationships/hyperlink" Target="https://makecode.microbit.org/" TargetMode="External"/><Relationship Id="rId5" Type="http://schemas.openxmlformats.org/officeDocument/2006/relationships/hyperlink" Target="https://microbit.org/get-started/user-guide/overview/" TargetMode="External"/><Relationship Id="rId6" Type="http://schemas.openxmlformats.org/officeDocument/2006/relationships/hyperlink" Target="https://makecode.microbit.org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idx="4294967295"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</a:rPr>
              <a:t>Explora amb la micro:bit</a:t>
            </a:r>
            <a:endParaRPr sz="3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MÒDUL</a:t>
            </a: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ca" sz="4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ANEM A LA MUNTANYA AMB LA MICRO:BIT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2" name="Google Shape;252;p23"/>
          <p:cNvGrpSpPr/>
          <p:nvPr/>
        </p:nvGrpSpPr>
        <p:grpSpPr>
          <a:xfrm>
            <a:off x="491875" y="3926400"/>
            <a:ext cx="7083175" cy="715000"/>
            <a:chOff x="0" y="0"/>
            <a:chExt cx="7083175" cy="715000"/>
          </a:xfrm>
        </p:grpSpPr>
        <p:sp>
          <p:nvSpPr>
            <p:cNvPr id="253" name="Google Shape;253;p23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3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3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3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260" name="Google Shape;260;p23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61" name="Google Shape;261;p23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262" name="Google Shape;262;p23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3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3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266" name="Google Shape;266;p23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3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268" name="Google Shape;268;p23"/>
          <p:cNvSpPr txBox="1"/>
          <p:nvPr/>
        </p:nvSpPr>
        <p:spPr>
          <a:xfrm>
            <a:off x="389275" y="72682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Fem-ho!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23"/>
          <p:cNvSpPr txBox="1"/>
          <p:nvPr/>
        </p:nvSpPr>
        <p:spPr>
          <a:xfrm>
            <a:off x="389275" y="1142325"/>
            <a:ext cx="39117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Transferim el programa a la placa.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ho fem des de l’ordinador: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Cal que la placa estigui connecta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da 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 l’ordinador mitjançant un cable micro USB.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utilitzem una tauleta digital: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Utilitzarem la connexió Bluetooth per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transferir els programes a la placa.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How to pair and flash a program to your micro:bit over bluetooth using an Android device" id="270" name="Google Shape;270;p23" title="Pairing and Flashing in Androi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725" y="793013"/>
            <a:ext cx="1988026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pair and flash a program to your micro:bit over bluetooth using an iOS device" id="271" name="Google Shape;271;p23" title="Pairing and Flashing in iO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2850" y="2359688"/>
            <a:ext cx="1988024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video describes the process of flashing a program to the BBC micro:bit using the Javascript Blocks Editor &#10;&#10;Head to support.microbit.org for more information" id="272" name="Google Shape;272;p23" title="Getting started with the BBC micro:bit - Flashing your first program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52850" y="793013"/>
            <a:ext cx="1988026" cy="149101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274" name="Google Shape;274;p23"/>
          <p:cNvSpPr txBox="1"/>
          <p:nvPr/>
        </p:nvSpPr>
        <p:spPr>
          <a:xfrm>
            <a:off x="543438" y="61963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R1. Comptador de passos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80" name="Google Shape;280;p24"/>
          <p:cNvGrpSpPr/>
          <p:nvPr/>
        </p:nvGrpSpPr>
        <p:grpSpPr>
          <a:xfrm>
            <a:off x="316775" y="3897850"/>
            <a:ext cx="7083175" cy="715000"/>
            <a:chOff x="0" y="0"/>
            <a:chExt cx="7083175" cy="715000"/>
          </a:xfrm>
        </p:grpSpPr>
        <p:sp>
          <p:nvSpPr>
            <p:cNvPr id="281" name="Google Shape;281;p24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4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284" name="Google Shape;284;p24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4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286" name="Google Shape;286;p24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4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89" name="Google Shape;289;p24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290" name="Google Shape;290;p24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4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4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4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sp>
        <p:nvSpPr>
          <p:cNvPr id="296" name="Google Shape;296;p24"/>
          <p:cNvSpPr txBox="1"/>
          <p:nvPr/>
        </p:nvSpPr>
        <p:spPr>
          <a:xfrm>
            <a:off x="491875" y="137810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Millores i ampliacions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p24"/>
          <p:cNvSpPr txBox="1"/>
          <p:nvPr/>
        </p:nvSpPr>
        <p:spPr>
          <a:xfrm>
            <a:off x="534200" y="986975"/>
            <a:ext cx="70116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Et proposem els següents reptes finals: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8864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49" lvl="0" marL="588645" rtl="0" algn="just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Proposta 1.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Programa una reinicialització o “reset” quan es premin els dos botons a la vegada (A i B). Les variables </a:t>
            </a:r>
            <a:r>
              <a:rPr i="1" lang="ca" sz="1100">
                <a:latin typeface="Montserrat"/>
                <a:ea typeface="Montserrat"/>
                <a:cs typeface="Montserrat"/>
                <a:sym typeface="Montserrat"/>
              </a:rPr>
              <a:t>passos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i </a:t>
            </a:r>
            <a:r>
              <a:rPr i="1" lang="ca" sz="1100">
                <a:latin typeface="Montserrat"/>
                <a:ea typeface="Montserrat"/>
                <a:cs typeface="Montserrat"/>
                <a:sym typeface="Montserrat"/>
              </a:rPr>
              <a:t>temps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hauran de reinicialitzar el seu valor a 0.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8864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49" lvl="0" marL="588645" rtl="0" algn="just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Proposta 2.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Afegeix un compte enrere en pressionar el botó A perquè la persona que fa servir el podòmetre es prepari abans de començar a caminar.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8864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49" lvl="0" marL="588645" rtl="0" algn="just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Proposta 3.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Mesura quina és la longitud del teu pas, i inventa una fórmula que pugui convertir el nombre de passos en distància i mostrar-ho per la micro:bit.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299" name="Google Shape;299;p24"/>
          <p:cNvSpPr txBox="1"/>
          <p:nvPr/>
        </p:nvSpPr>
        <p:spPr>
          <a:xfrm>
            <a:off x="543438" y="61963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R1. Comptador de passos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"/>
          <p:cNvSpPr txBox="1"/>
          <p:nvPr/>
        </p:nvSpPr>
        <p:spPr>
          <a:xfrm>
            <a:off x="2085750" y="72660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Compartim el projecte?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5" name="Google Shape;305;p25"/>
          <p:cNvPicPr preferRelativeResize="0"/>
          <p:nvPr/>
        </p:nvPicPr>
        <p:blipFill rotWithShape="1">
          <a:blip r:embed="rId3">
            <a:alphaModFix/>
          </a:blip>
          <a:srcRect b="15411" l="0" r="0" t="0"/>
          <a:stretch/>
        </p:blipFill>
        <p:spPr>
          <a:xfrm>
            <a:off x="438725" y="1399200"/>
            <a:ext cx="2548375" cy="319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6" name="Google Shape;3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2075" y="2479349"/>
            <a:ext cx="5033849" cy="217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7" name="Google Shape;307;p25"/>
          <p:cNvPicPr preferRelativeResize="0"/>
          <p:nvPr/>
        </p:nvPicPr>
        <p:blipFill rotWithShape="1">
          <a:blip r:embed="rId5">
            <a:alphaModFix/>
          </a:blip>
          <a:srcRect b="0" l="0" r="52703" t="0"/>
          <a:stretch/>
        </p:blipFill>
        <p:spPr>
          <a:xfrm>
            <a:off x="365975" y="2154225"/>
            <a:ext cx="2218351" cy="2424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8" name="Google Shape;308;p25"/>
          <p:cNvSpPr/>
          <p:nvPr/>
        </p:nvSpPr>
        <p:spPr>
          <a:xfrm>
            <a:off x="1288800" y="2076075"/>
            <a:ext cx="484800" cy="319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9" name="Google Shape;309;p25"/>
          <p:cNvCxnSpPr/>
          <p:nvPr/>
        </p:nvCxnSpPr>
        <p:spPr>
          <a:xfrm flipH="1" rot="10800000">
            <a:off x="1702603" y="1771565"/>
            <a:ext cx="523200" cy="503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0" name="Google Shape;310;p25"/>
          <p:cNvSpPr/>
          <p:nvPr/>
        </p:nvSpPr>
        <p:spPr>
          <a:xfrm>
            <a:off x="2018650" y="1321425"/>
            <a:ext cx="929700" cy="4749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5"/>
          <p:cNvSpPr txBox="1"/>
          <p:nvPr/>
        </p:nvSpPr>
        <p:spPr>
          <a:xfrm>
            <a:off x="3532075" y="1357913"/>
            <a:ext cx="4767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Al MakeCode seleccionem “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compartir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”.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Posem un nom al projecte i premem 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“publicar proyecto”.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Se’ns crearà l’enllaç que podrem copiar i compartir.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2" name="Google Shape;31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2200" y="619800"/>
            <a:ext cx="523200" cy="5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6"/>
          <p:cNvSpPr txBox="1"/>
          <p:nvPr>
            <p:ph idx="4294967295"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M2 R2. FEM UN 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TERMÒMETRE 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 txBox="1"/>
          <p:nvPr/>
        </p:nvSpPr>
        <p:spPr>
          <a:xfrm>
            <a:off x="267675" y="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R2. Fem un termòmetre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27"/>
          <p:cNvSpPr txBox="1"/>
          <p:nvPr/>
        </p:nvSpPr>
        <p:spPr>
          <a:xfrm>
            <a:off x="496050" y="66110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Sabies que…?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p27"/>
          <p:cNvSpPr txBox="1"/>
          <p:nvPr/>
        </p:nvSpPr>
        <p:spPr>
          <a:xfrm>
            <a:off x="8061425" y="4866600"/>
            <a:ext cx="1143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600">
                <a:solidFill>
                  <a:schemeClr val="lt1"/>
                </a:solidFill>
              </a:rPr>
              <a:t>Icones  flaticon.es</a:t>
            </a:r>
            <a:endParaRPr sz="600">
              <a:solidFill>
                <a:schemeClr val="lt1"/>
              </a:solidFill>
            </a:endParaRPr>
          </a:p>
        </p:txBody>
      </p:sp>
      <p:grpSp>
        <p:nvGrpSpPr>
          <p:cNvPr id="326" name="Google Shape;326;p27"/>
          <p:cNvGrpSpPr/>
          <p:nvPr/>
        </p:nvGrpSpPr>
        <p:grpSpPr>
          <a:xfrm>
            <a:off x="496050" y="3990850"/>
            <a:ext cx="7083175" cy="715000"/>
            <a:chOff x="0" y="0"/>
            <a:chExt cx="7083175" cy="715000"/>
          </a:xfrm>
        </p:grpSpPr>
        <p:sp>
          <p:nvSpPr>
            <p:cNvPr id="327" name="Google Shape;327;p27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7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7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330" name="Google Shape;330;p27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7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332" name="Google Shape;332;p27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7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334" name="Google Shape;334;p27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7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7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7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340" name="Google Shape;340;p27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7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342" name="Google Shape;342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343" name="Google Shape;343;p27"/>
          <p:cNvSpPr txBox="1"/>
          <p:nvPr/>
        </p:nvSpPr>
        <p:spPr>
          <a:xfrm>
            <a:off x="496050" y="1152800"/>
            <a:ext cx="7710600" cy="55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la muntanya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 l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es condicions climatològiques poden variar molt ràpidament.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És convenient informar-se de les condicions meteorològiques previstes.</a:t>
            </a:r>
            <a:endParaRPr/>
          </a:p>
        </p:txBody>
      </p:sp>
      <p:sp>
        <p:nvSpPr>
          <p:cNvPr id="344" name="Google Shape;344;p27"/>
          <p:cNvSpPr txBox="1"/>
          <p:nvPr/>
        </p:nvSpPr>
        <p:spPr>
          <a:xfrm>
            <a:off x="496050" y="1765125"/>
            <a:ext cx="5524500" cy="369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Recomanacions genèriques: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27"/>
          <p:cNvSpPr txBox="1"/>
          <p:nvPr/>
        </p:nvSpPr>
        <p:spPr>
          <a:xfrm>
            <a:off x="496050" y="2116450"/>
            <a:ext cx="3547800" cy="1662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A l’estiu: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No fer activitat intensa durant les hores de més calor.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Portar aigua i hidratar-se cada poc temps.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Posar-se protecció solar cada 2 hores.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Utilitzar gorres.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27"/>
          <p:cNvSpPr txBox="1"/>
          <p:nvPr/>
        </p:nvSpPr>
        <p:spPr>
          <a:xfrm>
            <a:off x="4513625" y="2192650"/>
            <a:ext cx="3547800" cy="1662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A l’hivern: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Portar roba d'abrigar adequada.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Informar-se abans de sortir de possibles onades de fred.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Disposar de peces de roba que protegeixin del vent (tallavent).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Convé portar un impermeable o paraigua per utilitzar en cas de pluja.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"/>
          <p:cNvSpPr txBox="1"/>
          <p:nvPr/>
        </p:nvSpPr>
        <p:spPr>
          <a:xfrm>
            <a:off x="496050" y="1410525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p28"/>
          <p:cNvSpPr txBox="1"/>
          <p:nvPr/>
        </p:nvSpPr>
        <p:spPr>
          <a:xfrm>
            <a:off x="496125" y="763825"/>
            <a:ext cx="28083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Explora i investiga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28"/>
          <p:cNvSpPr txBox="1"/>
          <p:nvPr/>
        </p:nvSpPr>
        <p:spPr>
          <a:xfrm>
            <a:off x="3717300" y="1454300"/>
            <a:ext cx="13194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Estructura del programa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355" name="Google Shape;355;p28"/>
          <p:cNvSpPr txBox="1"/>
          <p:nvPr/>
        </p:nvSpPr>
        <p:spPr>
          <a:xfrm>
            <a:off x="452100" y="1235975"/>
            <a:ext cx="82398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Quines creus que són les temperatures “extremes” a la muntanya que poden comportar algun possible risc? Pensa que seran diferents a l’estiu i a l’hivern, i que sempre aniran en funció de la preparació i l’equipament.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Imagineu que fem una sortida a un pic d’alta muntanya.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Programarem la micro:bit perquè sigui un termòmetre-alarma de temperatura.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Afegirem un so d’alarma si la temperatura excedeix o disminueix d’uns llindars prefixats.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Crearem una variable perquè memoritzi la temperatura més alta registrada.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56" name="Google Shape;356;p28"/>
          <p:cNvGrpSpPr/>
          <p:nvPr/>
        </p:nvGrpSpPr>
        <p:grpSpPr>
          <a:xfrm>
            <a:off x="496113" y="4117550"/>
            <a:ext cx="7083175" cy="715000"/>
            <a:chOff x="63" y="113325"/>
            <a:chExt cx="7083175" cy="715000"/>
          </a:xfrm>
        </p:grpSpPr>
        <p:sp>
          <p:nvSpPr>
            <p:cNvPr id="357" name="Google Shape;357;p28"/>
            <p:cNvSpPr/>
            <p:nvPr/>
          </p:nvSpPr>
          <p:spPr>
            <a:xfrm>
              <a:off x="63" y="113325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8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8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8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364" name="Google Shape;364;p28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8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366" name="Google Shape;366;p28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8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368" name="Google Shape;368;p28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8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Comprova-ho!</a:t>
              </a:r>
              <a:endParaRPr b="1"/>
            </a:p>
          </p:txBody>
        </p:sp>
        <p:sp>
          <p:nvSpPr>
            <p:cNvPr id="370" name="Google Shape;370;p28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8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372" name="Google Shape;372;p28"/>
          <p:cNvSpPr txBox="1"/>
          <p:nvPr/>
        </p:nvSpPr>
        <p:spPr>
          <a:xfrm>
            <a:off x="267675" y="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R2. Fem un termòmetre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9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29"/>
          <p:cNvSpPr txBox="1"/>
          <p:nvPr/>
        </p:nvSpPr>
        <p:spPr>
          <a:xfrm>
            <a:off x="-157275" y="884900"/>
            <a:ext cx="3541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latin typeface="Montserrat"/>
                <a:ea typeface="Montserrat"/>
                <a:cs typeface="Montserrat"/>
                <a:sym typeface="Montserrat"/>
              </a:rPr>
              <a:t>Estructura del programa</a:t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Programem el sensor de temperatura.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otó A: mostra la temperatura.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Botó B: mostra la temperatura màxima mesurada.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Quina estructura faràs servir? Quines variables?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Programa l’alarma. Aquest  diagrama de flux t’ha de servir de guia.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p29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80" name="Google Shape;380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pic>
        <p:nvPicPr>
          <p:cNvPr id="381" name="Google Shape;3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1950" y="568800"/>
            <a:ext cx="4129300" cy="405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9"/>
          <p:cNvSpPr txBox="1"/>
          <p:nvPr/>
        </p:nvSpPr>
        <p:spPr>
          <a:xfrm>
            <a:off x="267675" y="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R2. Fem un termòmetre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0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8" name="Google Shape;388;p30"/>
          <p:cNvSpPr txBox="1"/>
          <p:nvPr/>
        </p:nvSpPr>
        <p:spPr>
          <a:xfrm>
            <a:off x="321050" y="884900"/>
            <a:ext cx="33471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latin typeface="Montserrat"/>
                <a:ea typeface="Montserrat"/>
                <a:cs typeface="Montserrat"/>
                <a:sym typeface="Montserrat"/>
              </a:rPr>
              <a:t>Estructura del programa</a:t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Programem el botó B per tal que sempre mostri la temperatura màxima mesurada.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Quina estructura faràs servir? Quines variables?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30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90" name="Google Shape;390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391" name="Google Shape;391;p30"/>
          <p:cNvSpPr txBox="1"/>
          <p:nvPr/>
        </p:nvSpPr>
        <p:spPr>
          <a:xfrm>
            <a:off x="267675" y="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R2. Fem un termòmetre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2" name="Google Shape;3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0450" y="1602025"/>
            <a:ext cx="3240501" cy="255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"/>
          <p:cNvSpPr txBox="1"/>
          <p:nvPr/>
        </p:nvSpPr>
        <p:spPr>
          <a:xfrm>
            <a:off x="2018650" y="514225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31"/>
          <p:cNvSpPr txBox="1"/>
          <p:nvPr/>
        </p:nvSpPr>
        <p:spPr>
          <a:xfrm>
            <a:off x="275900" y="53960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Blocs necessaris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31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00" name="Google Shape;400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grpSp>
        <p:nvGrpSpPr>
          <p:cNvPr id="401" name="Google Shape;401;p31"/>
          <p:cNvGrpSpPr/>
          <p:nvPr/>
        </p:nvGrpSpPr>
        <p:grpSpPr>
          <a:xfrm>
            <a:off x="652800" y="4084725"/>
            <a:ext cx="7083175" cy="715000"/>
            <a:chOff x="0" y="0"/>
            <a:chExt cx="7083175" cy="715000"/>
          </a:xfrm>
        </p:grpSpPr>
        <p:sp>
          <p:nvSpPr>
            <p:cNvPr id="402" name="Google Shape;402;p31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1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1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1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10" name="Google Shape;410;p31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1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1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1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pic>
        <p:nvPicPr>
          <p:cNvPr id="417" name="Google Shape;417;p31"/>
          <p:cNvPicPr preferRelativeResize="0"/>
          <p:nvPr/>
        </p:nvPicPr>
        <p:blipFill rotWithShape="1">
          <a:blip r:embed="rId4">
            <a:alphaModFix/>
          </a:blip>
          <a:srcRect b="0" l="0" r="0" t="8054"/>
          <a:stretch/>
        </p:blipFill>
        <p:spPr>
          <a:xfrm>
            <a:off x="920250" y="1149301"/>
            <a:ext cx="1337463" cy="36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600" y="1653530"/>
            <a:ext cx="2147750" cy="479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8550" y="2253447"/>
            <a:ext cx="1405800" cy="70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6661" y="3057537"/>
            <a:ext cx="1249805" cy="48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1"/>
          <p:cNvSpPr txBox="1"/>
          <p:nvPr/>
        </p:nvSpPr>
        <p:spPr>
          <a:xfrm>
            <a:off x="3355675" y="1122238"/>
            <a:ext cx="4940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Indica</a:t>
            </a:r>
            <a:r>
              <a:rPr b="1" lang="c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la temperatura actual en centígrads (mètrica).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2" name="Google Shape;422;p31"/>
          <p:cNvSpPr txBox="1"/>
          <p:nvPr/>
        </p:nvSpPr>
        <p:spPr>
          <a:xfrm>
            <a:off x="3355675" y="2341713"/>
            <a:ext cx="5213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peradors de comparació. </a:t>
            </a:r>
            <a:endParaRPr b="1"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23" name="Google Shape;423;p31"/>
          <p:cNvCxnSpPr/>
          <p:nvPr/>
        </p:nvCxnSpPr>
        <p:spPr>
          <a:xfrm flipH="1" rot="10800000">
            <a:off x="2436475" y="4082325"/>
            <a:ext cx="667200" cy="1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4" name="Google Shape;424;p31"/>
          <p:cNvCxnSpPr/>
          <p:nvPr/>
        </p:nvCxnSpPr>
        <p:spPr>
          <a:xfrm flipH="1" rot="10800000">
            <a:off x="2284075" y="2067513"/>
            <a:ext cx="714000" cy="3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5" name="Google Shape;425;p31"/>
          <p:cNvSpPr txBox="1"/>
          <p:nvPr/>
        </p:nvSpPr>
        <p:spPr>
          <a:xfrm>
            <a:off x="3355675" y="1643388"/>
            <a:ext cx="5575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a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b="1" lang="ca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ssigna un valor a la variable. </a:t>
            </a:r>
            <a:endParaRPr b="1"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26" name="Google Shape;426;p31"/>
          <p:cNvCxnSpPr/>
          <p:nvPr/>
        </p:nvCxnSpPr>
        <p:spPr>
          <a:xfrm flipH="1" rot="10800000">
            <a:off x="2606650" y="2652000"/>
            <a:ext cx="374100" cy="1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7" name="Google Shape;427;p31"/>
          <p:cNvSpPr txBox="1"/>
          <p:nvPr/>
        </p:nvSpPr>
        <p:spPr>
          <a:xfrm>
            <a:off x="3355675" y="3057525"/>
            <a:ext cx="3442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Esborra la pantalla de LEDs de la micro:bit.</a:t>
            </a:r>
            <a:endParaRPr b="1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28" name="Google Shape;428;p31"/>
          <p:cNvCxnSpPr/>
          <p:nvPr/>
        </p:nvCxnSpPr>
        <p:spPr>
          <a:xfrm flipH="1" rot="10800000">
            <a:off x="2703163" y="1296400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p31"/>
          <p:cNvCxnSpPr/>
          <p:nvPr/>
        </p:nvCxnSpPr>
        <p:spPr>
          <a:xfrm flipH="1" rot="10800000">
            <a:off x="2703163" y="1829800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0" name="Google Shape;430;p31"/>
          <p:cNvCxnSpPr/>
          <p:nvPr/>
        </p:nvCxnSpPr>
        <p:spPr>
          <a:xfrm flipH="1" rot="10800000">
            <a:off x="2703163" y="2515600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1" name="Google Shape;431;p31"/>
          <p:cNvCxnSpPr/>
          <p:nvPr/>
        </p:nvCxnSpPr>
        <p:spPr>
          <a:xfrm flipH="1" rot="10800000">
            <a:off x="2703163" y="3277600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2" name="Google Shape;432;p31"/>
          <p:cNvSpPr txBox="1"/>
          <p:nvPr/>
        </p:nvSpPr>
        <p:spPr>
          <a:xfrm>
            <a:off x="267675" y="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R2. Fem un termòmetre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3" name="Google Shape;433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5726" y="3355851"/>
            <a:ext cx="900000" cy="30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28575">
              <a:srgbClr val="000000">
                <a:alpha val="50000"/>
              </a:srgbClr>
            </a:outerShdw>
          </a:effectLst>
        </p:spPr>
      </p:pic>
      <p:pic>
        <p:nvPicPr>
          <p:cNvPr id="434" name="Google Shape;434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67372" y="3352797"/>
            <a:ext cx="900000" cy="30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5" name="Google Shape;435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67373" y="3743923"/>
            <a:ext cx="900000" cy="30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6" name="Google Shape;436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967375" y="4135050"/>
            <a:ext cx="900000" cy="30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7" name="Google Shape;437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95713" y="3743922"/>
            <a:ext cx="900000" cy="30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2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43" name="Google Shape;443;p32"/>
          <p:cNvGrpSpPr/>
          <p:nvPr/>
        </p:nvGrpSpPr>
        <p:grpSpPr>
          <a:xfrm>
            <a:off x="491875" y="3926400"/>
            <a:ext cx="7083175" cy="715000"/>
            <a:chOff x="0" y="0"/>
            <a:chExt cx="7083175" cy="715000"/>
          </a:xfrm>
        </p:grpSpPr>
        <p:sp>
          <p:nvSpPr>
            <p:cNvPr id="444" name="Google Shape;444;p32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2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2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 repte</a:t>
              </a:r>
              <a:endParaRPr b="1"/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2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52" name="Google Shape;452;p32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2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2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Fem-ho!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2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459" name="Google Shape;459;p32"/>
          <p:cNvSpPr txBox="1"/>
          <p:nvPr/>
        </p:nvSpPr>
        <p:spPr>
          <a:xfrm>
            <a:off x="389275" y="72682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Fem-ho!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0" name="Google Shape;460;p32"/>
          <p:cNvSpPr txBox="1"/>
          <p:nvPr/>
        </p:nvSpPr>
        <p:spPr>
          <a:xfrm>
            <a:off x="389275" y="1142325"/>
            <a:ext cx="39117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Transferim el programa a la placa.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ho fem des de l’ordinador: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Cal que la placa estigui connectada a l’ordinador mitjançant un cable micro USB.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utilitzem una tauleta digital: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Utilitzarem la connexió Bluetooth per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transferir els programes a la placa.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How to pair and flash a program to your micro:bit over bluetooth using an Android device" id="461" name="Google Shape;461;p32" title="Pairing and Flashing in Androi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725" y="793013"/>
            <a:ext cx="1988026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pair and flash a program to your micro:bit over bluetooth using an iOS device" id="462" name="Google Shape;462;p32" title="Pairing and Flashing in iO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2850" y="2359688"/>
            <a:ext cx="1988024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video describes the process of flashing a program to the BBC micro:bit using the Javascript Blocks Editor &#10;&#10;Head to support.microbit.org for more information" id="463" name="Google Shape;463;p32" title="Getting started with the BBC micro:bit - Flashing your first program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52850" y="793013"/>
            <a:ext cx="1988026" cy="149101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465" name="Google Shape;465;p32"/>
          <p:cNvSpPr txBox="1"/>
          <p:nvPr/>
        </p:nvSpPr>
        <p:spPr>
          <a:xfrm>
            <a:off x="267675" y="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R2. Fem un termòmetre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/>
        </p:nvSpPr>
        <p:spPr>
          <a:xfrm>
            <a:off x="2068575" y="697000"/>
            <a:ext cx="4213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Continguts del mòdul 2: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2211150" y="1370500"/>
            <a:ext cx="6887100" cy="29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b="1" lang="ca" sz="2100">
                <a:solidFill>
                  <a:schemeClr val="lt1"/>
                </a:solidFill>
              </a:rPr>
              <a:t>M2.R1 Comptador de passos</a:t>
            </a:r>
            <a:endParaRPr b="1" sz="2100">
              <a:solidFill>
                <a:schemeClr val="lt1"/>
              </a:solidFill>
            </a:endParaRPr>
          </a:p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b="1" lang="ca" sz="2100">
                <a:solidFill>
                  <a:schemeClr val="lt1"/>
                </a:solidFill>
              </a:rPr>
              <a:t>M2.R2 Fem un termòmetre</a:t>
            </a:r>
            <a:endParaRPr b="1" sz="2100">
              <a:solidFill>
                <a:schemeClr val="lt1"/>
              </a:solidFill>
            </a:endParaRPr>
          </a:p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b="1" lang="ca" sz="2100">
                <a:solidFill>
                  <a:schemeClr val="lt1"/>
                </a:solidFill>
              </a:rPr>
              <a:t>M2.R3 Detectem la llum</a:t>
            </a:r>
            <a:endParaRPr b="1" sz="2100">
              <a:solidFill>
                <a:schemeClr val="lt1"/>
              </a:solidFill>
            </a:endParaRPr>
          </a:p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b="1" lang="ca" sz="2100">
                <a:solidFill>
                  <a:schemeClr val="lt1"/>
                </a:solidFill>
              </a:rPr>
              <a:t>M2.R4 Mesurem la humitat dels boscos</a:t>
            </a:r>
            <a:endParaRPr b="1" sz="2100">
              <a:solidFill>
                <a:schemeClr val="lt1"/>
              </a:solidFill>
            </a:endParaRPr>
          </a:p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b="1" lang="ca" sz="2100">
                <a:solidFill>
                  <a:schemeClr val="lt1"/>
                </a:solidFill>
              </a:rPr>
              <a:t>M2.R5 </a:t>
            </a:r>
            <a:r>
              <a:rPr b="1" lang="ca" sz="2100">
                <a:solidFill>
                  <a:schemeClr val="lt1"/>
                </a:solidFill>
              </a:rPr>
              <a:t>No perdis el nord</a:t>
            </a:r>
            <a:endParaRPr b="1" sz="2100">
              <a:solidFill>
                <a:schemeClr val="lt1"/>
              </a:solidFill>
            </a:endParaRPr>
          </a:p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b="1" lang="ca" sz="2100">
                <a:solidFill>
                  <a:schemeClr val="lt1"/>
                </a:solidFill>
              </a:rPr>
              <a:t>M2.R6 </a:t>
            </a:r>
            <a:r>
              <a:rPr b="1" lang="ca" sz="2100">
                <a:solidFill>
                  <a:schemeClr val="lt1"/>
                </a:solidFill>
              </a:rPr>
              <a:t>Compte que fa pujada!</a:t>
            </a:r>
            <a:r>
              <a:rPr b="1" lang="ca" sz="2100">
                <a:solidFill>
                  <a:schemeClr val="lt1"/>
                </a:solidFill>
              </a:rPr>
              <a:t> </a:t>
            </a:r>
            <a:endParaRPr b="1" sz="2100">
              <a:solidFill>
                <a:schemeClr val="lt1"/>
              </a:solidFill>
            </a:endParaRPr>
          </a:p>
          <a:p>
            <a:pPr indent="-3619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b="1" lang="ca" sz="2100">
                <a:solidFill>
                  <a:schemeClr val="lt1"/>
                </a:solidFill>
              </a:rPr>
              <a:t>M2.R7 Rellotge esportiu</a:t>
            </a:r>
            <a:endParaRPr b="1" sz="2100">
              <a:solidFill>
                <a:schemeClr val="lt1"/>
              </a:solidFill>
            </a:endParaRPr>
          </a:p>
          <a:p>
            <a:pPr indent="0" lvl="0" marL="914400" rtl="0" algn="just">
              <a:lnSpc>
                <a:spcPct val="8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87" name="Google Shape;87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3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71" name="Google Shape;471;p3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472" name="Google Shape;472;p33"/>
          <p:cNvSpPr txBox="1"/>
          <p:nvPr/>
        </p:nvSpPr>
        <p:spPr>
          <a:xfrm>
            <a:off x="267675" y="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R2. Fem un termòmetre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3" name="Google Shape;4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9322" y="736679"/>
            <a:ext cx="2767251" cy="3132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74" name="Google Shape;474;p33"/>
          <p:cNvSpPr txBox="1"/>
          <p:nvPr/>
        </p:nvSpPr>
        <p:spPr>
          <a:xfrm>
            <a:off x="374400" y="988200"/>
            <a:ext cx="39876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Programa el botó A 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perquè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 mostri la temperatura.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Programa el botó B 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perquè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 mostri la temperatura 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màxima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 registrada.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Programa l’alarma de temperatura.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just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Observem que al simulador s’hi pot veure el programa sense necessitat de descarregar-lo a la placa.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Comprova el funcionament del programa fent servir el simulador.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75" name="Google Shape;475;p33"/>
          <p:cNvGrpSpPr/>
          <p:nvPr/>
        </p:nvGrpSpPr>
        <p:grpSpPr>
          <a:xfrm>
            <a:off x="515162" y="4025800"/>
            <a:ext cx="7081231" cy="488403"/>
            <a:chOff x="1037" y="113325"/>
            <a:chExt cx="7081231" cy="488403"/>
          </a:xfrm>
        </p:grpSpPr>
        <p:sp>
          <p:nvSpPr>
            <p:cNvPr id="476" name="Google Shape;476;p33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3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478" name="Google Shape;478;p33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3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3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482" name="Google Shape;482;p33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83" name="Google Shape;483;p33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484" name="Google Shape;484;p33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3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3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3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4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95" name="Google Shape;495;p34"/>
          <p:cNvGrpSpPr/>
          <p:nvPr/>
        </p:nvGrpSpPr>
        <p:grpSpPr>
          <a:xfrm>
            <a:off x="316775" y="3897850"/>
            <a:ext cx="7083175" cy="715000"/>
            <a:chOff x="0" y="0"/>
            <a:chExt cx="7083175" cy="715000"/>
          </a:xfrm>
        </p:grpSpPr>
        <p:sp>
          <p:nvSpPr>
            <p:cNvPr id="496" name="Google Shape;496;p34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4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499" name="Google Shape;499;p34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4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501" name="Google Shape;501;p34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4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503" name="Google Shape;503;p34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04" name="Google Shape;504;p34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505" name="Google Shape;505;p34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4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507" name="Google Shape;507;p34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34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509" name="Google Shape;509;p34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4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sp>
        <p:nvSpPr>
          <p:cNvPr id="511" name="Google Shape;511;p34"/>
          <p:cNvSpPr txBox="1"/>
          <p:nvPr/>
        </p:nvSpPr>
        <p:spPr>
          <a:xfrm>
            <a:off x="491875" y="137810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Millores i ampliacions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2" name="Google Shape;512;p34"/>
          <p:cNvSpPr txBox="1"/>
          <p:nvPr/>
        </p:nvSpPr>
        <p:spPr>
          <a:xfrm>
            <a:off x="534200" y="986975"/>
            <a:ext cx="7011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3" name="Google Shape;513;p3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514" name="Google Shape;514;p34"/>
          <p:cNvSpPr txBox="1"/>
          <p:nvPr/>
        </p:nvSpPr>
        <p:spPr>
          <a:xfrm>
            <a:off x="267675" y="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R2. Fem un termòmetre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5" name="Google Shape;515;p34"/>
          <p:cNvSpPr txBox="1"/>
          <p:nvPr/>
        </p:nvSpPr>
        <p:spPr>
          <a:xfrm>
            <a:off x="756888" y="888925"/>
            <a:ext cx="72723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I si millorem i ampliem el nostre programa?</a:t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Century Gothic"/>
              <a:buChar char="●"/>
            </a:pPr>
            <a:r>
              <a:rPr b="1"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Proposta 1.</a:t>
            </a: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Crear un termòmetre que mostri la temperatura actual i que emmagatzemi les màximes i les mínimes. En prémer el botó A, podrem veure la màxima històrica, i, en prémer el botó B, la mínima. Deixa-ho tot un dia (o més) i comprova el seu funcionament.</a:t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Century Gothic"/>
              <a:buChar char="●"/>
            </a:pPr>
            <a:r>
              <a:rPr b="1"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Proposta 2.</a:t>
            </a: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Acompanya la indicació de la temperatura actual amb un gràfic que canviï en funció d’aquesta, i que es visualitzin alternativament.</a:t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b="1"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Proposta 3.</a:t>
            </a: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Prepara un suport adequat per facilitar-ne la </a:t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visualització i pulsació dels botons.</a:t>
            </a:r>
            <a:endParaRPr>
              <a:solidFill>
                <a:srgbClr val="333333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5"/>
          <p:cNvSpPr txBox="1"/>
          <p:nvPr/>
        </p:nvSpPr>
        <p:spPr>
          <a:xfrm>
            <a:off x="2085750" y="72660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Compartim el projecte?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1" name="Google Shape;521;p35"/>
          <p:cNvPicPr preferRelativeResize="0"/>
          <p:nvPr/>
        </p:nvPicPr>
        <p:blipFill rotWithShape="1">
          <a:blip r:embed="rId3">
            <a:alphaModFix/>
          </a:blip>
          <a:srcRect b="15411" l="0" r="0" t="0"/>
          <a:stretch/>
        </p:blipFill>
        <p:spPr>
          <a:xfrm>
            <a:off x="438725" y="1399200"/>
            <a:ext cx="2548375" cy="319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22" name="Google Shape;52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2075" y="2479349"/>
            <a:ext cx="5033849" cy="217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23" name="Google Shape;523;p35"/>
          <p:cNvPicPr preferRelativeResize="0"/>
          <p:nvPr/>
        </p:nvPicPr>
        <p:blipFill rotWithShape="1">
          <a:blip r:embed="rId5">
            <a:alphaModFix/>
          </a:blip>
          <a:srcRect b="0" l="0" r="52703" t="0"/>
          <a:stretch/>
        </p:blipFill>
        <p:spPr>
          <a:xfrm>
            <a:off x="365975" y="2154225"/>
            <a:ext cx="2218351" cy="2424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24" name="Google Shape;524;p35"/>
          <p:cNvSpPr/>
          <p:nvPr/>
        </p:nvSpPr>
        <p:spPr>
          <a:xfrm>
            <a:off x="1288800" y="2076075"/>
            <a:ext cx="484800" cy="319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25" name="Google Shape;525;p35"/>
          <p:cNvCxnSpPr/>
          <p:nvPr/>
        </p:nvCxnSpPr>
        <p:spPr>
          <a:xfrm flipH="1" rot="10800000">
            <a:off x="1702603" y="1771565"/>
            <a:ext cx="523200" cy="503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6" name="Google Shape;526;p35"/>
          <p:cNvSpPr/>
          <p:nvPr/>
        </p:nvSpPr>
        <p:spPr>
          <a:xfrm>
            <a:off x="2018650" y="1321425"/>
            <a:ext cx="929700" cy="4749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5"/>
          <p:cNvSpPr txBox="1"/>
          <p:nvPr/>
        </p:nvSpPr>
        <p:spPr>
          <a:xfrm>
            <a:off x="3532075" y="1357913"/>
            <a:ext cx="4767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Al MakeCode seleccionem “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compartir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”.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Posem un nom al projecte i premem 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“publicar proyecto”.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Se’ns crearà l’enllaç que podrem copiar i compartir.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8" name="Google Shape;52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2200" y="619800"/>
            <a:ext cx="523200" cy="5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6"/>
          <p:cNvSpPr txBox="1"/>
          <p:nvPr>
            <p:ph idx="4294967295"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M2 R3.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DETECTA LA LLUM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7"/>
          <p:cNvSpPr txBox="1"/>
          <p:nvPr/>
        </p:nvSpPr>
        <p:spPr>
          <a:xfrm>
            <a:off x="278625" y="37425"/>
            <a:ext cx="601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R3. Detecta la llum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37"/>
          <p:cNvSpPr txBox="1"/>
          <p:nvPr/>
        </p:nvSpPr>
        <p:spPr>
          <a:xfrm>
            <a:off x="722525" y="1136400"/>
            <a:ext cx="73389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Per tal d’evitar riscos a la muntanya, és important saber quan ens quedarem sense llum solar per preveure el retorn abans que es faci fosc. 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És important tenir en compte que segons l’època de l’any disposarem de més o menys hores llum.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Podem tenir en compte una sèrie de recomanacions, com per exemple: 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Quan el dia té menys hores de sol,  programar caminades més curtes i deixar suficient temps de marge per evitar que se'ns faci fosc. 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Portar elements reflectants i/o d’il·luminació (frontals, llanternes, etc). </a:t>
            </a:r>
            <a:r>
              <a:rPr lang="ca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..)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41" name="Google Shape;541;p37"/>
          <p:cNvGrpSpPr/>
          <p:nvPr/>
        </p:nvGrpSpPr>
        <p:grpSpPr>
          <a:xfrm>
            <a:off x="624212" y="3876775"/>
            <a:ext cx="7081231" cy="488403"/>
            <a:chOff x="1037" y="113325"/>
            <a:chExt cx="7081231" cy="488403"/>
          </a:xfrm>
        </p:grpSpPr>
        <p:sp>
          <p:nvSpPr>
            <p:cNvPr id="542" name="Google Shape;542;p37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7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544" name="Google Shape;544;p37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7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546" name="Google Shape;546;p37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37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548" name="Google Shape;548;p37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7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550" name="Google Shape;550;p37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7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552" name="Google Shape;552;p37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7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554" name="Google Shape;554;p37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7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556" name="Google Shape;556;p37"/>
          <p:cNvSpPr txBox="1"/>
          <p:nvPr/>
        </p:nvSpPr>
        <p:spPr>
          <a:xfrm>
            <a:off x="278625" y="55917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Sabies que…?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7" name="Google Shape;557;p37"/>
          <p:cNvSpPr txBox="1"/>
          <p:nvPr/>
        </p:nvSpPr>
        <p:spPr>
          <a:xfrm>
            <a:off x="8061425" y="4866600"/>
            <a:ext cx="1143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600">
                <a:solidFill>
                  <a:schemeClr val="lt1"/>
                </a:solidFill>
              </a:rPr>
              <a:t>Icones  flaticon.es</a:t>
            </a:r>
            <a:endParaRPr sz="600">
              <a:solidFill>
                <a:schemeClr val="lt1"/>
              </a:solidFill>
            </a:endParaRPr>
          </a:p>
        </p:txBody>
      </p:sp>
      <p:pic>
        <p:nvPicPr>
          <p:cNvPr id="558" name="Google Shape;55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1425" y="4270125"/>
            <a:ext cx="532100" cy="5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8"/>
          <p:cNvSpPr txBox="1"/>
          <p:nvPr/>
        </p:nvSpPr>
        <p:spPr>
          <a:xfrm>
            <a:off x="496050" y="7579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65" name="Google Shape;565;p38"/>
          <p:cNvGrpSpPr/>
          <p:nvPr/>
        </p:nvGrpSpPr>
        <p:grpSpPr>
          <a:xfrm>
            <a:off x="546600" y="3993275"/>
            <a:ext cx="7083175" cy="715000"/>
            <a:chOff x="0" y="0"/>
            <a:chExt cx="7083175" cy="715000"/>
          </a:xfrm>
        </p:grpSpPr>
        <p:sp>
          <p:nvSpPr>
            <p:cNvPr id="566" name="Google Shape;566;p38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8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8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8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8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8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8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!</a:t>
              </a:r>
              <a:endParaRPr b="1"/>
            </a:p>
          </p:txBody>
        </p:sp>
        <p:sp>
          <p:nvSpPr>
            <p:cNvPr id="579" name="Google Shape;579;p38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8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581" name="Google Shape;581;p38"/>
          <p:cNvSpPr txBox="1"/>
          <p:nvPr/>
        </p:nvSpPr>
        <p:spPr>
          <a:xfrm>
            <a:off x="834025" y="786300"/>
            <a:ext cx="76125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El repte</a:t>
            </a:r>
            <a:endParaRPr b="1" sz="1500">
              <a:solidFill>
                <a:srgbClr val="333333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Podries programar una alarma que detecti quan s’està començant a fer fosc?</a:t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Fes que la micro:bit emeti un so d’avís i mostri una icona d’alerta quan detecti poca llum.</a:t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Fes que la placa micro:bit encengui uns determinats LEDs de la pantalla en funció del nivell de llum que capti. </a:t>
            </a:r>
            <a:endParaRPr sz="1200">
              <a:solidFill>
                <a:srgbClr val="333333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2" name="Google Shape;582;p38"/>
          <p:cNvSpPr txBox="1"/>
          <p:nvPr/>
        </p:nvSpPr>
        <p:spPr>
          <a:xfrm>
            <a:off x="54475" y="0"/>
            <a:ext cx="6332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3" name="Google Shape;583;p3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pic>
        <p:nvPicPr>
          <p:cNvPr id="584" name="Google Shape;58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600" y="2694388"/>
            <a:ext cx="1239250" cy="101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3650" y="2700000"/>
            <a:ext cx="1239262" cy="100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5850" y="2697537"/>
            <a:ext cx="1239250" cy="1006251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38"/>
          <p:cNvSpPr txBox="1"/>
          <p:nvPr/>
        </p:nvSpPr>
        <p:spPr>
          <a:xfrm>
            <a:off x="278625" y="37425"/>
            <a:ext cx="601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R3. Detecta la llum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8" name="Google Shape;588;p38"/>
          <p:cNvSpPr txBox="1"/>
          <p:nvPr/>
        </p:nvSpPr>
        <p:spPr>
          <a:xfrm>
            <a:off x="5185600" y="2882875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ca" sz="1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odem fer que s’il·luminin els LEDs segons el nivell de llum que capta la micro:bit  fins a un valor de 255, que és el seu nivell d’il·luminació màxim.</a:t>
            </a:r>
            <a:endParaRPr b="1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9"/>
          <p:cNvSpPr txBox="1"/>
          <p:nvPr/>
        </p:nvSpPr>
        <p:spPr>
          <a:xfrm>
            <a:off x="496050" y="7579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94" name="Google Shape;594;p39"/>
          <p:cNvGrpSpPr/>
          <p:nvPr/>
        </p:nvGrpSpPr>
        <p:grpSpPr>
          <a:xfrm>
            <a:off x="546600" y="3993275"/>
            <a:ext cx="7083175" cy="715000"/>
            <a:chOff x="0" y="0"/>
            <a:chExt cx="7083175" cy="715000"/>
          </a:xfrm>
        </p:grpSpPr>
        <p:sp>
          <p:nvSpPr>
            <p:cNvPr id="595" name="Google Shape;595;p39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9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9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39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9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9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9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Comprova-ho!</a:t>
              </a:r>
              <a:endParaRPr b="1"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9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610" name="Google Shape;610;p39"/>
          <p:cNvSpPr txBox="1"/>
          <p:nvPr/>
        </p:nvSpPr>
        <p:spPr>
          <a:xfrm>
            <a:off x="54475" y="0"/>
            <a:ext cx="6332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1" name="Google Shape;611;p3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612" name="Google Shape;612;p39"/>
          <p:cNvSpPr txBox="1"/>
          <p:nvPr/>
        </p:nvSpPr>
        <p:spPr>
          <a:xfrm>
            <a:off x="278625" y="37425"/>
            <a:ext cx="601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R3. Detecta la llum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3" name="Google Shape;613;p39"/>
          <p:cNvSpPr txBox="1"/>
          <p:nvPr/>
        </p:nvSpPr>
        <p:spPr>
          <a:xfrm>
            <a:off x="609325" y="1221150"/>
            <a:ext cx="52368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La pantalla de la micro:bit consisteix en una matriu de 5x5 LEDs.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Els LEDs són dispositius semiconductors anomenats díodes, que tenen la capacitat de produir llum en aplicar un corrent elèctric a través d'ells, i també són capaços de mesurar la llum del seu voltant.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Per encendre els LEDs de la pantalla, només ens hem de fixar en quines són les seves coordenades X, Y.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Tria els valors de lluminositat ascendents de 0 a 255 i estableix els punts de la matriu de LEDs que vols encendre.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4" name="Google Shape;614;p3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7175" y="1299038"/>
            <a:ext cx="2610000" cy="235447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9"/>
          <p:cNvSpPr txBox="1"/>
          <p:nvPr/>
        </p:nvSpPr>
        <p:spPr>
          <a:xfrm>
            <a:off x="6548750" y="3687350"/>
            <a:ext cx="2410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 u="sng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Coordenades micro:bit.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0"/>
          <p:cNvSpPr txBox="1"/>
          <p:nvPr/>
        </p:nvSpPr>
        <p:spPr>
          <a:xfrm>
            <a:off x="496050" y="7579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1" name="Google Shape;621;p40"/>
          <p:cNvSpPr txBox="1"/>
          <p:nvPr/>
        </p:nvSpPr>
        <p:spPr>
          <a:xfrm>
            <a:off x="54475" y="0"/>
            <a:ext cx="6332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2" name="Google Shape;622;p4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623" name="Google Shape;623;p40"/>
          <p:cNvSpPr txBox="1"/>
          <p:nvPr/>
        </p:nvSpPr>
        <p:spPr>
          <a:xfrm>
            <a:off x="278625" y="37425"/>
            <a:ext cx="601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R3. Detecta la llum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4" name="Google Shape;624;p40"/>
          <p:cNvSpPr txBox="1"/>
          <p:nvPr/>
        </p:nvSpPr>
        <p:spPr>
          <a:xfrm>
            <a:off x="609325" y="1221150"/>
            <a:ext cx="5236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5" name="Google Shape;62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700" y="605502"/>
            <a:ext cx="4150475" cy="432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41"/>
          <p:cNvGrpSpPr/>
          <p:nvPr/>
        </p:nvGrpSpPr>
        <p:grpSpPr>
          <a:xfrm>
            <a:off x="666975" y="4117775"/>
            <a:ext cx="7083175" cy="715000"/>
            <a:chOff x="0" y="0"/>
            <a:chExt cx="7083175" cy="715000"/>
          </a:xfrm>
        </p:grpSpPr>
        <p:sp>
          <p:nvSpPr>
            <p:cNvPr id="631" name="Google Shape;631;p41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41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41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1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636" name="Google Shape;636;p41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1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638" name="Google Shape;638;p41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639" name="Google Shape;639;p41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640" name="Google Shape;640;p41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1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642" name="Google Shape;642;p41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41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644" name="Google Shape;644;p41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41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646" name="Google Shape;646;p41"/>
          <p:cNvSpPr txBox="1"/>
          <p:nvPr/>
        </p:nvSpPr>
        <p:spPr>
          <a:xfrm>
            <a:off x="278625" y="58392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Blocs necessaris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7" name="Google Shape;6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5600" y="3613225"/>
            <a:ext cx="1151825" cy="41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28575">
              <a:srgbClr val="000000">
                <a:alpha val="50000"/>
              </a:srgbClr>
            </a:outerShdw>
          </a:effectLst>
        </p:spPr>
      </p:pic>
      <p:pic>
        <p:nvPicPr>
          <p:cNvPr id="648" name="Google Shape;64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7150" y="696350"/>
            <a:ext cx="532100" cy="5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1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650" name="Google Shape;650;p4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651" name="Google Shape;651;p41"/>
          <p:cNvSpPr txBox="1"/>
          <p:nvPr/>
        </p:nvSpPr>
        <p:spPr>
          <a:xfrm>
            <a:off x="278625" y="37425"/>
            <a:ext cx="601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R3. Detecta la llum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52" name="Google Shape;652;p41"/>
          <p:cNvCxnSpPr/>
          <p:nvPr/>
        </p:nvCxnSpPr>
        <p:spPr>
          <a:xfrm flipH="1" rot="10800000">
            <a:off x="2401325" y="2434825"/>
            <a:ext cx="667200" cy="1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3" name="Google Shape;653;p41"/>
          <p:cNvSpPr txBox="1"/>
          <p:nvPr/>
        </p:nvSpPr>
        <p:spPr>
          <a:xfrm>
            <a:off x="3436625" y="2389250"/>
            <a:ext cx="3842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a" sz="1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lang="ca" sz="1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peradors de comparació.</a:t>
            </a:r>
            <a:endParaRPr b="1" sz="13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4" name="Google Shape;65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450" y="2291775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41"/>
          <p:cNvSpPr txBox="1"/>
          <p:nvPr/>
        </p:nvSpPr>
        <p:spPr>
          <a:xfrm>
            <a:off x="3355675" y="1493525"/>
            <a:ext cx="5288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b="1" lang="ca" sz="1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ectura del sensor de lluminositat, que pot oscil·lar entre 0 (foscor) i 255 (nivell d'il·luminació màxim).</a:t>
            </a:r>
            <a:endParaRPr b="1" sz="10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6" name="Google Shape;65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650" y="1539800"/>
            <a:ext cx="1066800" cy="400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7" name="Google Shape;657;p41"/>
          <p:cNvCxnSpPr/>
          <p:nvPr/>
        </p:nvCxnSpPr>
        <p:spPr>
          <a:xfrm flipH="1" rot="10800000">
            <a:off x="2550763" y="1753600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8" name="Google Shape;658;p41"/>
          <p:cNvCxnSpPr/>
          <p:nvPr/>
        </p:nvCxnSpPr>
        <p:spPr>
          <a:xfrm flipH="1" rot="10800000">
            <a:off x="2555913" y="2586400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59" name="Google Shape;659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39772" y="2651747"/>
            <a:ext cx="1151825" cy="392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0" name="Google Shape;66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39773" y="3123623"/>
            <a:ext cx="1151825" cy="4226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42"/>
          <p:cNvGrpSpPr/>
          <p:nvPr/>
        </p:nvGrpSpPr>
        <p:grpSpPr>
          <a:xfrm>
            <a:off x="515162" y="4025800"/>
            <a:ext cx="7081231" cy="488403"/>
            <a:chOff x="1037" y="113325"/>
            <a:chExt cx="7081231" cy="488403"/>
          </a:xfrm>
        </p:grpSpPr>
        <p:sp>
          <p:nvSpPr>
            <p:cNvPr id="666" name="Google Shape;666;p42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42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42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42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673" name="Google Shape;673;p42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2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2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678" name="Google Shape;678;p42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42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680" name="Google Shape;680;p42"/>
          <p:cNvSpPr txBox="1"/>
          <p:nvPr/>
        </p:nvSpPr>
        <p:spPr>
          <a:xfrm>
            <a:off x="415275" y="69635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Programa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1" name="Google Shape;68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7150" y="696350"/>
            <a:ext cx="532100" cy="5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42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683" name="Google Shape;683;p4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684" name="Google Shape;684;p42"/>
          <p:cNvSpPr txBox="1"/>
          <p:nvPr/>
        </p:nvSpPr>
        <p:spPr>
          <a:xfrm>
            <a:off x="57675" y="0"/>
            <a:ext cx="601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R3. Detecta la llum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5" name="Google Shape;68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4650" y="693200"/>
            <a:ext cx="2416623" cy="31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42"/>
          <p:cNvSpPr txBox="1"/>
          <p:nvPr/>
        </p:nvSpPr>
        <p:spPr>
          <a:xfrm>
            <a:off x="415275" y="1412775"/>
            <a:ext cx="4654500" cy="22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Observem que al simulador s’hi pot veure el programa sense necessitat de descarregar-lo a la placa.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Quan el valor de llum ambiental és inferior a 30 (o el que hagis decidit establir), es mostra una icona d'alerta i 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se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 sent un so d'alerta?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371600" rtl="0" algn="just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75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Heu aconseguit mostrar al centre de la pantalla de la micro:bit una barra vertical de LEDs encesos en funció del nivell de llum que capta?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idx="4294967295"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M2 R1. 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COMPTADOR DE PASSOS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43"/>
          <p:cNvGrpSpPr/>
          <p:nvPr/>
        </p:nvGrpSpPr>
        <p:grpSpPr>
          <a:xfrm>
            <a:off x="601663" y="3949038"/>
            <a:ext cx="7083175" cy="715000"/>
            <a:chOff x="0" y="0"/>
            <a:chExt cx="7083175" cy="715000"/>
          </a:xfrm>
        </p:grpSpPr>
        <p:sp>
          <p:nvSpPr>
            <p:cNvPr id="692" name="Google Shape;692;p43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43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3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43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00" name="Google Shape;700;p43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701" name="Google Shape;701;p43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3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43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3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sp>
        <p:nvSpPr>
          <p:cNvPr id="707" name="Google Shape;707;p43"/>
          <p:cNvSpPr txBox="1"/>
          <p:nvPr/>
        </p:nvSpPr>
        <p:spPr>
          <a:xfrm>
            <a:off x="428950" y="64662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Millores i ampliacions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8" name="Google Shape;70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7150" y="696350"/>
            <a:ext cx="532100" cy="5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43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710" name="Google Shape;710;p4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711" name="Google Shape;711;p43"/>
          <p:cNvSpPr txBox="1"/>
          <p:nvPr/>
        </p:nvSpPr>
        <p:spPr>
          <a:xfrm>
            <a:off x="278625" y="37425"/>
            <a:ext cx="601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R3. Detecta la llum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2" name="Google Shape;712;p43"/>
          <p:cNvSpPr txBox="1"/>
          <p:nvPr/>
        </p:nvSpPr>
        <p:spPr>
          <a:xfrm>
            <a:off x="428950" y="1123700"/>
            <a:ext cx="858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b="1"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Proposta 1.</a:t>
            </a: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Fes que, en prémer el botó A, es mostri a la pantalla un gràfic de barres en funció del nivell de llum que capti la micro:bit. Et </a:t>
            </a: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proposem</a:t>
            </a: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fer servir el bloc Plot </a:t>
            </a: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bar</a:t>
            </a: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graph:</a:t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3" name="Google Shape;71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3525" y="1920175"/>
            <a:ext cx="1556225" cy="13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8500" y="2160677"/>
            <a:ext cx="2092275" cy="8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43"/>
          <p:cNvSpPr txBox="1"/>
          <p:nvPr/>
        </p:nvSpPr>
        <p:spPr>
          <a:xfrm>
            <a:off x="845025" y="3261450"/>
            <a:ext cx="7367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Aquest bloc p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ermet encendre una barra vertical de LEDs segons el paràmetre de la primera casella en funció del valor màxim que s’estableixi en la segona casella.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oogle Shape;720;p44"/>
          <p:cNvGrpSpPr/>
          <p:nvPr/>
        </p:nvGrpSpPr>
        <p:grpSpPr>
          <a:xfrm>
            <a:off x="602700" y="4138563"/>
            <a:ext cx="7081231" cy="488403"/>
            <a:chOff x="1037" y="113325"/>
            <a:chExt cx="7081231" cy="488403"/>
          </a:xfrm>
        </p:grpSpPr>
        <p:sp>
          <p:nvSpPr>
            <p:cNvPr id="721" name="Google Shape;721;p44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44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723" name="Google Shape;723;p44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44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725" name="Google Shape;725;p44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44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727" name="Google Shape;727;p44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28" name="Google Shape;728;p44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729" name="Google Shape;729;p44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44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731" name="Google Shape;731;p44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4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733" name="Google Shape;733;p44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44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sp>
        <p:nvSpPr>
          <p:cNvPr id="735" name="Google Shape;735;p44"/>
          <p:cNvSpPr txBox="1"/>
          <p:nvPr/>
        </p:nvSpPr>
        <p:spPr>
          <a:xfrm>
            <a:off x="428950" y="64662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Millores i ampliacions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6" name="Google Shape;73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7150" y="696350"/>
            <a:ext cx="532100" cy="5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44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738" name="Google Shape;738;p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739" name="Google Shape;739;p44"/>
          <p:cNvSpPr txBox="1"/>
          <p:nvPr/>
        </p:nvSpPr>
        <p:spPr>
          <a:xfrm>
            <a:off x="278625" y="37425"/>
            <a:ext cx="601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R3. Detecta la llum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0" name="Google Shape;740;p44"/>
          <p:cNvSpPr txBox="1"/>
          <p:nvPr/>
        </p:nvSpPr>
        <p:spPr>
          <a:xfrm>
            <a:off x="428950" y="1123700"/>
            <a:ext cx="858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1" name="Google Shape;741;p44"/>
          <p:cNvSpPr txBox="1"/>
          <p:nvPr/>
        </p:nvSpPr>
        <p:spPr>
          <a:xfrm>
            <a:off x="373075" y="935000"/>
            <a:ext cx="4653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200">
                <a:latin typeface="Montserrat"/>
                <a:ea typeface="Montserrat"/>
                <a:cs typeface="Montserrat"/>
                <a:sym typeface="Montserrat"/>
              </a:rPr>
              <a:t>Proposta 2.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ca" sz="1200">
                <a:latin typeface="Montserrat"/>
                <a:ea typeface="Montserrat"/>
                <a:cs typeface="Montserrat"/>
                <a:sym typeface="Montserrat"/>
              </a:rPr>
              <a:t>Fem un instrument amb llums de colors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1200">
                <a:latin typeface="Montserrat"/>
                <a:ea typeface="Montserrat"/>
                <a:cs typeface="Montserrat"/>
                <a:sym typeface="Montserrat"/>
              </a:rPr>
              <a:t>(Aquesta proposta es contempla com un repte opcional  per ampliar les possibilitats d’ús del sensor de llum)</a:t>
            </a:r>
            <a:r>
              <a:rPr i="1" lang="ca" sz="12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Crea amb paper de cel·lofana filtres de diferents colors.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Col·loca’ls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 a sobre de la placa micro:bit i enfoca-li la llum d’una llanterna.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Anota en una </a:t>
            </a:r>
            <a:r>
              <a:rPr lang="ca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taula 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els valors de llum que llegeix el sensor.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Fes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 que s’emetin diferents sons en funció de la llum.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2" name="Google Shape;742;p4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6173" y="3116574"/>
            <a:ext cx="1434200" cy="9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44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1428" l="925" r="1665" t="1389"/>
          <a:stretch/>
        </p:blipFill>
        <p:spPr>
          <a:xfrm>
            <a:off x="5292405" y="530025"/>
            <a:ext cx="3332296" cy="35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5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49" name="Google Shape;749;p45"/>
          <p:cNvGrpSpPr/>
          <p:nvPr/>
        </p:nvGrpSpPr>
        <p:grpSpPr>
          <a:xfrm>
            <a:off x="491875" y="3926400"/>
            <a:ext cx="7083175" cy="715000"/>
            <a:chOff x="0" y="0"/>
            <a:chExt cx="7083175" cy="715000"/>
          </a:xfrm>
        </p:grpSpPr>
        <p:sp>
          <p:nvSpPr>
            <p:cNvPr id="750" name="Google Shape;750;p45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45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45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753" name="Google Shape;753;p45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45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755" name="Google Shape;755;p45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45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757" name="Google Shape;757;p45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58" name="Google Shape;758;p45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759" name="Google Shape;759;p45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45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761" name="Google Shape;761;p45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45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763" name="Google Shape;763;p45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45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765" name="Google Shape;765;p45"/>
          <p:cNvSpPr txBox="1"/>
          <p:nvPr/>
        </p:nvSpPr>
        <p:spPr>
          <a:xfrm>
            <a:off x="389275" y="72682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Fem-ho!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6" name="Google Shape;766;p45"/>
          <p:cNvSpPr txBox="1"/>
          <p:nvPr/>
        </p:nvSpPr>
        <p:spPr>
          <a:xfrm>
            <a:off x="389275" y="1142325"/>
            <a:ext cx="39117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Transferim el programa a la placa.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ho fem des de l’ordinador: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Cal que la placa estigui connectada a l’ordinador mitjançant un cable micro USB.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utilitzem una tauleta digital: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Utilitzarem la connexió Bluetooth per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transferir els programes a la placa.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How to pair and flash a program to your micro:bit over bluetooth using an Android device" id="767" name="Google Shape;767;p45" title="Pairing and Flashing in Androi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725" y="793013"/>
            <a:ext cx="1988026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pair and flash a program to your micro:bit over bluetooth using an iOS device" id="768" name="Google Shape;768;p45" title="Pairing and Flashing in iO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2850" y="2359688"/>
            <a:ext cx="1988024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video describes the process of flashing a program to the BBC micro:bit using the Javascript Blocks Editor &#10;&#10;Head to support.microbit.org for more information" id="769" name="Google Shape;769;p45" title="Getting started with the BBC micro:bit - Flashing your first program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52850" y="793013"/>
            <a:ext cx="1988026" cy="1491019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4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771" name="Google Shape;771;p45"/>
          <p:cNvSpPr txBox="1"/>
          <p:nvPr/>
        </p:nvSpPr>
        <p:spPr>
          <a:xfrm>
            <a:off x="278625" y="37425"/>
            <a:ext cx="601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R3. Detecta la llum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46"/>
          <p:cNvSpPr txBox="1"/>
          <p:nvPr/>
        </p:nvSpPr>
        <p:spPr>
          <a:xfrm>
            <a:off x="2085750" y="72660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Compartim el projecte?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7" name="Google Shape;777;p46"/>
          <p:cNvPicPr preferRelativeResize="0"/>
          <p:nvPr/>
        </p:nvPicPr>
        <p:blipFill rotWithShape="1">
          <a:blip r:embed="rId3">
            <a:alphaModFix/>
          </a:blip>
          <a:srcRect b="15411" l="0" r="0" t="0"/>
          <a:stretch/>
        </p:blipFill>
        <p:spPr>
          <a:xfrm>
            <a:off x="438725" y="1399200"/>
            <a:ext cx="2548375" cy="319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78" name="Google Shape;77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2075" y="2479349"/>
            <a:ext cx="5033849" cy="217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79" name="Google Shape;779;p46"/>
          <p:cNvPicPr preferRelativeResize="0"/>
          <p:nvPr/>
        </p:nvPicPr>
        <p:blipFill rotWithShape="1">
          <a:blip r:embed="rId5">
            <a:alphaModFix/>
          </a:blip>
          <a:srcRect b="0" l="0" r="52703" t="0"/>
          <a:stretch/>
        </p:blipFill>
        <p:spPr>
          <a:xfrm>
            <a:off x="365975" y="2154225"/>
            <a:ext cx="2218351" cy="2424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80" name="Google Shape;780;p46"/>
          <p:cNvSpPr/>
          <p:nvPr/>
        </p:nvSpPr>
        <p:spPr>
          <a:xfrm>
            <a:off x="1288800" y="2076075"/>
            <a:ext cx="484800" cy="319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81" name="Google Shape;781;p46"/>
          <p:cNvCxnSpPr/>
          <p:nvPr/>
        </p:nvCxnSpPr>
        <p:spPr>
          <a:xfrm flipH="1" rot="10800000">
            <a:off x="1702603" y="1771565"/>
            <a:ext cx="523200" cy="503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82" name="Google Shape;782;p46"/>
          <p:cNvSpPr/>
          <p:nvPr/>
        </p:nvSpPr>
        <p:spPr>
          <a:xfrm>
            <a:off x="2018650" y="1321425"/>
            <a:ext cx="929700" cy="4749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46"/>
          <p:cNvSpPr txBox="1"/>
          <p:nvPr/>
        </p:nvSpPr>
        <p:spPr>
          <a:xfrm>
            <a:off x="3532075" y="1357913"/>
            <a:ext cx="4767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Al MakeCode seleccionem “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compartir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”.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Posem un nom al projecte i premem 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“publicar proyecto”.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Se’ns crearà l’enllaç que podrem copiar i compartir.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84" name="Google Shape;784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2200" y="619800"/>
            <a:ext cx="523200" cy="5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7"/>
          <p:cNvSpPr txBox="1"/>
          <p:nvPr>
            <p:ph idx="4294967295"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M2 R4.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MESUREM LA HUMITAT DELS BOSCOS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8"/>
          <p:cNvSpPr txBox="1"/>
          <p:nvPr/>
        </p:nvSpPr>
        <p:spPr>
          <a:xfrm>
            <a:off x="496050" y="1094100"/>
            <a:ext cx="398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Tenir una alimentació saludable contribueix a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6" name="Google Shape;796;p48"/>
          <p:cNvSpPr txBox="1"/>
          <p:nvPr/>
        </p:nvSpPr>
        <p:spPr>
          <a:xfrm>
            <a:off x="350025" y="42630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Sabies que…?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7" name="Google Shape;797;p48"/>
          <p:cNvSpPr txBox="1"/>
          <p:nvPr/>
        </p:nvSpPr>
        <p:spPr>
          <a:xfrm>
            <a:off x="372625" y="0"/>
            <a:ext cx="7261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R4. Mesurem la humitat dels boscos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98" name="Google Shape;798;p48"/>
          <p:cNvGrpSpPr/>
          <p:nvPr/>
        </p:nvGrpSpPr>
        <p:grpSpPr>
          <a:xfrm>
            <a:off x="550775" y="4049400"/>
            <a:ext cx="7083175" cy="715000"/>
            <a:chOff x="0" y="0"/>
            <a:chExt cx="7083175" cy="715000"/>
          </a:xfrm>
        </p:grpSpPr>
        <p:sp>
          <p:nvSpPr>
            <p:cNvPr id="799" name="Google Shape;799;p48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48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48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802" name="Google Shape;802;p48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48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804" name="Google Shape;804;p48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48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806" name="Google Shape;806;p48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48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808" name="Google Shape;808;p48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48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810" name="Google Shape;810;p48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48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812" name="Google Shape;812;p48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48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814" name="Google Shape;814;p4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815" name="Google Shape;815;p48"/>
          <p:cNvSpPr txBox="1"/>
          <p:nvPr/>
        </p:nvSpPr>
        <p:spPr>
          <a:xfrm>
            <a:off x="399700" y="560700"/>
            <a:ext cx="85080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El manteniment de la </a:t>
            </a:r>
            <a:r>
              <a:rPr b="1" lang="ca" sz="11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massa forestal </a:t>
            </a: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és molt més important del que ens podem arribar a imaginar: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9144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Purifica l’aire que respirem. 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9144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Filtra les partícules de pols i amorteix el soroll.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9144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Raleway"/>
              <a:buChar char="●"/>
            </a:pP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Regula i purifica l’aigua.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9144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Raleway"/>
              <a:buChar char="●"/>
            </a:pP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Reté l’aigua de la pluja i l’allibera a poc a poc, i així frena el risc d’inundacions.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9144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Raleway"/>
              <a:buChar char="●"/>
            </a:pP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És font de diversitat biològica.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La destrucció dels boscos comporta l’alteració dels patrons de pluja, inundacions i l’acceleració de l’erosió del sòl. 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</a:endParaRPr>
          </a:p>
        </p:txBody>
      </p:sp>
      <p:sp>
        <p:nvSpPr>
          <p:cNvPr id="816" name="Google Shape;816;p48"/>
          <p:cNvSpPr txBox="1"/>
          <p:nvPr/>
        </p:nvSpPr>
        <p:spPr>
          <a:xfrm>
            <a:off x="428100" y="2379300"/>
            <a:ext cx="8715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En períodes de sequera, s’incrementa </a:t>
            </a: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el</a:t>
            </a:r>
            <a:r>
              <a:rPr b="1" lang="ca" sz="11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risc d’incendi forestal</a:t>
            </a: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. </a:t>
            </a: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Per això, és important tenir en compte algunes precaucions: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9144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No llençar burilles enceses ni llumins.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9144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Si s’utilitza vehicle particular per anar al medi natural, s’ha d’aparcar bé, sense envair camins i pistes. 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9144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No utilitzar barbacoes que no estiguin autoritzades. 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9144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No deixar mai escombraries ni deixalles al bosc. Utilitzar els serveis de recollida i els contenidors adients.</a:t>
            </a:r>
            <a:endParaRPr sz="1100">
              <a:solidFill>
                <a:srgbClr val="333333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9"/>
          <p:cNvSpPr txBox="1"/>
          <p:nvPr/>
        </p:nvSpPr>
        <p:spPr>
          <a:xfrm>
            <a:off x="0" y="1110500"/>
            <a:ext cx="353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822" name="Google Shape;822;p49"/>
          <p:cNvSpPr txBox="1"/>
          <p:nvPr/>
        </p:nvSpPr>
        <p:spPr>
          <a:xfrm>
            <a:off x="152400" y="0"/>
            <a:ext cx="672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R4. Mesurem la humitat dels boscos</a:t>
            </a:r>
            <a:endParaRPr/>
          </a:p>
        </p:txBody>
      </p:sp>
      <p:sp>
        <p:nvSpPr>
          <p:cNvPr id="823" name="Google Shape;823;p4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824" name="Google Shape;824;p49"/>
          <p:cNvSpPr txBox="1"/>
          <p:nvPr/>
        </p:nvSpPr>
        <p:spPr>
          <a:xfrm>
            <a:off x="224550" y="593800"/>
            <a:ext cx="2752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latin typeface="Montserrat"/>
                <a:ea typeface="Montserrat"/>
                <a:cs typeface="Montserrat"/>
                <a:sym typeface="Montserrat"/>
              </a:rPr>
              <a:t>Els pins de la micro:bit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5" name="Google Shape;825;p49"/>
          <p:cNvSpPr txBox="1"/>
          <p:nvPr/>
        </p:nvSpPr>
        <p:spPr>
          <a:xfrm>
            <a:off x="822000" y="1235125"/>
            <a:ext cx="75444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25 connexions externes que s’anomenen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pins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Es poden crear circuits i connectar elements externs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Els pins 0, 1 i 2  es poden fer servir com a entrades i sortides analògiques o digitals (aquest concepte s’explicarà més endavant).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Els pins 3V i GND s'utilitzen per a l'alimentació elèctrica de la placa.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El pin “GND” permet completar un circuit: si connectem qualsevol component en un dels pins (0,1, 2, 3V) i al GND, estem creant un circuit elèctric tancat.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Les preses de 3V i la GND no es poden connectar mai juntes.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26" name="Google Shape;826;p49"/>
          <p:cNvGrpSpPr/>
          <p:nvPr/>
        </p:nvGrpSpPr>
        <p:grpSpPr>
          <a:xfrm>
            <a:off x="3052153" y="2722539"/>
            <a:ext cx="1943857" cy="1727043"/>
            <a:chOff x="824850" y="1929650"/>
            <a:chExt cx="1661700" cy="1558000"/>
          </a:xfrm>
        </p:grpSpPr>
        <p:pic>
          <p:nvPicPr>
            <p:cNvPr id="827" name="Google Shape;827;p49"/>
            <p:cNvPicPr preferRelativeResize="0"/>
            <p:nvPr/>
          </p:nvPicPr>
          <p:blipFill rotWithShape="1">
            <a:blip r:embed="rId3">
              <a:alphaModFix/>
            </a:blip>
            <a:srcRect b="2395" l="2511" r="2349" t="2925"/>
            <a:stretch/>
          </p:blipFill>
          <p:spPr>
            <a:xfrm>
              <a:off x="910925" y="1929650"/>
              <a:ext cx="1535719" cy="1277537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828" name="Google Shape;828;p49"/>
            <p:cNvSpPr txBox="1"/>
            <p:nvPr/>
          </p:nvSpPr>
          <p:spPr>
            <a:xfrm>
              <a:off x="824850" y="3209850"/>
              <a:ext cx="493200" cy="2778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" sz="800"/>
                <a:t>Pin 0</a:t>
              </a:r>
              <a:endParaRPr sz="800"/>
            </a:p>
          </p:txBody>
        </p:sp>
        <p:sp>
          <p:nvSpPr>
            <p:cNvPr id="829" name="Google Shape;829;p49"/>
            <p:cNvSpPr txBox="1"/>
            <p:nvPr/>
          </p:nvSpPr>
          <p:spPr>
            <a:xfrm>
              <a:off x="1147975" y="3209850"/>
              <a:ext cx="493200" cy="2778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" sz="800"/>
                <a:t>Pin 1</a:t>
              </a:r>
              <a:endParaRPr sz="800"/>
            </a:p>
          </p:txBody>
        </p:sp>
        <p:sp>
          <p:nvSpPr>
            <p:cNvPr id="830" name="Google Shape;830;p49"/>
            <p:cNvSpPr txBox="1"/>
            <p:nvPr/>
          </p:nvSpPr>
          <p:spPr>
            <a:xfrm>
              <a:off x="1508375" y="3195150"/>
              <a:ext cx="493200" cy="2778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" sz="800"/>
                <a:t>Pin 2</a:t>
              </a:r>
              <a:endParaRPr sz="800"/>
            </a:p>
          </p:txBody>
        </p:sp>
        <p:sp>
          <p:nvSpPr>
            <p:cNvPr id="831" name="Google Shape;831;p49"/>
            <p:cNvSpPr txBox="1"/>
            <p:nvPr/>
          </p:nvSpPr>
          <p:spPr>
            <a:xfrm>
              <a:off x="1817800" y="3195138"/>
              <a:ext cx="340800" cy="2778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" sz="800"/>
                <a:t>3V</a:t>
              </a:r>
              <a:endParaRPr sz="800"/>
            </a:p>
          </p:txBody>
        </p:sp>
        <p:sp>
          <p:nvSpPr>
            <p:cNvPr id="832" name="Google Shape;832;p49"/>
            <p:cNvSpPr txBox="1"/>
            <p:nvPr/>
          </p:nvSpPr>
          <p:spPr>
            <a:xfrm>
              <a:off x="1993350" y="3209838"/>
              <a:ext cx="493200" cy="2778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" sz="800">
                  <a:solidFill>
                    <a:srgbClr val="333333"/>
                  </a:solidFill>
                </a:rPr>
                <a:t>GND</a:t>
              </a:r>
              <a:endParaRPr sz="800">
                <a:solidFill>
                  <a:srgbClr val="333333"/>
                </a:solidFill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0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38" name="Google Shape;838;p50"/>
          <p:cNvGrpSpPr/>
          <p:nvPr/>
        </p:nvGrpSpPr>
        <p:grpSpPr>
          <a:xfrm>
            <a:off x="364725" y="4023600"/>
            <a:ext cx="7083175" cy="715000"/>
            <a:chOff x="0" y="0"/>
            <a:chExt cx="7083175" cy="715000"/>
          </a:xfrm>
        </p:grpSpPr>
        <p:sp>
          <p:nvSpPr>
            <p:cNvPr id="839" name="Google Shape;839;p50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50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50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842" name="Google Shape;842;p50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50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844" name="Google Shape;844;p50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50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846" name="Google Shape;846;p50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50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848" name="Google Shape;848;p50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50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850" name="Google Shape;850;p50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50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852" name="Google Shape;852;p50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50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854" name="Google Shape;854;p50"/>
          <p:cNvSpPr txBox="1"/>
          <p:nvPr/>
        </p:nvSpPr>
        <p:spPr>
          <a:xfrm>
            <a:off x="372625" y="693500"/>
            <a:ext cx="5872500" cy="3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 repte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b="1"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humitat de la terra </a:t>
            </a: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indica la quantitat d’aigua que conté, i és un dels paràmetres que s’ha de controlar per determinar el risc d’incendi d’una zona forestal. 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Una forma senzilla de poder mesurar la humitat és mesurar la conductivitat de la terra.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El sòl té una certa</a:t>
            </a:r>
            <a:r>
              <a:rPr b="1" lang="ca" sz="11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resistència elèctrica </a:t>
            </a: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que depèn de la quantitat d’aigua i nutrients.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Com més aigua hi hagi combinada amb els nutrients, la terra oposarà menys resistència elèctrica i serà més conductora.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Podem convertir la nostra micro:bit en un circuit elèctric i mesurar la humitat fent servir un test o un recipient amb terra.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○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Clava dos claus galvanitzats. 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○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Connecta un cable de cocodril amb un clau amb el pin P0. 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○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Connecta, amb un altre cable de cocodril, l’altre clau amb el pin de 3V.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○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Col·loca el portapiles a la placa micro:bit. 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5" name="Google Shape;855;p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pic>
        <p:nvPicPr>
          <p:cNvPr id="856" name="Google Shape;856;p50"/>
          <p:cNvPicPr preferRelativeResize="0"/>
          <p:nvPr/>
        </p:nvPicPr>
        <p:blipFill rotWithShape="1">
          <a:blip r:embed="rId3">
            <a:alphaModFix/>
          </a:blip>
          <a:srcRect b="4321" l="3805" r="3601" t="19592"/>
          <a:stretch/>
        </p:blipFill>
        <p:spPr>
          <a:xfrm>
            <a:off x="6656924" y="1250450"/>
            <a:ext cx="1879376" cy="27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50"/>
          <p:cNvSpPr txBox="1"/>
          <p:nvPr/>
        </p:nvSpPr>
        <p:spPr>
          <a:xfrm>
            <a:off x="372625" y="0"/>
            <a:ext cx="7261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R4. Mesurem la humitat dels boscos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51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63" name="Google Shape;863;p51"/>
          <p:cNvGrpSpPr/>
          <p:nvPr/>
        </p:nvGrpSpPr>
        <p:grpSpPr>
          <a:xfrm>
            <a:off x="364725" y="4023600"/>
            <a:ext cx="7083175" cy="715000"/>
            <a:chOff x="0" y="0"/>
            <a:chExt cx="7083175" cy="715000"/>
          </a:xfrm>
        </p:grpSpPr>
        <p:sp>
          <p:nvSpPr>
            <p:cNvPr id="864" name="Google Shape;864;p51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51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51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867" name="Google Shape;867;p51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51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869" name="Google Shape;869;p51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51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871" name="Google Shape;871;p51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51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873" name="Google Shape;873;p51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51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875" name="Google Shape;875;p51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51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877" name="Google Shape;877;p51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51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879" name="Google Shape;879;p51"/>
          <p:cNvSpPr txBox="1"/>
          <p:nvPr/>
        </p:nvSpPr>
        <p:spPr>
          <a:xfrm>
            <a:off x="287075" y="682800"/>
            <a:ext cx="587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 repte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0" name="Google Shape;880;p5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881" name="Google Shape;881;p51"/>
          <p:cNvSpPr txBox="1"/>
          <p:nvPr/>
        </p:nvSpPr>
        <p:spPr>
          <a:xfrm>
            <a:off x="372625" y="0"/>
            <a:ext cx="7261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R4. Mesurem la humitat dels boscos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2" name="Google Shape;882;p51"/>
          <p:cNvSpPr txBox="1"/>
          <p:nvPr/>
        </p:nvSpPr>
        <p:spPr>
          <a:xfrm>
            <a:off x="762313" y="1319250"/>
            <a:ext cx="62880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Abans de començar, caldrà verificar els valors que dona cada placa en mesurar la conductivitat del terra: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 màxim valor de conductivitat correspon a 1023. 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Mesura el valor que llegeix la teva placa quan no hi ha conductivitat i anota’l: aquest serà el valor mínim.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Per observar-ho,  fes que es mostri el valor numèric de la humitat a la pantalla de la placa.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2"/>
          <p:cNvSpPr txBox="1"/>
          <p:nvPr/>
        </p:nvSpPr>
        <p:spPr>
          <a:xfrm>
            <a:off x="75713" y="486288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Estructura del programa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8" name="Google Shape;88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2775" y="2378050"/>
            <a:ext cx="1151827" cy="392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28575">
              <a:srgbClr val="000000">
                <a:alpha val="50000"/>
              </a:srgbClr>
            </a:outerShdw>
          </a:effectLst>
        </p:spPr>
      </p:pic>
      <p:pic>
        <p:nvPicPr>
          <p:cNvPr id="889" name="Google Shape;88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2772" y="2992785"/>
            <a:ext cx="1151825" cy="392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90" name="Google Shape;89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2773" y="3796573"/>
            <a:ext cx="1151825" cy="4226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91" name="Google Shape;891;p52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892" name="Google Shape;892;p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893" name="Google Shape;893;p52"/>
          <p:cNvSpPr txBox="1"/>
          <p:nvPr/>
        </p:nvSpPr>
        <p:spPr>
          <a:xfrm>
            <a:off x="75725" y="0"/>
            <a:ext cx="8799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R4. Mesurem la humitat dels boscos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4" name="Google Shape;894;p52"/>
          <p:cNvSpPr txBox="1"/>
          <p:nvPr/>
        </p:nvSpPr>
        <p:spPr>
          <a:xfrm>
            <a:off x="291425" y="901800"/>
            <a:ext cx="3333900" cy="30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es que la micro:bit comprovi el nivell d’humitat donant diferents tipus d’avisos amb els valors que hagi detectat la teva placa. Per exemple::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○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Valors superiors a 1.000: humitat alta.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○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Valors superiors a 800:</a:t>
            </a: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valors correctes d’humitat.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○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Valors inferiors a 800: humitat  baixa.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Programa el botó B perquè es mostri  el valor numèric de la humitat.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Programa el botó A perquè es mostri un gràfic de barres amb el valor de la humitat.</a:t>
            </a:r>
            <a:endParaRPr sz="1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95" name="Google Shape;895;p52"/>
          <p:cNvGrpSpPr/>
          <p:nvPr/>
        </p:nvGrpSpPr>
        <p:grpSpPr>
          <a:xfrm>
            <a:off x="610075" y="4047750"/>
            <a:ext cx="7083175" cy="715000"/>
            <a:chOff x="0" y="0"/>
            <a:chExt cx="7083175" cy="715000"/>
          </a:xfrm>
        </p:grpSpPr>
        <p:sp>
          <p:nvSpPr>
            <p:cNvPr id="896" name="Google Shape;896;p52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52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52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899" name="Google Shape;899;p52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52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901" name="Google Shape;901;p52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52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903" name="Google Shape;903;p52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52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905" name="Google Shape;905;p52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52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907" name="Google Shape;907;p52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52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909" name="Google Shape;909;p52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52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pic>
        <p:nvPicPr>
          <p:cNvPr id="911" name="Google Shape;911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1725" y="486300"/>
            <a:ext cx="3686200" cy="373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/>
        </p:nvSpPr>
        <p:spPr>
          <a:xfrm>
            <a:off x="543438" y="61963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R1. Comptador de passos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543450" y="1282250"/>
            <a:ext cx="81519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Anomenem</a:t>
            </a:r>
            <a:r>
              <a:rPr b="1" lang="ca" sz="11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  <a:r>
              <a:rPr b="1" i="1" lang="ca" sz="1100">
                <a:latin typeface="Montserrat"/>
                <a:ea typeface="Montserrat"/>
                <a:cs typeface="Montserrat"/>
                <a:sym typeface="Montserrat"/>
              </a:rPr>
              <a:t>comportament</a:t>
            </a:r>
            <a:r>
              <a:rPr b="1" i="1" lang="ca" sz="11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ca" sz="1100">
                <a:latin typeface="Montserrat"/>
                <a:ea typeface="Montserrat"/>
                <a:cs typeface="Montserrat"/>
                <a:sym typeface="Montserrat"/>
              </a:rPr>
              <a:t>sedentari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 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aquell comportament que suposa passar molta estona sense moure’ns gaire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al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llarg del dia.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Els comportaments sedentaris típics inclouen veure la tele, jugar a consoles, utilitzar l’ordinador, conduir un automòbil, llegir, etc. Estudis recents han demostrat que el sedentarisme és un risc per a la salut tan important com no fer suficient activitat física o com fumar.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Què podem fer per trencar amb el comportament sedentari? És recomanable incloure a la rutina diària algun tipus d’activitat física.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Aquesta activitat pot ser des de caminar fins a algun esport que ens agradi (patinar, córrer, ballar, nedar, practicar esports en equip com futbol, bàsquet…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), utilitzar escales en lloc d’ascensors, etc.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És important començar amb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petites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sessions d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’activitat física i augmentar-ne gradualment la freqüència, la intensitat i la durada en el temps.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428950" y="81407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Sabies que…?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8061425" y="4866600"/>
            <a:ext cx="1143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600">
                <a:solidFill>
                  <a:schemeClr val="lt1"/>
                </a:solidFill>
              </a:rPr>
              <a:t>Icones </a:t>
            </a:r>
            <a:r>
              <a:rPr lang="ca" sz="600">
                <a:solidFill>
                  <a:schemeClr val="lt1"/>
                </a:solidFill>
              </a:rPr>
              <a:t> </a:t>
            </a:r>
            <a:r>
              <a:rPr lang="ca" sz="600">
                <a:solidFill>
                  <a:schemeClr val="lt1"/>
                </a:solidFill>
              </a:rPr>
              <a:t>flaticon.es</a:t>
            </a:r>
            <a:endParaRPr sz="600">
              <a:solidFill>
                <a:schemeClr val="lt1"/>
              </a:solidFill>
            </a:endParaRPr>
          </a:p>
        </p:txBody>
      </p:sp>
      <p:grpSp>
        <p:nvGrpSpPr>
          <p:cNvPr id="102" name="Google Shape;102;p17"/>
          <p:cNvGrpSpPr/>
          <p:nvPr/>
        </p:nvGrpSpPr>
        <p:grpSpPr>
          <a:xfrm>
            <a:off x="543450" y="3903225"/>
            <a:ext cx="7083175" cy="715000"/>
            <a:chOff x="0" y="0"/>
            <a:chExt cx="7083175" cy="715000"/>
          </a:xfrm>
        </p:grpSpPr>
        <p:sp>
          <p:nvSpPr>
            <p:cNvPr id="103" name="Google Shape;103;p17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7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7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7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7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7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7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!</a:t>
              </a:r>
              <a:endParaRPr b="1"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7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18" name="Google Shape;118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3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7" name="Google Shape;917;p53"/>
          <p:cNvSpPr txBox="1"/>
          <p:nvPr/>
        </p:nvSpPr>
        <p:spPr>
          <a:xfrm>
            <a:off x="491875" y="137810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Programa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8" name="Google Shape;918;p53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919" name="Google Shape;919;p53"/>
          <p:cNvSpPr txBox="1"/>
          <p:nvPr/>
        </p:nvSpPr>
        <p:spPr>
          <a:xfrm>
            <a:off x="541400" y="889525"/>
            <a:ext cx="452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just">
              <a:spcBef>
                <a:spcPts val="0"/>
              </a:spcBef>
              <a:spcAft>
                <a:spcPts val="75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0" name="Google Shape;920;p53"/>
          <p:cNvSpPr txBox="1"/>
          <p:nvPr/>
        </p:nvSpPr>
        <p:spPr>
          <a:xfrm>
            <a:off x="0" y="0"/>
            <a:ext cx="6357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R4. Mesurem la humitat dels boscos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1" name="Google Shape;921;p5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922" name="Google Shape;922;p53"/>
          <p:cNvSpPr/>
          <p:nvPr/>
        </p:nvSpPr>
        <p:spPr>
          <a:xfrm>
            <a:off x="798825" y="3924400"/>
            <a:ext cx="7083175" cy="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3" name="Google Shape;923;p53"/>
          <p:cNvGrpSpPr/>
          <p:nvPr/>
        </p:nvGrpSpPr>
        <p:grpSpPr>
          <a:xfrm>
            <a:off x="666975" y="4117775"/>
            <a:ext cx="7083175" cy="715000"/>
            <a:chOff x="0" y="0"/>
            <a:chExt cx="7083175" cy="715000"/>
          </a:xfrm>
        </p:grpSpPr>
        <p:sp>
          <p:nvSpPr>
            <p:cNvPr id="924" name="Google Shape;924;p53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53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53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927" name="Google Shape;927;p53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53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929" name="Google Shape;929;p53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53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931" name="Google Shape;931;p53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32" name="Google Shape;932;p53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933" name="Google Shape;933;p53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53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935" name="Google Shape;935;p53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53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937" name="Google Shape;937;p53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53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pic>
        <p:nvPicPr>
          <p:cNvPr id="939" name="Google Shape;93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875" y="1985488"/>
            <a:ext cx="1479600" cy="73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425" y="1158125"/>
            <a:ext cx="20955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750" y="3140525"/>
            <a:ext cx="2095500" cy="466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2" name="Google Shape;942;p53"/>
          <p:cNvCxnSpPr/>
          <p:nvPr/>
        </p:nvCxnSpPr>
        <p:spPr>
          <a:xfrm flipH="1" rot="10800000">
            <a:off x="2630275" y="3391575"/>
            <a:ext cx="374100" cy="1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43" name="Google Shape;943;p53"/>
          <p:cNvSpPr txBox="1"/>
          <p:nvPr/>
        </p:nvSpPr>
        <p:spPr>
          <a:xfrm>
            <a:off x="3247075" y="1001000"/>
            <a:ext cx="5227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legeix els pins analògics d'entrada de la placa micro:bit. Els pins que poden ser utilitzats són el P0, P1, P2, P3, P4 i P10.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Els valors que es llegeixen estan compresos entre 0 i 1023.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44" name="Google Shape;944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1725" y="2468525"/>
            <a:ext cx="2445447" cy="646213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53"/>
          <p:cNvSpPr txBox="1"/>
          <p:nvPr/>
        </p:nvSpPr>
        <p:spPr>
          <a:xfrm>
            <a:off x="3247075" y="1875400"/>
            <a:ext cx="5157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Encén una barra vertical de LEDs en funció del valor que conté la primera casella i un valor màxim.</a:t>
            </a:r>
            <a:endParaRPr b="1"/>
          </a:p>
        </p:txBody>
      </p:sp>
      <p:sp>
        <p:nvSpPr>
          <p:cNvPr id="946" name="Google Shape;946;p53"/>
          <p:cNvSpPr txBox="1"/>
          <p:nvPr/>
        </p:nvSpPr>
        <p:spPr>
          <a:xfrm>
            <a:off x="3247075" y="3184675"/>
            <a:ext cx="5480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Assigna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un valor a la variable. </a:t>
            </a:r>
            <a:endParaRPr b="1"/>
          </a:p>
        </p:txBody>
      </p:sp>
      <p:cxnSp>
        <p:nvCxnSpPr>
          <p:cNvPr id="947" name="Google Shape;947;p53"/>
          <p:cNvCxnSpPr/>
          <p:nvPr/>
        </p:nvCxnSpPr>
        <p:spPr>
          <a:xfrm flipH="1" rot="10800000">
            <a:off x="2543575" y="1311013"/>
            <a:ext cx="667200" cy="1200"/>
          </a:xfrm>
          <a:prstGeom prst="straightConnector1">
            <a:avLst/>
          </a:prstGeom>
          <a:noFill/>
          <a:ln cap="flat" cmpd="sng" w="9525">
            <a:solidFill>
              <a:srgbClr val="33333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48" name="Google Shape;948;p53"/>
          <p:cNvCxnSpPr/>
          <p:nvPr/>
        </p:nvCxnSpPr>
        <p:spPr>
          <a:xfrm flipH="1" rot="10800000">
            <a:off x="2543575" y="2225413"/>
            <a:ext cx="667200" cy="1200"/>
          </a:xfrm>
          <a:prstGeom prst="straightConnector1">
            <a:avLst/>
          </a:prstGeom>
          <a:noFill/>
          <a:ln cap="flat" cmpd="sng" w="9525">
            <a:solidFill>
              <a:srgbClr val="33333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49" name="Google Shape;949;p53"/>
          <p:cNvCxnSpPr/>
          <p:nvPr/>
        </p:nvCxnSpPr>
        <p:spPr>
          <a:xfrm flipH="1" rot="10800000">
            <a:off x="2543575" y="3368413"/>
            <a:ext cx="667200" cy="1200"/>
          </a:xfrm>
          <a:prstGeom prst="straightConnector1">
            <a:avLst/>
          </a:prstGeom>
          <a:noFill/>
          <a:ln cap="flat" cmpd="sng" w="9525">
            <a:solidFill>
              <a:srgbClr val="333333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54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55" name="Google Shape;955;p54"/>
          <p:cNvGrpSpPr/>
          <p:nvPr/>
        </p:nvGrpSpPr>
        <p:grpSpPr>
          <a:xfrm>
            <a:off x="363150" y="3927725"/>
            <a:ext cx="7083175" cy="715000"/>
            <a:chOff x="0" y="0"/>
            <a:chExt cx="7083175" cy="715000"/>
          </a:xfrm>
        </p:grpSpPr>
        <p:sp>
          <p:nvSpPr>
            <p:cNvPr id="956" name="Google Shape;956;p54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54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54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959" name="Google Shape;959;p54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54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961" name="Google Shape;961;p54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54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963" name="Google Shape;963;p54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4" name="Google Shape;964;p54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965" name="Google Shape;965;p54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54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967" name="Google Shape;967;p54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54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969" name="Google Shape;969;p54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54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971" name="Google Shape;971;p54"/>
          <p:cNvSpPr txBox="1"/>
          <p:nvPr/>
        </p:nvSpPr>
        <p:spPr>
          <a:xfrm>
            <a:off x="491875" y="137810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Programa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2" name="Google Shape;972;p54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973" name="Google Shape;973;p54"/>
          <p:cNvSpPr txBox="1"/>
          <p:nvPr/>
        </p:nvSpPr>
        <p:spPr>
          <a:xfrm>
            <a:off x="541400" y="889525"/>
            <a:ext cx="452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just">
              <a:spcBef>
                <a:spcPts val="0"/>
              </a:spcBef>
              <a:spcAft>
                <a:spcPts val="75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4" name="Google Shape;974;p54"/>
          <p:cNvSpPr txBox="1"/>
          <p:nvPr/>
        </p:nvSpPr>
        <p:spPr>
          <a:xfrm>
            <a:off x="0" y="0"/>
            <a:ext cx="6357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R4. Mesurem la humitat dels boscos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5" name="Google Shape;975;p5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976" name="Google Shape;976;p54"/>
          <p:cNvSpPr txBox="1"/>
          <p:nvPr/>
        </p:nvSpPr>
        <p:spPr>
          <a:xfrm>
            <a:off x="282700" y="955500"/>
            <a:ext cx="5370600" cy="24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Observem que al simulador s’hi pot veure el programa sense necessitat de descarregar-lo a la placa.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just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Fixeu-vos que si anem canviant el valor del pin 0, clicant-hi a sobre amb el ratolí, van apareixent les diferents icones: de sorpresa, d’alegria i la icona i el so d’alerta quan el valor està per sota de 800.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just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just">
              <a:spcBef>
                <a:spcPts val="75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Què succeeix quan es cliquen els botons de la placa? Se us mostra el valor de la humitat de la terra en format gràfic de barres i de forma numèrica?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7" name="Google Shape;97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0325" y="795725"/>
            <a:ext cx="2395980" cy="31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5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3" name="Google Shape;983;p55"/>
          <p:cNvSpPr txBox="1"/>
          <p:nvPr/>
        </p:nvSpPr>
        <p:spPr>
          <a:xfrm>
            <a:off x="389275" y="72682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Comprova-ho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4" name="Google Shape;984;p55"/>
          <p:cNvSpPr txBox="1"/>
          <p:nvPr/>
        </p:nvSpPr>
        <p:spPr>
          <a:xfrm>
            <a:off x="389275" y="1142325"/>
            <a:ext cx="39117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Transferim el programa a la placa.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ho fem des de l’ordinador: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Cal que la placa estigui connectada a l’ordinador mitjançant un cable micro USB.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utilitzem una tauleta digital: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Utilitzarem la connexió Bluetooth per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transferir els programes a la placa.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How to pair and flash a program to your micro:bit over bluetooth using an Android device" id="985" name="Google Shape;985;p55" title="Pairing and Flashing in Androi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725" y="793013"/>
            <a:ext cx="1988026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pair and flash a program to your micro:bit over bluetooth using an iOS device" id="986" name="Google Shape;986;p55" title="Pairing and Flashing in iO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2850" y="2359688"/>
            <a:ext cx="1988024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video describes the process of flashing a program to the BBC micro:bit using the Javascript Blocks Editor &#10;&#10;Head to support.microbit.org for more information" id="987" name="Google Shape;987;p55" title="Getting started with the BBC micro:bit - Flashing your first program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52850" y="793013"/>
            <a:ext cx="1988026" cy="1491019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5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grpSp>
        <p:nvGrpSpPr>
          <p:cNvPr id="989" name="Google Shape;989;p55"/>
          <p:cNvGrpSpPr/>
          <p:nvPr/>
        </p:nvGrpSpPr>
        <p:grpSpPr>
          <a:xfrm>
            <a:off x="491875" y="3926400"/>
            <a:ext cx="7083175" cy="715000"/>
            <a:chOff x="0" y="0"/>
            <a:chExt cx="7083175" cy="715000"/>
          </a:xfrm>
        </p:grpSpPr>
        <p:sp>
          <p:nvSpPr>
            <p:cNvPr id="990" name="Google Shape;990;p55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55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55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993" name="Google Shape;993;p55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55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55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996" name="Google Shape;996;p55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97" name="Google Shape;997;p55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998" name="Google Shape;998;p55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55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000" name="Google Shape;1000;p55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55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002" name="Google Shape;1002;p55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55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  <p:sp>
          <p:nvSpPr>
            <p:cNvPr id="1004" name="Google Shape;1004;p55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</p:grpSp>
      <p:sp>
        <p:nvSpPr>
          <p:cNvPr id="1005" name="Google Shape;1005;p55"/>
          <p:cNvSpPr txBox="1"/>
          <p:nvPr/>
        </p:nvSpPr>
        <p:spPr>
          <a:xfrm>
            <a:off x="0" y="0"/>
            <a:ext cx="6357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R4. Mesurem la humitat dels boscos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56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1" name="Google Shape;1011;p56"/>
          <p:cNvSpPr txBox="1"/>
          <p:nvPr/>
        </p:nvSpPr>
        <p:spPr>
          <a:xfrm>
            <a:off x="384400" y="70985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Millores i ampliacions</a:t>
            </a:r>
            <a:endParaRPr b="1" sz="1700">
              <a:solidFill>
                <a:schemeClr val="dk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2" name="Google Shape;1012;p56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013" name="Google Shape;1013;p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014" name="Google Shape;1014;p56"/>
          <p:cNvSpPr txBox="1"/>
          <p:nvPr/>
        </p:nvSpPr>
        <p:spPr>
          <a:xfrm>
            <a:off x="0" y="0"/>
            <a:ext cx="5555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R4. Mesurem la humitat dels boscos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15" name="Google Shape;1015;p56"/>
          <p:cNvGrpSpPr/>
          <p:nvPr/>
        </p:nvGrpSpPr>
        <p:grpSpPr>
          <a:xfrm>
            <a:off x="384388" y="3858138"/>
            <a:ext cx="7083175" cy="1031100"/>
            <a:chOff x="0" y="113325"/>
            <a:chExt cx="7083175" cy="1031100"/>
          </a:xfrm>
        </p:grpSpPr>
        <p:sp>
          <p:nvSpPr>
            <p:cNvPr id="1016" name="Google Shape;1016;p56"/>
            <p:cNvSpPr/>
            <p:nvPr/>
          </p:nvSpPr>
          <p:spPr>
            <a:xfrm>
              <a:off x="0" y="429425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56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56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019" name="Google Shape;1019;p56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56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 repte</a:t>
              </a:r>
              <a:endParaRPr b="1"/>
            </a:p>
          </p:txBody>
        </p:sp>
        <p:sp>
          <p:nvSpPr>
            <p:cNvPr id="1021" name="Google Shape;1021;p56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56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1023" name="Google Shape;1023;p56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024" name="Google Shape;1024;p56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025" name="Google Shape;1025;p56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56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027" name="Google Shape;1027;p56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56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Fem-ho!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029" name="Google Shape;1029;p56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56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sp>
        <p:nvSpPr>
          <p:cNvPr id="1031" name="Google Shape;1031;p56"/>
          <p:cNvSpPr txBox="1"/>
          <p:nvPr/>
        </p:nvSpPr>
        <p:spPr>
          <a:xfrm>
            <a:off x="384400" y="1252700"/>
            <a:ext cx="68187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b="1" lang="ca" sz="1200">
                <a:latin typeface="Montserrat"/>
                <a:ea typeface="Montserrat"/>
                <a:cs typeface="Montserrat"/>
                <a:sym typeface="Montserrat"/>
              </a:rPr>
              <a:t>Proposta 1.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 Estalvia energia de la bateria de la placa. Ajusta la brillantor de la pantalla de LEDs a un valor més baix.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●"/>
            </a:pPr>
            <a:r>
              <a:rPr b="1" lang="ca" sz="1200">
                <a:latin typeface="Montserrat"/>
                <a:ea typeface="Montserrat"/>
                <a:cs typeface="Montserrat"/>
                <a:sym typeface="Montserrat"/>
              </a:rPr>
              <a:t>Proposta 2. 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Quan la terra del test estigui molt seca, sonarà un so d’alerta.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Podries fer que aquest so d’alarma soni en un interval de 20 segons?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Et recomanem que facis servir una variable per determinar el temps d’espera.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032" name="Google Shape;1032;p56"/>
          <p:cNvGraphicFramePr/>
          <p:nvPr/>
        </p:nvGraphicFramePr>
        <p:xfrm>
          <a:off x="414575" y="3057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{44764720-5BF1-465D-B13A-072655BB29A9}</a:tableStyleId>
              </a:tblPr>
              <a:tblGrid>
                <a:gridCol w="2063775"/>
                <a:gridCol w="4754925"/>
              </a:tblGrid>
              <a:tr h="369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033" name="Google Shape;103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387" y="1835688"/>
            <a:ext cx="1112400" cy="324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837" y="3073550"/>
            <a:ext cx="1002897" cy="3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57"/>
          <p:cNvSpPr txBox="1"/>
          <p:nvPr/>
        </p:nvSpPr>
        <p:spPr>
          <a:xfrm>
            <a:off x="2085750" y="72660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Compartim el projecte?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0" name="Google Shape;1040;p57"/>
          <p:cNvPicPr preferRelativeResize="0"/>
          <p:nvPr/>
        </p:nvPicPr>
        <p:blipFill rotWithShape="1">
          <a:blip r:embed="rId3">
            <a:alphaModFix/>
          </a:blip>
          <a:srcRect b="15411" l="0" r="0" t="0"/>
          <a:stretch/>
        </p:blipFill>
        <p:spPr>
          <a:xfrm>
            <a:off x="438725" y="1399200"/>
            <a:ext cx="2548375" cy="319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41" name="Google Shape;104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2075" y="2479349"/>
            <a:ext cx="5033849" cy="217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42" name="Google Shape;1042;p57"/>
          <p:cNvPicPr preferRelativeResize="0"/>
          <p:nvPr/>
        </p:nvPicPr>
        <p:blipFill rotWithShape="1">
          <a:blip r:embed="rId5">
            <a:alphaModFix/>
          </a:blip>
          <a:srcRect b="0" l="0" r="52703" t="0"/>
          <a:stretch/>
        </p:blipFill>
        <p:spPr>
          <a:xfrm>
            <a:off x="365975" y="2154225"/>
            <a:ext cx="2218351" cy="2424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43" name="Google Shape;1043;p57"/>
          <p:cNvSpPr/>
          <p:nvPr/>
        </p:nvSpPr>
        <p:spPr>
          <a:xfrm>
            <a:off x="1288800" y="2076075"/>
            <a:ext cx="484800" cy="319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44" name="Google Shape;1044;p57"/>
          <p:cNvCxnSpPr/>
          <p:nvPr/>
        </p:nvCxnSpPr>
        <p:spPr>
          <a:xfrm flipH="1" rot="10800000">
            <a:off x="1702603" y="1771565"/>
            <a:ext cx="523200" cy="503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5" name="Google Shape;1045;p57"/>
          <p:cNvSpPr/>
          <p:nvPr/>
        </p:nvSpPr>
        <p:spPr>
          <a:xfrm>
            <a:off x="2018650" y="1321425"/>
            <a:ext cx="929700" cy="4749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57"/>
          <p:cNvSpPr txBox="1"/>
          <p:nvPr/>
        </p:nvSpPr>
        <p:spPr>
          <a:xfrm>
            <a:off x="3532075" y="1357913"/>
            <a:ext cx="4767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Al MakeCode seleccionem “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compartir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”.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Posem un nom al projecte i premem 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“publicar proyecto”.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Se’ns crearà l’enllaç que podrem copiar i compartir.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7" name="Google Shape;1047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2200" y="619800"/>
            <a:ext cx="523200" cy="5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58"/>
          <p:cNvSpPr txBox="1"/>
          <p:nvPr>
            <p:ph idx="4294967295"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M2 R5.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 PERDIS EL NORD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59"/>
          <p:cNvSpPr txBox="1"/>
          <p:nvPr/>
        </p:nvSpPr>
        <p:spPr>
          <a:xfrm>
            <a:off x="496050" y="1608525"/>
            <a:ext cx="398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59" name="Google Shape;1059;p59"/>
          <p:cNvGrpSpPr/>
          <p:nvPr/>
        </p:nvGrpSpPr>
        <p:grpSpPr>
          <a:xfrm>
            <a:off x="601675" y="3936125"/>
            <a:ext cx="7083175" cy="715000"/>
            <a:chOff x="0" y="0"/>
            <a:chExt cx="7083175" cy="715000"/>
          </a:xfrm>
        </p:grpSpPr>
        <p:sp>
          <p:nvSpPr>
            <p:cNvPr id="1060" name="Google Shape;1060;p59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59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59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063" name="Google Shape;1063;p59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59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 repte</a:t>
              </a:r>
              <a:endParaRPr b="1"/>
            </a:p>
          </p:txBody>
        </p:sp>
        <p:sp>
          <p:nvSpPr>
            <p:cNvPr id="1065" name="Google Shape;1065;p59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59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1067" name="Google Shape;1067;p59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59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069" name="Google Shape;1069;p59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59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071" name="Google Shape;1071;p59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59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Fem-ho!</a:t>
              </a:r>
              <a:endParaRPr b="1"/>
            </a:p>
          </p:txBody>
        </p:sp>
        <p:sp>
          <p:nvSpPr>
            <p:cNvPr id="1073" name="Google Shape;1073;p59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59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075" name="Google Shape;1075;p59"/>
          <p:cNvSpPr txBox="1"/>
          <p:nvPr/>
        </p:nvSpPr>
        <p:spPr>
          <a:xfrm>
            <a:off x="315375" y="59655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Sabies que…?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6" name="Google Shape;1076;p59"/>
          <p:cNvSpPr txBox="1"/>
          <p:nvPr/>
        </p:nvSpPr>
        <p:spPr>
          <a:xfrm>
            <a:off x="8061425" y="4866600"/>
            <a:ext cx="1143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600">
                <a:solidFill>
                  <a:schemeClr val="lt1"/>
                </a:solidFill>
              </a:rPr>
              <a:t>Icones  flaticon.es</a:t>
            </a:r>
            <a:endParaRPr sz="600">
              <a:solidFill>
                <a:schemeClr val="lt1"/>
              </a:solidFill>
            </a:endParaRPr>
          </a:p>
        </p:txBody>
      </p:sp>
      <p:grpSp>
        <p:nvGrpSpPr>
          <p:cNvPr id="1077" name="Google Shape;1077;p59"/>
          <p:cNvGrpSpPr/>
          <p:nvPr/>
        </p:nvGrpSpPr>
        <p:grpSpPr>
          <a:xfrm>
            <a:off x="154200" y="0"/>
            <a:ext cx="7334100" cy="1155100"/>
            <a:chOff x="154200" y="0"/>
            <a:chExt cx="7334100" cy="1155100"/>
          </a:xfrm>
        </p:grpSpPr>
        <p:sp>
          <p:nvSpPr>
            <p:cNvPr id="1078" name="Google Shape;1078;p59"/>
            <p:cNvSpPr txBox="1"/>
            <p:nvPr/>
          </p:nvSpPr>
          <p:spPr>
            <a:xfrm>
              <a:off x="154200" y="0"/>
              <a:ext cx="7334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20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M2 R5. No perdis el nord!</a:t>
              </a:r>
              <a:endParaRPr b="1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079" name="Google Shape;1079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25775" y="662500"/>
              <a:ext cx="492600" cy="4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0" name="Google Shape;1080;p59"/>
          <p:cNvSpPr txBox="1"/>
          <p:nvPr/>
        </p:nvSpPr>
        <p:spPr>
          <a:xfrm>
            <a:off x="666000" y="596550"/>
            <a:ext cx="78120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2F3031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Els </a:t>
            </a:r>
            <a:r>
              <a:rPr b="1"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imants</a:t>
            </a:r>
            <a:r>
              <a:rPr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són materials amb propietats magnètiques; exerceixen forces d’atracció o repulsió sobre d’altres materials. </a:t>
            </a:r>
            <a:endParaRPr sz="12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2F3031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b="1"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camp magnètic</a:t>
            </a:r>
            <a:r>
              <a:rPr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és l’espai que envolta un imant i en el qual aquest pot atraure alguns metalls. Els </a:t>
            </a:r>
            <a:r>
              <a:rPr b="1"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pols </a:t>
            </a:r>
            <a:r>
              <a:rPr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són els dos extrems de l’imant: pol positiu i pol negatiu.</a:t>
            </a:r>
            <a:endParaRPr sz="12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2F3031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La Terra es comporta com un gran </a:t>
            </a:r>
            <a:r>
              <a:rPr b="1"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imant </a:t>
            </a:r>
            <a:r>
              <a:rPr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perquè el seu nucli està format per una gran massa metàl·lica. Per tant, de la mateixa manera que qualsevol imant, té un pol nord i un pol sud. Aquest fet fa que la Terra tingui un camp magnètic, anomenat </a:t>
            </a:r>
            <a:r>
              <a:rPr b="1"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camp magnètic terrestre</a:t>
            </a:r>
            <a:r>
              <a:rPr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2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2F3031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Aquest fenomen és amb el qual es fonamenta el funcionament de les </a:t>
            </a:r>
            <a:r>
              <a:rPr b="1"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brúixoles,</a:t>
            </a:r>
            <a:r>
              <a:rPr lang="ca" sz="12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instruments de mesura que detecten el camp magnètic de la Terra. El seu funcionament és molt senzill: una agulla imantada que sempre assenyala el nord magnètic.</a:t>
            </a:r>
            <a:endParaRPr sz="12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081" name="Google Shape;1081;p59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082" name="Google Shape;1082;p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60"/>
          <p:cNvSpPr txBox="1"/>
          <p:nvPr/>
        </p:nvSpPr>
        <p:spPr>
          <a:xfrm>
            <a:off x="496050" y="1415325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88" name="Google Shape;1088;p60"/>
          <p:cNvGrpSpPr/>
          <p:nvPr/>
        </p:nvGrpSpPr>
        <p:grpSpPr>
          <a:xfrm>
            <a:off x="560162" y="3889750"/>
            <a:ext cx="7081231" cy="488403"/>
            <a:chOff x="1037" y="113325"/>
            <a:chExt cx="7081231" cy="488403"/>
          </a:xfrm>
        </p:grpSpPr>
        <p:sp>
          <p:nvSpPr>
            <p:cNvPr id="1089" name="Google Shape;1089;p60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60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091" name="Google Shape;1091;p60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60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093" name="Google Shape;1093;p60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60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095" name="Google Shape;1095;p60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60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097" name="Google Shape;1097;p60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60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099" name="Google Shape;1099;p60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60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101" name="Google Shape;1101;p60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60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103" name="Google Shape;1103;p60"/>
          <p:cNvSpPr txBox="1"/>
          <p:nvPr/>
        </p:nvSpPr>
        <p:spPr>
          <a:xfrm>
            <a:off x="560150" y="463050"/>
            <a:ext cx="5808900" cy="4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Explora i investiga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Per planificar una excursió, podem fer servir un </a:t>
            </a:r>
            <a:r>
              <a:rPr b="1"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mapa topogràfic de la zona, </a:t>
            </a: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ja que ens permetrà situar-nos i poder preparar l’itinerari. L’haurem de dur sempre a sobre per si tenim dubtes o ens perdem.</a:t>
            </a:r>
            <a:endParaRPr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Les brúixoles es fan servir per orientar-se; ens ajuden a mantenir el rumb en tot moment i fan possible resseguir sobre el terreny el camí que ens hem fixat. </a:t>
            </a:r>
            <a:endParaRPr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Per </a:t>
            </a:r>
            <a:r>
              <a:rPr b="1"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rientació</a:t>
            </a:r>
            <a:r>
              <a:rPr b="1"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s’entén la determinació de la</a:t>
            </a: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posició d’una persona o un objecte respecte a uns elements de referència. Per orientar-nos, fem servir els punts cardinals.</a:t>
            </a:r>
            <a:endParaRPr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b="1"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rosa dels vents</a:t>
            </a: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és la representació  dels punts cardinals sobre una circumferència i la seva desviació respecte al nord, en graus: </a:t>
            </a: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nord (N), sud (S), est (E) i oest (O).</a:t>
            </a:r>
            <a:endParaRPr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4" name="Google Shape;110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5050" y="3710300"/>
            <a:ext cx="611000" cy="6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6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106" name="Google Shape;1106;p60"/>
          <p:cNvSpPr txBox="1"/>
          <p:nvPr/>
        </p:nvSpPr>
        <p:spPr>
          <a:xfrm>
            <a:off x="329525" y="0"/>
            <a:ext cx="441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R5. No perdis el nord!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7" name="Google Shape;110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3850" y="1040125"/>
            <a:ext cx="2324100" cy="21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61"/>
          <p:cNvSpPr txBox="1"/>
          <p:nvPr/>
        </p:nvSpPr>
        <p:spPr>
          <a:xfrm>
            <a:off x="496050" y="1415325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13" name="Google Shape;1113;p61"/>
          <p:cNvGrpSpPr/>
          <p:nvPr/>
        </p:nvGrpSpPr>
        <p:grpSpPr>
          <a:xfrm>
            <a:off x="560162" y="3889750"/>
            <a:ext cx="7081231" cy="488403"/>
            <a:chOff x="1037" y="113325"/>
            <a:chExt cx="7081231" cy="488403"/>
          </a:xfrm>
        </p:grpSpPr>
        <p:sp>
          <p:nvSpPr>
            <p:cNvPr id="1114" name="Google Shape;1114;p61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61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116" name="Google Shape;1116;p61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61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118" name="Google Shape;1118;p61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61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120" name="Google Shape;1120;p61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61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122" name="Google Shape;1122;p61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61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124" name="Google Shape;1124;p61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61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126" name="Google Shape;1126;p61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61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128" name="Google Shape;1128;p61"/>
          <p:cNvSpPr txBox="1"/>
          <p:nvPr/>
        </p:nvSpPr>
        <p:spPr>
          <a:xfrm>
            <a:off x="496050" y="511600"/>
            <a:ext cx="58089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Explora i investiga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Com s’utilitza una brúixola?</a:t>
            </a:r>
            <a:endParaRPr b="1"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F3031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L’esfera de la brúixola és un cercle dividit en graus, numerats de O a 360.  </a:t>
            </a:r>
            <a:endParaRPr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F3031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El nord correspon al 0.</a:t>
            </a:r>
            <a:endParaRPr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F3031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L’est es localitza a 90º del nord.</a:t>
            </a:r>
            <a:endParaRPr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F3031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El sud es localitza a 180</a:t>
            </a:r>
            <a:r>
              <a:rPr lang="ca" sz="105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º </a:t>
            </a: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del nord. </a:t>
            </a:r>
            <a:endParaRPr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F3031"/>
              </a:buClr>
              <a:buSzPts val="1100"/>
              <a:buFont typeface="Montserrat"/>
              <a:buChar char="●"/>
            </a:pPr>
            <a:r>
              <a:rPr lang="ca" sz="11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L’oest es localitza a 270º del nord.</a:t>
            </a:r>
            <a:endParaRPr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Per utilitzar la brúixola, hem de fer coincidir l’agulla amb els 0º per tenir la referència correcta de les diferents direccions.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Quins són els graus de desviació de cada punt cardinal respecte al nord magnètic? </a:t>
            </a:r>
            <a:endParaRPr b="1"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29" name="Google Shape;112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5050" y="3710300"/>
            <a:ext cx="611000" cy="6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6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131" name="Google Shape;1131;p61"/>
          <p:cNvSpPr txBox="1"/>
          <p:nvPr/>
        </p:nvSpPr>
        <p:spPr>
          <a:xfrm>
            <a:off x="377850" y="-38900"/>
            <a:ext cx="441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R5. No perdis el Nord!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32" name="Google Shape;113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6825" y="758146"/>
            <a:ext cx="2149475" cy="16835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61"/>
          <p:cNvSpPr txBox="1"/>
          <p:nvPr/>
        </p:nvSpPr>
        <p:spPr>
          <a:xfrm>
            <a:off x="6039600" y="24417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8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Punts cardinals i els seus graus de desviació</a:t>
            </a:r>
            <a:endParaRPr sz="800">
              <a:solidFill>
                <a:srgbClr val="2F303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800">
                <a:solidFill>
                  <a:srgbClr val="2F303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respecte del Nord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62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39" name="Google Shape;1139;p62"/>
          <p:cNvGrpSpPr/>
          <p:nvPr/>
        </p:nvGrpSpPr>
        <p:grpSpPr>
          <a:xfrm>
            <a:off x="560162" y="3889750"/>
            <a:ext cx="7081231" cy="488403"/>
            <a:chOff x="1037" y="113325"/>
            <a:chExt cx="7081231" cy="488403"/>
          </a:xfrm>
        </p:grpSpPr>
        <p:sp>
          <p:nvSpPr>
            <p:cNvPr id="1140" name="Google Shape;1140;p62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62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142" name="Google Shape;1142;p62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62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144" name="Google Shape;1144;p62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62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146" name="Google Shape;1146;p62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62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148" name="Google Shape;1148;p62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62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150" name="Google Shape;1150;p62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62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152" name="Google Shape;1152;p62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62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154" name="Google Shape;1154;p62"/>
          <p:cNvSpPr txBox="1"/>
          <p:nvPr/>
        </p:nvSpPr>
        <p:spPr>
          <a:xfrm>
            <a:off x="376675" y="725650"/>
            <a:ext cx="6458700" cy="30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Explora i investiga 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Series capaç de convertir la micro:bit</a:t>
            </a:r>
            <a:r>
              <a:rPr lang="ca" sz="1100">
                <a:solidFill>
                  <a:srgbClr val="333333"/>
                </a:solidFill>
              </a:rPr>
              <a:t>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en una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brúixola digital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?  Fes un programa que mostri el diferents punts cardinals en funció de l’orientació de la placa.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 magnetòmetre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és el sensor de la placa micro:bit que indica la desviació de la placa respecte al nord magnètic. Aquest valor s’expressa en graus, de 0º a 360º.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Perquè la brúixola sigui mínimament precisa, cal calibrar-la prèviament. Per fer-ho, utilitzarem el bloc</a:t>
            </a:r>
            <a:r>
              <a:rPr lang="ca" sz="110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ca" sz="1100">
                <a:solidFill>
                  <a:srgbClr val="FFFFFF"/>
                </a:solidFill>
                <a:highlight>
                  <a:srgbClr val="D400D4"/>
                </a:highlight>
              </a:rPr>
              <a:t> calibrar brújula</a:t>
            </a:r>
            <a:r>
              <a:rPr lang="ca" sz="1100">
                <a:highlight>
                  <a:srgbClr val="FFFFFF"/>
                </a:highlight>
              </a:rPr>
              <a:t>. </a:t>
            </a:r>
            <a:endParaRPr sz="11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En aquest </a:t>
            </a:r>
            <a:r>
              <a:rPr lang="ca" sz="1100" u="sng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enllaç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pots trobar un vídeo del procés de calibració.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5" name="Google Shape;115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5050" y="3710300"/>
            <a:ext cx="611000" cy="6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6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157" name="Google Shape;1157;p62"/>
          <p:cNvSpPr txBox="1"/>
          <p:nvPr/>
        </p:nvSpPr>
        <p:spPr>
          <a:xfrm>
            <a:off x="115300" y="0"/>
            <a:ext cx="441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R5. No perdis el Nord!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8" name="Google Shape;1158;p62"/>
          <p:cNvPicPr preferRelativeResize="0"/>
          <p:nvPr/>
        </p:nvPicPr>
        <p:blipFill rotWithShape="1">
          <a:blip r:embed="rId5">
            <a:alphaModFix/>
          </a:blip>
          <a:srcRect b="0" l="15529" r="19657" t="0"/>
          <a:stretch/>
        </p:blipFill>
        <p:spPr>
          <a:xfrm>
            <a:off x="6835370" y="1868988"/>
            <a:ext cx="1825804" cy="140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62"/>
          <p:cNvSpPr txBox="1"/>
          <p:nvPr/>
        </p:nvSpPr>
        <p:spPr>
          <a:xfrm>
            <a:off x="6703475" y="3319300"/>
            <a:ext cx="2178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050">
                <a:solidFill>
                  <a:srgbClr val="2F3031"/>
                </a:solidFill>
                <a:highlight>
                  <a:schemeClr val="lt1"/>
                </a:highlight>
              </a:rPr>
              <a:t>Font: commons.wikimedia.org</a:t>
            </a: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4" name="Google Shape;124;p18"/>
          <p:cNvGrpSpPr/>
          <p:nvPr/>
        </p:nvGrpSpPr>
        <p:grpSpPr>
          <a:xfrm>
            <a:off x="496113" y="4117550"/>
            <a:ext cx="7083175" cy="715000"/>
            <a:chOff x="63" y="113325"/>
            <a:chExt cx="7083175" cy="715000"/>
          </a:xfrm>
        </p:grpSpPr>
        <p:sp>
          <p:nvSpPr>
            <p:cNvPr id="125" name="Google Shape;125;p18"/>
            <p:cNvSpPr/>
            <p:nvPr/>
          </p:nvSpPr>
          <p:spPr>
            <a:xfrm>
              <a:off x="63" y="113325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8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8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28" name="Google Shape;128;p18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8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8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8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8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8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Comprova-ho!</a:t>
              </a:r>
              <a:endParaRPr b="1"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8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40" name="Google Shape;140;p18"/>
          <p:cNvSpPr txBox="1"/>
          <p:nvPr/>
        </p:nvSpPr>
        <p:spPr>
          <a:xfrm>
            <a:off x="441350" y="830275"/>
            <a:ext cx="85599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 repte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Ets una persona activa?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Acostumes a anar caminant a l’institut? Saps quantes passes fas durant el dia?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Programa la teva micro:bit perquè t’ajudi a comptar els passos que fas durant el dia: fem un podòmetre!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441350" y="2232875"/>
            <a:ext cx="80949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Per realitzar aquest repte, hem de programar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l’acceleròmetre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, que és el sensor de la placa micro:bit que detecta el seu moviment.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Cada cop que es mogui la placa, la pantalla de la micro:bit mostrarà el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nombre acumulat de passes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(1, 2, 3, 4...).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Incorpora-hi també un cronòmetre que ens ajudi a mesurar el temps que estem caminant.</a:t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543438" y="61963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R1. Comptador de passos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63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65" name="Google Shape;1165;p63"/>
          <p:cNvGrpSpPr/>
          <p:nvPr/>
        </p:nvGrpSpPr>
        <p:grpSpPr>
          <a:xfrm>
            <a:off x="798825" y="3924400"/>
            <a:ext cx="7083175" cy="715000"/>
            <a:chOff x="0" y="0"/>
            <a:chExt cx="7083175" cy="715000"/>
          </a:xfrm>
        </p:grpSpPr>
        <p:sp>
          <p:nvSpPr>
            <p:cNvPr id="1166" name="Google Shape;1166;p63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63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63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169" name="Google Shape;1169;p63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63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171" name="Google Shape;1171;p63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63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63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63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175" name="Google Shape;1175;p63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63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177" name="Google Shape;1177;p63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63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179" name="Google Shape;1179;p63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63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181" name="Google Shape;1181;p63"/>
          <p:cNvSpPr txBox="1"/>
          <p:nvPr/>
        </p:nvSpPr>
        <p:spPr>
          <a:xfrm>
            <a:off x="248075" y="612950"/>
            <a:ext cx="2663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Estructura del programa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2" name="Google Shape;1182;p63"/>
          <p:cNvSpPr txBox="1"/>
          <p:nvPr/>
        </p:nvSpPr>
        <p:spPr>
          <a:xfrm>
            <a:off x="339350" y="922725"/>
            <a:ext cx="3381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Programa inicial: mostra la direcció de la placa en </a:t>
            </a:r>
            <a:r>
              <a:rPr b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graus 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 desviació respecte del nord.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183" name="Google Shape;1183;p63"/>
          <p:cNvSpPr txBox="1"/>
          <p:nvPr/>
        </p:nvSpPr>
        <p:spPr>
          <a:xfrm>
            <a:off x="3909358" y="922725"/>
            <a:ext cx="4078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Mostra una fletxa que apunti el nord quan la placa està orientada a 0º: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184" name="Google Shape;1184;p6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185" name="Google Shape;1185;p63"/>
          <p:cNvSpPr txBox="1"/>
          <p:nvPr/>
        </p:nvSpPr>
        <p:spPr>
          <a:xfrm>
            <a:off x="154200" y="0"/>
            <a:ext cx="441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R5. No perdis el Nord!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86" name="Google Shape;118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0950" y="1692225"/>
            <a:ext cx="1197100" cy="23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1075" y="1572113"/>
            <a:ext cx="1752675" cy="22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64"/>
          <p:cNvSpPr txBox="1"/>
          <p:nvPr/>
        </p:nvSpPr>
        <p:spPr>
          <a:xfrm>
            <a:off x="539825" y="1148800"/>
            <a:ext cx="26634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Anem més enllà! Fes  una rosa dels vents amb la micro:bit.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Mostra a la pantalla el punt cardinal cap a on està orientant-se la placa en cada moment.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Quina estructura de programació hauràs de fer servir?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3" name="Google Shape;1193;p64"/>
          <p:cNvSpPr txBox="1"/>
          <p:nvPr/>
        </p:nvSpPr>
        <p:spPr>
          <a:xfrm>
            <a:off x="248075" y="612950"/>
            <a:ext cx="2663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Estructura del programa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4" name="Google Shape;1194;p6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195" name="Google Shape;1195;p64"/>
          <p:cNvSpPr txBox="1"/>
          <p:nvPr/>
        </p:nvSpPr>
        <p:spPr>
          <a:xfrm>
            <a:off x="154200" y="0"/>
            <a:ext cx="441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R5. No perdis el Nord!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96" name="Google Shape;119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9750" y="612950"/>
            <a:ext cx="3571700" cy="432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65"/>
          <p:cNvSpPr txBox="1"/>
          <p:nvPr/>
        </p:nvSpPr>
        <p:spPr>
          <a:xfrm>
            <a:off x="384400" y="57070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Blocs necessaris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02" name="Google Shape;1202;p65"/>
          <p:cNvCxnSpPr/>
          <p:nvPr/>
        </p:nvCxnSpPr>
        <p:spPr>
          <a:xfrm flipH="1" rot="10800000">
            <a:off x="2626788" y="2191113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03" name="Google Shape;120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5047" y="3313422"/>
            <a:ext cx="1151825" cy="392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04" name="Google Shape;120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5048" y="3796323"/>
            <a:ext cx="1151825" cy="4226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205" name="Google Shape;1205;p65"/>
          <p:cNvCxnSpPr/>
          <p:nvPr/>
        </p:nvCxnSpPr>
        <p:spPr>
          <a:xfrm flipH="1" rot="10800000">
            <a:off x="2779188" y="3257913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06" name="Google Shape;1206;p65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207" name="Google Shape;1207;p6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208" name="Google Shape;1208;p65"/>
          <p:cNvSpPr txBox="1"/>
          <p:nvPr/>
        </p:nvSpPr>
        <p:spPr>
          <a:xfrm>
            <a:off x="154200" y="0"/>
            <a:ext cx="441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R5. No perdis el Nord!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9" name="Google Shape;1209;p65"/>
          <p:cNvSpPr txBox="1"/>
          <p:nvPr/>
        </p:nvSpPr>
        <p:spPr>
          <a:xfrm>
            <a:off x="3385375" y="1803463"/>
            <a:ext cx="4417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Conté el valor en graus de la desviació respecte al nord de la placa micro:bit.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Aquest valor és un número entre 0 i 359.</a:t>
            </a:r>
            <a:endParaRPr b="1"/>
          </a:p>
        </p:txBody>
      </p:sp>
      <p:sp>
        <p:nvSpPr>
          <p:cNvPr id="1210" name="Google Shape;1210;p65"/>
          <p:cNvSpPr txBox="1"/>
          <p:nvPr/>
        </p:nvSpPr>
        <p:spPr>
          <a:xfrm>
            <a:off x="3448525" y="1155100"/>
            <a:ext cx="4236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Posa en marxa el programa de calibració del magnetòmetre.</a:t>
            </a:r>
            <a:endParaRPr b="1"/>
          </a:p>
        </p:txBody>
      </p:sp>
      <p:cxnSp>
        <p:nvCxnSpPr>
          <p:cNvPr id="1211" name="Google Shape;1211;p65"/>
          <p:cNvCxnSpPr/>
          <p:nvPr/>
        </p:nvCxnSpPr>
        <p:spPr>
          <a:xfrm flipH="1" rot="10800000">
            <a:off x="2733663" y="1394225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12" name="Google Shape;1212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338" y="2619063"/>
            <a:ext cx="1809750" cy="178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65"/>
          <p:cNvSpPr txBox="1"/>
          <p:nvPr/>
        </p:nvSpPr>
        <p:spPr>
          <a:xfrm>
            <a:off x="3519950" y="2839350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Estructura condicional que executa un codi o un altre en funció de si la condició és vertadera o falsa.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El programa s’executa si la condició és certa.</a:t>
            </a:r>
            <a:endParaRPr b="1"/>
          </a:p>
        </p:txBody>
      </p:sp>
      <p:pic>
        <p:nvPicPr>
          <p:cNvPr id="1214" name="Google Shape;1214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350" y="1954800"/>
            <a:ext cx="2071341" cy="4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6275" y="1139625"/>
            <a:ext cx="1411200" cy="55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66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21" name="Google Shape;1221;p66"/>
          <p:cNvGrpSpPr/>
          <p:nvPr/>
        </p:nvGrpSpPr>
        <p:grpSpPr>
          <a:xfrm>
            <a:off x="491887" y="4135725"/>
            <a:ext cx="7081231" cy="488403"/>
            <a:chOff x="1037" y="113325"/>
            <a:chExt cx="7081231" cy="488403"/>
          </a:xfrm>
        </p:grpSpPr>
        <p:sp>
          <p:nvSpPr>
            <p:cNvPr id="1222" name="Google Shape;1222;p66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66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224" name="Google Shape;1224;p66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66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1226" name="Google Shape;1226;p66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66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1228" name="Google Shape;1228;p66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229" name="Google Shape;1229;p66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230" name="Google Shape;1230;p66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66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232" name="Google Shape;1232;p66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66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234" name="Google Shape;1234;p66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66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236" name="Google Shape;1236;p66"/>
          <p:cNvSpPr txBox="1"/>
          <p:nvPr/>
        </p:nvSpPr>
        <p:spPr>
          <a:xfrm>
            <a:off x="356375" y="59655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Programa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7" name="Google Shape;1237;p66"/>
          <p:cNvSpPr txBox="1"/>
          <p:nvPr/>
        </p:nvSpPr>
        <p:spPr>
          <a:xfrm>
            <a:off x="288175" y="1155100"/>
            <a:ext cx="49842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0" spcFirstLastPara="1" rIns="91425" wrap="square" tIns="91425">
            <a:spAutoFit/>
          </a:bodyPr>
          <a:lstStyle/>
          <a:p>
            <a:pPr indent="-33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Comença per programar que la placa mostri una fletxa apuntant el nord quan la desviació detectada pel magnetòmetre sigui igual a 0º.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045845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333500" lvl="0" marL="0" rtl="0" algn="l">
              <a:spcBef>
                <a:spcPts val="800"/>
              </a:spcBef>
              <a:spcAft>
                <a:spcPts val="0"/>
              </a:spcAft>
              <a:buSzPts val="10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Continua programant la resta de punts cardinals, i fent que la pantalla indiqui la direcció en què estem anant (N, S, E, O).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045845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333500" lvl="0" marL="0" rtl="0" algn="l">
              <a:spcBef>
                <a:spcPts val="800"/>
              </a:spcBef>
              <a:spcAft>
                <a:spcPts val="0"/>
              </a:spcAft>
              <a:buSzPts val="10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Fixa’t en la rosa dels vents per poder determinar quines són les desviacions corresponents a cada punt cardinal.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8" name="Google Shape;123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775" y="662500"/>
            <a:ext cx="492600" cy="4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p66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240" name="Google Shape;1240;p6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241" name="Google Shape;1241;p66"/>
          <p:cNvSpPr txBox="1"/>
          <p:nvPr/>
        </p:nvSpPr>
        <p:spPr>
          <a:xfrm>
            <a:off x="154200" y="0"/>
            <a:ext cx="441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R5. No perdis el Nord!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2" name="Google Shape;124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5725" y="1065475"/>
            <a:ext cx="3354650" cy="242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67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8" name="Google Shape;1248;p67"/>
          <p:cNvSpPr txBox="1"/>
          <p:nvPr/>
        </p:nvSpPr>
        <p:spPr>
          <a:xfrm>
            <a:off x="389275" y="72682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Comprova-ho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9" name="Google Shape;1249;p67"/>
          <p:cNvSpPr txBox="1"/>
          <p:nvPr/>
        </p:nvSpPr>
        <p:spPr>
          <a:xfrm>
            <a:off x="389275" y="1142325"/>
            <a:ext cx="39117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Transferim el programa a la placa.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ho fem des de l’ordinador: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Cal que la placa estigui connectada a l’ordinador mitjançant un cable micro USB.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utilitzem una tauleta digital: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Utilitzarem la connexió Bluetooth per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transferir els programes a la placa.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How to pair and flash a program to your micro:bit over bluetooth using an Android device" id="1250" name="Google Shape;1250;p67" title="Pairing and Flashing in Androi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725" y="793013"/>
            <a:ext cx="1988026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pair and flash a program to your micro:bit over bluetooth using an iOS device" id="1251" name="Google Shape;1251;p67" title="Pairing and Flashing in iO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2850" y="2359688"/>
            <a:ext cx="1988024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video describes the process of flashing a program to the BBC micro:bit using the Javascript Blocks Editor &#10;&#10;Head to support.microbit.org for more information" id="1252" name="Google Shape;1252;p67" title="Getting started with the BBC micro:bit - Flashing your first program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52850" y="793013"/>
            <a:ext cx="1988026" cy="1491019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6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grpSp>
        <p:nvGrpSpPr>
          <p:cNvPr id="1254" name="Google Shape;1254;p67"/>
          <p:cNvGrpSpPr/>
          <p:nvPr/>
        </p:nvGrpSpPr>
        <p:grpSpPr>
          <a:xfrm>
            <a:off x="491875" y="3926400"/>
            <a:ext cx="7083175" cy="715000"/>
            <a:chOff x="0" y="0"/>
            <a:chExt cx="7083175" cy="715000"/>
          </a:xfrm>
        </p:grpSpPr>
        <p:sp>
          <p:nvSpPr>
            <p:cNvPr id="1255" name="Google Shape;1255;p67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67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67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258" name="Google Shape;1258;p67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67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67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1261" name="Google Shape;1261;p67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262" name="Google Shape;1262;p67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263" name="Google Shape;1263;p67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67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265" name="Google Shape;1265;p67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67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267" name="Google Shape;1267;p67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67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  <p:sp>
          <p:nvSpPr>
            <p:cNvPr id="1269" name="Google Shape;1269;p67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</p:grpSp>
      <p:sp>
        <p:nvSpPr>
          <p:cNvPr id="1270" name="Google Shape;1270;p67"/>
          <p:cNvSpPr txBox="1"/>
          <p:nvPr/>
        </p:nvSpPr>
        <p:spPr>
          <a:xfrm>
            <a:off x="154200" y="0"/>
            <a:ext cx="441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R5. No perdis el Nord!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6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276" name="Google Shape;1276;p68"/>
          <p:cNvSpPr txBox="1"/>
          <p:nvPr/>
        </p:nvSpPr>
        <p:spPr>
          <a:xfrm>
            <a:off x="369800" y="739600"/>
            <a:ext cx="74463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Et proposem fer un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 joc d’orientació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com a repte final: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8864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8864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Fes un joc d’orientació amb el comptador de passos i la brúixola.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8864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8864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Pots programar un itinerari que compti els passos i dirigeixi el jugador fins a un indret mitjançant els punts cardinals. Per fer-ho, podeu fer servir l’aula o el pati.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8864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8864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Per grups, programeu l’itinerari i proveu-lo. Anoteu en un paper les instruccions i passeu-les a un altre grup i… Que comenci el joc!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8864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8864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Recomanacions: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914400" rtl="0" algn="just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-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Per a una millor orientació, representa més punts cardinals en la teva brúixola: NE, SE, NO i SO.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914400" rtl="0" algn="just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-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Comenceu per un circuit senzill i compliqueu-lo progressivament.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914400" rtl="0" algn="just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-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Per programar el comptador de passos, pots consultar com ho vas fer al repte M2.R1 i el botó B per esborrar el resultat. 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8864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7" name="Google Shape;1277;p68"/>
          <p:cNvSpPr txBox="1"/>
          <p:nvPr/>
        </p:nvSpPr>
        <p:spPr>
          <a:xfrm>
            <a:off x="154200" y="0"/>
            <a:ext cx="441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R5. No perdis el Nord!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69"/>
          <p:cNvSpPr txBox="1"/>
          <p:nvPr/>
        </p:nvSpPr>
        <p:spPr>
          <a:xfrm>
            <a:off x="2085750" y="72660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Compartim el projecte?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83" name="Google Shape;1283;p69"/>
          <p:cNvPicPr preferRelativeResize="0"/>
          <p:nvPr/>
        </p:nvPicPr>
        <p:blipFill rotWithShape="1">
          <a:blip r:embed="rId3">
            <a:alphaModFix/>
          </a:blip>
          <a:srcRect b="15411" l="0" r="0" t="0"/>
          <a:stretch/>
        </p:blipFill>
        <p:spPr>
          <a:xfrm>
            <a:off x="438725" y="1399200"/>
            <a:ext cx="2548375" cy="319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84" name="Google Shape;128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2075" y="2479349"/>
            <a:ext cx="5033849" cy="217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85" name="Google Shape;1285;p69"/>
          <p:cNvPicPr preferRelativeResize="0"/>
          <p:nvPr/>
        </p:nvPicPr>
        <p:blipFill rotWithShape="1">
          <a:blip r:embed="rId5">
            <a:alphaModFix/>
          </a:blip>
          <a:srcRect b="0" l="0" r="52703" t="0"/>
          <a:stretch/>
        </p:blipFill>
        <p:spPr>
          <a:xfrm>
            <a:off x="365975" y="2154225"/>
            <a:ext cx="2218351" cy="2424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86" name="Google Shape;1286;p69"/>
          <p:cNvSpPr/>
          <p:nvPr/>
        </p:nvSpPr>
        <p:spPr>
          <a:xfrm>
            <a:off x="1288800" y="2076075"/>
            <a:ext cx="484800" cy="319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87" name="Google Shape;1287;p69"/>
          <p:cNvCxnSpPr/>
          <p:nvPr/>
        </p:nvCxnSpPr>
        <p:spPr>
          <a:xfrm flipH="1" rot="10800000">
            <a:off x="1702603" y="1771565"/>
            <a:ext cx="523200" cy="503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88" name="Google Shape;1288;p69"/>
          <p:cNvSpPr/>
          <p:nvPr/>
        </p:nvSpPr>
        <p:spPr>
          <a:xfrm>
            <a:off x="2018650" y="1321425"/>
            <a:ext cx="929700" cy="4749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9" name="Google Shape;1289;p69"/>
          <p:cNvSpPr txBox="1"/>
          <p:nvPr/>
        </p:nvSpPr>
        <p:spPr>
          <a:xfrm>
            <a:off x="3532075" y="1357913"/>
            <a:ext cx="4767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Al MakeCode seleccionem “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compartir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”.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Posem un nom al projecte i premem 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“publicar proyecto”.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Se’ns crearà l’enllaç que podrem copiar i compartir.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0" name="Google Shape;1290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2200" y="619800"/>
            <a:ext cx="523200" cy="5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70"/>
          <p:cNvSpPr txBox="1"/>
          <p:nvPr>
            <p:ph idx="4294967295"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M2 R6. COMPTE QUE FA PUJADA!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7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71"/>
          <p:cNvGrpSpPr/>
          <p:nvPr/>
        </p:nvGrpSpPr>
        <p:grpSpPr>
          <a:xfrm>
            <a:off x="601675" y="3936125"/>
            <a:ext cx="7083175" cy="715000"/>
            <a:chOff x="0" y="0"/>
            <a:chExt cx="7083175" cy="715000"/>
          </a:xfrm>
        </p:grpSpPr>
        <p:sp>
          <p:nvSpPr>
            <p:cNvPr id="1302" name="Google Shape;1302;p71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71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71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305" name="Google Shape;1305;p71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71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 repte</a:t>
              </a:r>
              <a:endParaRPr b="1"/>
            </a:p>
          </p:txBody>
        </p:sp>
        <p:sp>
          <p:nvSpPr>
            <p:cNvPr id="1307" name="Google Shape;1307;p71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71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1309" name="Google Shape;1309;p71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71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311" name="Google Shape;1311;p71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71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313" name="Google Shape;1313;p71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71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Fem-ho!</a:t>
              </a:r>
              <a:endParaRPr b="1"/>
            </a:p>
          </p:txBody>
        </p:sp>
        <p:sp>
          <p:nvSpPr>
            <p:cNvPr id="1315" name="Google Shape;1315;p71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71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317" name="Google Shape;1317;p71"/>
          <p:cNvSpPr txBox="1"/>
          <p:nvPr/>
        </p:nvSpPr>
        <p:spPr>
          <a:xfrm>
            <a:off x="315375" y="59655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Sabies que…?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8" name="Google Shape;1318;p71"/>
          <p:cNvSpPr txBox="1"/>
          <p:nvPr/>
        </p:nvSpPr>
        <p:spPr>
          <a:xfrm>
            <a:off x="8061425" y="4866600"/>
            <a:ext cx="1143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600">
                <a:solidFill>
                  <a:schemeClr val="lt1"/>
                </a:solidFill>
              </a:rPr>
              <a:t>Icones  flaticon.es</a:t>
            </a:r>
            <a:endParaRPr sz="600">
              <a:solidFill>
                <a:schemeClr val="lt1"/>
              </a:solidFill>
            </a:endParaRPr>
          </a:p>
        </p:txBody>
      </p:sp>
      <p:grpSp>
        <p:nvGrpSpPr>
          <p:cNvPr id="1319" name="Google Shape;1319;p71"/>
          <p:cNvGrpSpPr/>
          <p:nvPr/>
        </p:nvGrpSpPr>
        <p:grpSpPr>
          <a:xfrm>
            <a:off x="154200" y="0"/>
            <a:ext cx="7334100" cy="1155100"/>
            <a:chOff x="154200" y="0"/>
            <a:chExt cx="7334100" cy="1155100"/>
          </a:xfrm>
        </p:grpSpPr>
        <p:sp>
          <p:nvSpPr>
            <p:cNvPr id="1320" name="Google Shape;1320;p71"/>
            <p:cNvSpPr txBox="1"/>
            <p:nvPr/>
          </p:nvSpPr>
          <p:spPr>
            <a:xfrm>
              <a:off x="154200" y="0"/>
              <a:ext cx="7334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20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M2 R6. Compte que fa pujada!</a:t>
              </a:r>
              <a:endParaRPr b="1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321" name="Google Shape;1321;p7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25775" y="662500"/>
              <a:ext cx="492600" cy="4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2" name="Google Shape;1322;p71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323" name="Google Shape;1323;p7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324" name="Google Shape;1324;p71"/>
          <p:cNvSpPr txBox="1"/>
          <p:nvPr/>
        </p:nvSpPr>
        <p:spPr>
          <a:xfrm>
            <a:off x="719325" y="917850"/>
            <a:ext cx="80889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Quan preparem una sortida a la muntanya en bicicleta, hem de tenir en compte certs aspectes com: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La forma física dels participants.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El temps i el clima.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La planificació de la ruta.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La bicicleta i els elements de seguretat.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72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30" name="Google Shape;1330;p72"/>
          <p:cNvGrpSpPr/>
          <p:nvPr/>
        </p:nvGrpSpPr>
        <p:grpSpPr>
          <a:xfrm>
            <a:off x="560162" y="3889750"/>
            <a:ext cx="7081231" cy="488403"/>
            <a:chOff x="1037" y="113325"/>
            <a:chExt cx="7081231" cy="488403"/>
          </a:xfrm>
        </p:grpSpPr>
        <p:sp>
          <p:nvSpPr>
            <p:cNvPr id="1331" name="Google Shape;1331;p72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72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333" name="Google Shape;1333;p72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72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335" name="Google Shape;1335;p72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72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337" name="Google Shape;1337;p72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72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339" name="Google Shape;1339;p72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72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341" name="Google Shape;1341;p72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72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343" name="Google Shape;1343;p72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72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345" name="Google Shape;1345;p72"/>
          <p:cNvSpPr txBox="1"/>
          <p:nvPr/>
        </p:nvSpPr>
        <p:spPr>
          <a:xfrm>
            <a:off x="433725" y="693100"/>
            <a:ext cx="49821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Explora i investiga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Un dels aspectes més importants a l’hora de planificar una ruta és conèixer el </a:t>
            </a:r>
            <a:r>
              <a:rPr b="1" lang="ca" sz="1200">
                <a:latin typeface="Montserrat"/>
                <a:ea typeface="Montserrat"/>
                <a:cs typeface="Montserrat"/>
                <a:sym typeface="Montserrat"/>
              </a:rPr>
              <a:t>desnivell 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que té (positiu o negatiu).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La dificultat del recorregut ve marcada principalment pel desnivell acumulat i no tant per la distància.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Quan es vol mesurar el desnivell d’una pujada, aquest es mesura en </a:t>
            </a:r>
            <a:r>
              <a:rPr b="1" lang="ca" sz="1200">
                <a:latin typeface="Montserrat"/>
                <a:ea typeface="Montserrat"/>
                <a:cs typeface="Montserrat"/>
                <a:sym typeface="Montserrat"/>
              </a:rPr>
              <a:t>percentatge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Per calcular-lo, es té en compte la distància recorreguda en pla en proporció a l’alçada.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6" name="Google Shape;134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5050" y="3710300"/>
            <a:ext cx="611000" cy="6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p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348" name="Google Shape;1348;p72"/>
          <p:cNvSpPr txBox="1"/>
          <p:nvPr/>
        </p:nvSpPr>
        <p:spPr>
          <a:xfrm>
            <a:off x="154200" y="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R6. Compte que fa pujada!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9" name="Google Shape;1349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8413" y="842525"/>
            <a:ext cx="2076450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850" y="2402125"/>
            <a:ext cx="2193567" cy="124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72"/>
          <p:cNvSpPr txBox="1"/>
          <p:nvPr/>
        </p:nvSpPr>
        <p:spPr>
          <a:xfrm>
            <a:off x="6518425" y="2065613"/>
            <a:ext cx="2193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900">
                <a:latin typeface="Montserrat"/>
                <a:ea typeface="Montserrat"/>
                <a:cs typeface="Montserrat"/>
                <a:sym typeface="Montserrat"/>
              </a:rPr>
              <a:t>Exemple d’un desnivell </a:t>
            </a:r>
            <a:r>
              <a:rPr lang="ca" sz="900">
                <a:latin typeface="Montserrat"/>
                <a:ea typeface="Montserrat"/>
                <a:cs typeface="Montserrat"/>
                <a:sym typeface="Montserrat"/>
              </a:rPr>
              <a:t>del 10%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2" name="Google Shape;1352;p72"/>
          <p:cNvSpPr txBox="1"/>
          <p:nvPr/>
        </p:nvSpPr>
        <p:spPr>
          <a:xfrm>
            <a:off x="6380550" y="355630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900">
                <a:latin typeface="Montserrat"/>
                <a:ea typeface="Montserrat"/>
                <a:cs typeface="Montserrat"/>
                <a:sym typeface="Montserrat"/>
              </a:rPr>
              <a:t>Exemple d’un desnivell del 20%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9" name="Google Shape;149;p19"/>
          <p:cNvGrpSpPr/>
          <p:nvPr/>
        </p:nvGrpSpPr>
        <p:grpSpPr>
          <a:xfrm>
            <a:off x="496113" y="4117550"/>
            <a:ext cx="7083175" cy="715000"/>
            <a:chOff x="63" y="113325"/>
            <a:chExt cx="7083175" cy="715000"/>
          </a:xfrm>
        </p:grpSpPr>
        <p:sp>
          <p:nvSpPr>
            <p:cNvPr id="150" name="Google Shape;150;p19"/>
            <p:cNvSpPr/>
            <p:nvPr/>
          </p:nvSpPr>
          <p:spPr>
            <a:xfrm>
              <a:off x="63" y="113325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9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9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9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9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9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Comprova-ho!</a:t>
              </a:r>
              <a:endParaRPr b="1"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9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65" name="Google Shape;165;p19"/>
          <p:cNvSpPr txBox="1"/>
          <p:nvPr/>
        </p:nvSpPr>
        <p:spPr>
          <a:xfrm>
            <a:off x="491875" y="623050"/>
            <a:ext cx="5594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Estructura del programa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67" name="Google Shape;167;p19"/>
          <p:cNvSpPr txBox="1"/>
          <p:nvPr/>
        </p:nvSpPr>
        <p:spPr>
          <a:xfrm>
            <a:off x="613000" y="552300"/>
            <a:ext cx="81519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Farem servir la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variable </a:t>
            </a:r>
            <a:r>
              <a:rPr b="1" i="1" lang="ca" sz="1100">
                <a:latin typeface="Montserrat"/>
                <a:ea typeface="Montserrat"/>
                <a:cs typeface="Montserrat"/>
                <a:sym typeface="Montserrat"/>
              </a:rPr>
              <a:t>passos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 per emmagatzemar el nombre de passos que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 fem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Com programem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el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cronòmetre?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Botó A :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inici del cronòmetre.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otó B :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parada del cronòmetre.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Hauràs de crear dues variables: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lang="ca" sz="1100" u="sng">
                <a:latin typeface="Montserrat"/>
                <a:ea typeface="Montserrat"/>
                <a:cs typeface="Montserrat"/>
                <a:sym typeface="Montserrat"/>
              </a:rPr>
              <a:t>Variable </a:t>
            </a:r>
            <a:r>
              <a:rPr b="1" i="1" lang="ca" sz="1100" u="sng">
                <a:latin typeface="Montserrat"/>
                <a:ea typeface="Montserrat"/>
                <a:cs typeface="Montserrat"/>
                <a:sym typeface="Montserrat"/>
              </a:rPr>
              <a:t>temps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: emmagatzema el temps que ha passat d'ençà que es prem el botó A. Incrementarà 1 segon sempre que no s’hagi premut el botó B.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lang="ca" sz="1100" u="sng">
                <a:latin typeface="Montserrat"/>
                <a:ea typeface="Montserrat"/>
                <a:cs typeface="Montserrat"/>
                <a:sym typeface="Montserrat"/>
              </a:rPr>
              <a:t>Variable </a:t>
            </a:r>
            <a:r>
              <a:rPr b="1" i="1" lang="ca" sz="1100" u="sng">
                <a:latin typeface="Montserrat"/>
                <a:ea typeface="Montserrat"/>
                <a:cs typeface="Montserrat"/>
                <a:sym typeface="Montserrat"/>
              </a:rPr>
              <a:t>crono</a:t>
            </a:r>
            <a:r>
              <a:rPr lang="ca" sz="1100" u="sng"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fem servir aquesta variable per detectar si el botó A o B s’han premut: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lphaLcPeriod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Quan es prem el botó A, la variable pren el valor 1.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lphaLcPeriod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Si el botó B s’ha premut, la variable valdrà 0, i es pararà el cronòmetre.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Per últim, programem que, en prémer el botó B, es mostri la variable </a:t>
            </a:r>
            <a:r>
              <a:rPr i="1" lang="ca" sz="1100">
                <a:latin typeface="Montserrat"/>
                <a:ea typeface="Montserrat"/>
                <a:cs typeface="Montserrat"/>
                <a:sym typeface="Montserrat"/>
              </a:rPr>
              <a:t>temps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la pantalla.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543438" y="61963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R1. Comptador de passos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73"/>
          <p:cNvSpPr txBox="1"/>
          <p:nvPr/>
        </p:nvSpPr>
        <p:spPr>
          <a:xfrm>
            <a:off x="496050" y="1028450"/>
            <a:ext cx="815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Repte inicial: utilitzar la micro:bit per calcular el desnivell.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58" name="Google Shape;1358;p73"/>
          <p:cNvGrpSpPr/>
          <p:nvPr/>
        </p:nvGrpSpPr>
        <p:grpSpPr>
          <a:xfrm>
            <a:off x="798825" y="3924400"/>
            <a:ext cx="7083175" cy="715000"/>
            <a:chOff x="0" y="0"/>
            <a:chExt cx="7083175" cy="715000"/>
          </a:xfrm>
        </p:grpSpPr>
        <p:sp>
          <p:nvSpPr>
            <p:cNvPr id="1359" name="Google Shape;1359;p73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73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73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362" name="Google Shape;1362;p73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73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364" name="Google Shape;1364;p73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73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366" name="Google Shape;1366;p73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73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368" name="Google Shape;1368;p73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73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370" name="Google Shape;1370;p73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73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372" name="Google Shape;1372;p73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73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374" name="Google Shape;1374;p73"/>
          <p:cNvSpPr txBox="1"/>
          <p:nvPr/>
        </p:nvSpPr>
        <p:spPr>
          <a:xfrm>
            <a:off x="248075" y="612950"/>
            <a:ext cx="2663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Estructura del programa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5" name="Google Shape;1375;p7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376" name="Google Shape;1376;p73"/>
          <p:cNvSpPr txBox="1"/>
          <p:nvPr/>
        </p:nvSpPr>
        <p:spPr>
          <a:xfrm>
            <a:off x="154200" y="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7" name="Google Shape;1377;p73"/>
          <p:cNvSpPr txBox="1"/>
          <p:nvPr/>
        </p:nvSpPr>
        <p:spPr>
          <a:xfrm>
            <a:off x="154200" y="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R6. Compte que fa pujada!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8" name="Google Shape;1378;p73"/>
          <p:cNvSpPr txBox="1"/>
          <p:nvPr/>
        </p:nvSpPr>
        <p:spPr>
          <a:xfrm>
            <a:off x="476550" y="1382450"/>
            <a:ext cx="74574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Farem servir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l’acceleròmetre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de la placa per indicar els graus d’inclinació d’aquesta.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El bloc “rotación” indica els graus d’inclinació de la placa respecte als eixos de referència: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“Timbre”:  indica la inclinació amunt i avall de la placa.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“Girar” indica la inclinació en girar la placa cap als costats.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Quin d’aquests dos paràmetres és l’indicat per al nostre repte?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Per mostrar les dades en forma de percentatges, utilitzarem el bloc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“map”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, funció matemàtica que serveix per convertir un rang de dades en un altre de manera proporcional.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9" name="Google Shape;137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902" y="2659525"/>
            <a:ext cx="1905577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3250" y="3508900"/>
            <a:ext cx="4423835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7763" y="2696263"/>
            <a:ext cx="1723028" cy="3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74"/>
          <p:cNvSpPr txBox="1"/>
          <p:nvPr/>
        </p:nvSpPr>
        <p:spPr>
          <a:xfrm>
            <a:off x="230200" y="65837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Exemple bloc mapar (map)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7" name="Google Shape;1387;p74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388" name="Google Shape;1388;p74"/>
          <p:cNvSpPr txBox="1"/>
          <p:nvPr/>
        </p:nvSpPr>
        <p:spPr>
          <a:xfrm>
            <a:off x="154200" y="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R6. Compte que fa pujada!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89" name="Google Shape;138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425" y="1597075"/>
            <a:ext cx="5664650" cy="24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0" name="Google Shape;1390;p74"/>
          <p:cNvSpPr txBox="1"/>
          <p:nvPr/>
        </p:nvSpPr>
        <p:spPr>
          <a:xfrm>
            <a:off x="230200" y="1073875"/>
            <a:ext cx="8373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i un gos pot viure fins als 16 anys i una persona en viu fins als 84, com podem fer la correspondència dels anys que té el gos en relació amb la dels humans?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1" name="Google Shape;1391;p74"/>
          <p:cNvSpPr txBox="1"/>
          <p:nvPr/>
        </p:nvSpPr>
        <p:spPr>
          <a:xfrm>
            <a:off x="351050" y="4078400"/>
            <a:ext cx="765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Ca</a:t>
            </a: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da cop que es prem el botó A, se suma un any real a l’edat del gos, i, en prémer el botó B, s’indica la correspondència a l’edat dels humans.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7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397" name="Google Shape;1397;p75"/>
          <p:cNvSpPr txBox="1"/>
          <p:nvPr/>
        </p:nvSpPr>
        <p:spPr>
          <a:xfrm>
            <a:off x="248075" y="612950"/>
            <a:ext cx="2663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Diagrama de flux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8" name="Google Shape;1398;p75"/>
          <p:cNvSpPr txBox="1"/>
          <p:nvPr/>
        </p:nvSpPr>
        <p:spPr>
          <a:xfrm>
            <a:off x="154200" y="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R6. Compte que fa pujada!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9" name="Google Shape;1399;p75"/>
          <p:cNvSpPr txBox="1"/>
          <p:nvPr/>
        </p:nvSpPr>
        <p:spPr>
          <a:xfrm>
            <a:off x="416475" y="1028450"/>
            <a:ext cx="230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Funció inicial (graus):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0" name="Google Shape;1400;p75"/>
          <p:cNvSpPr txBox="1"/>
          <p:nvPr/>
        </p:nvSpPr>
        <p:spPr>
          <a:xfrm>
            <a:off x="2911475" y="10284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Funció mapada: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1" name="Google Shape;1401;p75"/>
          <p:cNvSpPr txBox="1"/>
          <p:nvPr/>
        </p:nvSpPr>
        <p:spPr>
          <a:xfrm>
            <a:off x="5467525" y="10284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Funció mapada i arrodonida: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2" name="Google Shape;140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525" y="1409550"/>
            <a:ext cx="68389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76"/>
          <p:cNvSpPr txBox="1"/>
          <p:nvPr/>
        </p:nvSpPr>
        <p:spPr>
          <a:xfrm>
            <a:off x="491875" y="11495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08" name="Google Shape;1408;p76"/>
          <p:cNvGrpSpPr/>
          <p:nvPr/>
        </p:nvGrpSpPr>
        <p:grpSpPr>
          <a:xfrm>
            <a:off x="610075" y="3823625"/>
            <a:ext cx="7083175" cy="715000"/>
            <a:chOff x="0" y="0"/>
            <a:chExt cx="7083175" cy="715000"/>
          </a:xfrm>
        </p:grpSpPr>
        <p:sp>
          <p:nvSpPr>
            <p:cNvPr id="1409" name="Google Shape;1409;p76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76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76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412" name="Google Shape;1412;p76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76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1414" name="Google Shape;1414;p76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76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1416" name="Google Shape;1416;p76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17" name="Google Shape;1417;p76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418" name="Google Shape;1418;p76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76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420" name="Google Shape;1420;p76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76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422" name="Google Shape;1422;p76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76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424" name="Google Shape;1424;p76"/>
          <p:cNvSpPr txBox="1"/>
          <p:nvPr/>
        </p:nvSpPr>
        <p:spPr>
          <a:xfrm>
            <a:off x="249700" y="48630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Blocs necessaris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25" name="Google Shape;1425;p76"/>
          <p:cNvCxnSpPr/>
          <p:nvPr/>
        </p:nvCxnSpPr>
        <p:spPr>
          <a:xfrm>
            <a:off x="4084488" y="3165200"/>
            <a:ext cx="2640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6" name="Google Shape;1426;p76"/>
          <p:cNvCxnSpPr/>
          <p:nvPr/>
        </p:nvCxnSpPr>
        <p:spPr>
          <a:xfrm>
            <a:off x="2898200" y="1547063"/>
            <a:ext cx="111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27" name="Google Shape;142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2775" y="2816900"/>
            <a:ext cx="1151827" cy="392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28575">
              <a:srgbClr val="000000">
                <a:alpha val="50000"/>
              </a:srgbClr>
            </a:outerShdw>
          </a:effectLst>
        </p:spPr>
      </p:pic>
      <p:pic>
        <p:nvPicPr>
          <p:cNvPr id="1428" name="Google Shape;142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2772" y="3176460"/>
            <a:ext cx="1151825" cy="392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29" name="Google Shape;1429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2773" y="3567973"/>
            <a:ext cx="1151825" cy="4226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30" name="Google Shape;1430;p76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431" name="Google Shape;1431;p76"/>
          <p:cNvSpPr txBox="1"/>
          <p:nvPr/>
        </p:nvSpPr>
        <p:spPr>
          <a:xfrm>
            <a:off x="152400" y="0"/>
            <a:ext cx="5123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R6 Compte que fa pujada!</a:t>
            </a:r>
            <a:endParaRPr/>
          </a:p>
        </p:txBody>
      </p:sp>
      <p:sp>
        <p:nvSpPr>
          <p:cNvPr id="1432" name="Google Shape;1432;p7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pic>
        <p:nvPicPr>
          <p:cNvPr id="1433" name="Google Shape;1433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875" y="1266283"/>
            <a:ext cx="2254018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700" y="3001565"/>
            <a:ext cx="3739236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p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3875" y="1988012"/>
            <a:ext cx="1864852" cy="492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36" name="Google Shape;1436;p76"/>
          <p:cNvGraphicFramePr/>
          <p:nvPr/>
        </p:nvGraphicFramePr>
        <p:xfrm>
          <a:off x="4425375" y="137502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{5BBAE124-1119-44BF-91C1-B08571A2E9A2}</a:tableStyleId>
              </a:tblPr>
              <a:tblGrid>
                <a:gridCol w="4034725"/>
              </a:tblGrid>
              <a:tr h="100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Indica els graus d’inclinació de la micro:bit fent servir el sensor acceleròmetre. Dona el valor en graus. 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37" name="Google Shape;1437;p76"/>
          <p:cNvSpPr txBox="1"/>
          <p:nvPr/>
        </p:nvSpPr>
        <p:spPr>
          <a:xfrm>
            <a:off x="4571996" y="2786225"/>
            <a:ext cx="3155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Converteix un valor d’un interval de nombres en un valor equivalent d’un altre interval de nombres.</a:t>
            </a:r>
            <a:endParaRPr/>
          </a:p>
        </p:txBody>
      </p:sp>
      <p:graphicFrame>
        <p:nvGraphicFramePr>
          <p:cNvPr id="1438" name="Google Shape;1438;p76"/>
          <p:cNvGraphicFramePr/>
          <p:nvPr/>
        </p:nvGraphicFramePr>
        <p:xfrm>
          <a:off x="4501575" y="2027088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{5BBAE124-1119-44BF-91C1-B08571A2E9A2}</a:tableStyleId>
              </a:tblPr>
              <a:tblGrid>
                <a:gridCol w="3137275"/>
              </a:tblGrid>
              <a:tr h="56682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Arrodoneix un nombre al valor sencer més proper.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439" name="Google Shape;1439;p76"/>
          <p:cNvCxnSpPr/>
          <p:nvPr/>
        </p:nvCxnSpPr>
        <p:spPr>
          <a:xfrm>
            <a:off x="2898200" y="2232863"/>
            <a:ext cx="111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77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45" name="Google Shape;1445;p77"/>
          <p:cNvGrpSpPr/>
          <p:nvPr/>
        </p:nvGrpSpPr>
        <p:grpSpPr>
          <a:xfrm>
            <a:off x="491887" y="4135725"/>
            <a:ext cx="7081231" cy="488403"/>
            <a:chOff x="1037" y="113325"/>
            <a:chExt cx="7081231" cy="488403"/>
          </a:xfrm>
        </p:grpSpPr>
        <p:sp>
          <p:nvSpPr>
            <p:cNvPr id="1446" name="Google Shape;1446;p77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77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448" name="Google Shape;1448;p77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77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1450" name="Google Shape;1450;p77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77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1452" name="Google Shape;1452;p77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53" name="Google Shape;1453;p77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454" name="Google Shape;1454;p77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77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456" name="Google Shape;1456;p77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77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458" name="Google Shape;1458;p77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77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460" name="Google Shape;1460;p77"/>
          <p:cNvSpPr txBox="1"/>
          <p:nvPr/>
        </p:nvSpPr>
        <p:spPr>
          <a:xfrm>
            <a:off x="356375" y="59655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Programa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1" name="Google Shape;1461;p77"/>
          <p:cNvSpPr txBox="1"/>
          <p:nvPr/>
        </p:nvSpPr>
        <p:spPr>
          <a:xfrm>
            <a:off x="356375" y="1012050"/>
            <a:ext cx="80505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Consells de programació: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A la realitat, és difícil trobar carreteres pedalables amb pendents superiors al 25%.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En el nostre repte farem que la placa mesuri la inclinació màxima de 45º, que correspon al 100% de pendent.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Per tant, farem servir el rang de 0 a 45º d’inclinació de la placa per relacionar-lo amb el 0 i 100% de pendent.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Quins paràmetres haurem de posar en el bloc “map” per mapar els graus d’inclinació de la placa de manera proporcional al percentatge de pendent?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2" name="Google Shape;146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775" y="662500"/>
            <a:ext cx="492600" cy="4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p77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464" name="Google Shape;1464;p7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465" name="Google Shape;1465;p77"/>
          <p:cNvSpPr txBox="1"/>
          <p:nvPr/>
        </p:nvSpPr>
        <p:spPr>
          <a:xfrm>
            <a:off x="154200" y="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R6 Compte que fa pujada!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6" name="Google Shape;146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1075" y="3029488"/>
            <a:ext cx="6442495" cy="6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78"/>
          <p:cNvSpPr txBox="1"/>
          <p:nvPr/>
        </p:nvSpPr>
        <p:spPr>
          <a:xfrm>
            <a:off x="441525" y="0"/>
            <a:ext cx="737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R6 Compte que fa pujada!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2" name="Google Shape;1472;p78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3" name="Google Shape;1473;p78"/>
          <p:cNvSpPr txBox="1"/>
          <p:nvPr/>
        </p:nvSpPr>
        <p:spPr>
          <a:xfrm>
            <a:off x="389275" y="72682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Comprova-ho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4" name="Google Shape;1474;p78"/>
          <p:cNvSpPr txBox="1"/>
          <p:nvPr/>
        </p:nvSpPr>
        <p:spPr>
          <a:xfrm>
            <a:off x="389275" y="1142325"/>
            <a:ext cx="39117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Transferim el programa a la placa.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ho fem des de l’ordinador: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Cal que la placa estigui connectada a l’ordinador mitjançant un cable micro USB.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utilitzem una tauleta digital: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Utilitzarem la connexió Bluetooth per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transferir els programes a la placa.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How to pair and flash a program to your micro:bit over bluetooth using an Android device" id="1475" name="Google Shape;1475;p78" title="Pairing and Flashing in Androi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725" y="793013"/>
            <a:ext cx="1988026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pair and flash a program to your micro:bit over bluetooth using an iOS device" id="1476" name="Google Shape;1476;p78" title="Pairing and Flashing in iO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2850" y="2359688"/>
            <a:ext cx="1988024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video describes the process of flashing a program to the BBC micro:bit using the Javascript Blocks Editor &#10;&#10;Head to support.microbit.org for more information" id="1477" name="Google Shape;1477;p78" title="Getting started with the BBC micro:bit - Flashing your first program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52850" y="793013"/>
            <a:ext cx="1988026" cy="1491019"/>
          </a:xfrm>
          <a:prstGeom prst="rect">
            <a:avLst/>
          </a:prstGeom>
          <a:noFill/>
          <a:ln>
            <a:noFill/>
          </a:ln>
        </p:spPr>
      </p:pic>
      <p:sp>
        <p:nvSpPr>
          <p:cNvPr id="1478" name="Google Shape;1478;p7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grpSp>
        <p:nvGrpSpPr>
          <p:cNvPr id="1479" name="Google Shape;1479;p78"/>
          <p:cNvGrpSpPr/>
          <p:nvPr/>
        </p:nvGrpSpPr>
        <p:grpSpPr>
          <a:xfrm>
            <a:off x="491875" y="3926400"/>
            <a:ext cx="7083175" cy="715000"/>
            <a:chOff x="0" y="0"/>
            <a:chExt cx="7083175" cy="715000"/>
          </a:xfrm>
        </p:grpSpPr>
        <p:sp>
          <p:nvSpPr>
            <p:cNvPr id="1480" name="Google Shape;1480;p78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78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78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483" name="Google Shape;1483;p78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78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78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1486" name="Google Shape;1486;p78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87" name="Google Shape;1487;p78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488" name="Google Shape;1488;p78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78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490" name="Google Shape;1490;p78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78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492" name="Google Shape;1492;p78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78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  <p:sp>
          <p:nvSpPr>
            <p:cNvPr id="1494" name="Google Shape;1494;p78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7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500" name="Google Shape;1500;p79"/>
          <p:cNvSpPr txBox="1"/>
          <p:nvPr/>
        </p:nvSpPr>
        <p:spPr>
          <a:xfrm>
            <a:off x="154200" y="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R6. Compte que fa pujada!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1" name="Google Shape;1501;p79"/>
          <p:cNvSpPr txBox="1"/>
          <p:nvPr/>
        </p:nvSpPr>
        <p:spPr>
          <a:xfrm>
            <a:off x="535400" y="951825"/>
            <a:ext cx="7884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200">
                <a:latin typeface="Montserrat"/>
                <a:ea typeface="Montserrat"/>
                <a:cs typeface="Montserrat"/>
                <a:sym typeface="Montserrat"/>
              </a:rPr>
              <a:t>Proposta 1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Fes que s’emmagatzemin els valors dels desnivells màxims (positiu i negatiu), i fes que es puguin visualitzar quan es premin els botons (al M2R2 ja vau fer un repte molt semblant).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200">
                <a:latin typeface="Montserrat"/>
                <a:ea typeface="Montserrat"/>
                <a:cs typeface="Montserrat"/>
                <a:sym typeface="Montserrat"/>
              </a:rPr>
              <a:t>Proposta 2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Pots fer que, en funció del desnivell, en lloc de mostrar-se el valor numèric, es mostri una icona representativa? Es podrien establir, per exemple, 3 graus de desnivell: baix, mitjà i alt.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Ara només queda crear algun suport per incorporar-la a la nostra bicicleta, i a gaudir!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2" name="Google Shape;1502;p79"/>
          <p:cNvSpPr txBox="1"/>
          <p:nvPr/>
        </p:nvSpPr>
        <p:spPr>
          <a:xfrm>
            <a:off x="389275" y="72682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Millores i ampliacions: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80"/>
          <p:cNvSpPr txBox="1"/>
          <p:nvPr/>
        </p:nvSpPr>
        <p:spPr>
          <a:xfrm>
            <a:off x="2085750" y="72660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Compartim el projecte?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08" name="Google Shape;1508;p80"/>
          <p:cNvPicPr preferRelativeResize="0"/>
          <p:nvPr/>
        </p:nvPicPr>
        <p:blipFill rotWithShape="1">
          <a:blip r:embed="rId3">
            <a:alphaModFix/>
          </a:blip>
          <a:srcRect b="15411" l="0" r="0" t="0"/>
          <a:stretch/>
        </p:blipFill>
        <p:spPr>
          <a:xfrm>
            <a:off x="438725" y="1399200"/>
            <a:ext cx="2548375" cy="319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09" name="Google Shape;150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2075" y="2479349"/>
            <a:ext cx="5033849" cy="217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10" name="Google Shape;1510;p80"/>
          <p:cNvPicPr preferRelativeResize="0"/>
          <p:nvPr/>
        </p:nvPicPr>
        <p:blipFill rotWithShape="1">
          <a:blip r:embed="rId5">
            <a:alphaModFix/>
          </a:blip>
          <a:srcRect b="0" l="0" r="52703" t="0"/>
          <a:stretch/>
        </p:blipFill>
        <p:spPr>
          <a:xfrm>
            <a:off x="365975" y="2154225"/>
            <a:ext cx="2218351" cy="2424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11" name="Google Shape;1511;p80"/>
          <p:cNvSpPr/>
          <p:nvPr/>
        </p:nvSpPr>
        <p:spPr>
          <a:xfrm>
            <a:off x="1288800" y="2076075"/>
            <a:ext cx="484800" cy="319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12" name="Google Shape;1512;p80"/>
          <p:cNvCxnSpPr/>
          <p:nvPr/>
        </p:nvCxnSpPr>
        <p:spPr>
          <a:xfrm flipH="1" rot="10800000">
            <a:off x="1702603" y="1771565"/>
            <a:ext cx="523200" cy="503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13" name="Google Shape;1513;p80"/>
          <p:cNvSpPr/>
          <p:nvPr/>
        </p:nvSpPr>
        <p:spPr>
          <a:xfrm>
            <a:off x="2018650" y="1321425"/>
            <a:ext cx="929700" cy="4749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4" name="Google Shape;1514;p80"/>
          <p:cNvSpPr txBox="1"/>
          <p:nvPr/>
        </p:nvSpPr>
        <p:spPr>
          <a:xfrm>
            <a:off x="3532075" y="1357913"/>
            <a:ext cx="4767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Al MakeCode seleccionem “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compartir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”.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Posem un nom al projecte i premem 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“publicar proyecto”.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Se’ns crearà l’enllaç que podrem copiar i compartir.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15" name="Google Shape;1515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2200" y="619800"/>
            <a:ext cx="523200" cy="5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81"/>
          <p:cNvSpPr txBox="1"/>
          <p:nvPr>
            <p:ph idx="4294967295" type="ctrTitle"/>
          </p:nvPr>
        </p:nvSpPr>
        <p:spPr>
          <a:xfrm>
            <a:off x="729450" y="1322450"/>
            <a:ext cx="7688100" cy="19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M2 R7. RELLOTGE ESPORTIU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PROJECTE FINAL 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MÒDUL</a:t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8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82"/>
          <p:cNvSpPr txBox="1"/>
          <p:nvPr/>
        </p:nvSpPr>
        <p:spPr>
          <a:xfrm>
            <a:off x="496050" y="1608525"/>
            <a:ext cx="398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27" name="Google Shape;1527;p82"/>
          <p:cNvGrpSpPr/>
          <p:nvPr/>
        </p:nvGrpSpPr>
        <p:grpSpPr>
          <a:xfrm>
            <a:off x="601675" y="3936125"/>
            <a:ext cx="7083175" cy="715000"/>
            <a:chOff x="0" y="0"/>
            <a:chExt cx="7083175" cy="715000"/>
          </a:xfrm>
        </p:grpSpPr>
        <p:sp>
          <p:nvSpPr>
            <p:cNvPr id="1528" name="Google Shape;1528;p82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82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82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531" name="Google Shape;1531;p82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82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 repte</a:t>
              </a:r>
              <a:endParaRPr b="1"/>
            </a:p>
          </p:txBody>
        </p:sp>
        <p:sp>
          <p:nvSpPr>
            <p:cNvPr id="1533" name="Google Shape;1533;p82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82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1535" name="Google Shape;1535;p82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82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537" name="Google Shape;1537;p82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82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539" name="Google Shape;1539;p82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82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Fem-ho!</a:t>
              </a:r>
              <a:endParaRPr b="1"/>
            </a:p>
          </p:txBody>
        </p:sp>
        <p:sp>
          <p:nvSpPr>
            <p:cNvPr id="1541" name="Google Shape;1541;p82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82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543" name="Google Shape;1543;p82"/>
          <p:cNvSpPr txBox="1"/>
          <p:nvPr/>
        </p:nvSpPr>
        <p:spPr>
          <a:xfrm>
            <a:off x="315375" y="52035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Sabies que…?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4" name="Google Shape;1544;p82"/>
          <p:cNvSpPr txBox="1"/>
          <p:nvPr/>
        </p:nvSpPr>
        <p:spPr>
          <a:xfrm>
            <a:off x="8061425" y="4866600"/>
            <a:ext cx="1143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600">
                <a:solidFill>
                  <a:schemeClr val="lt1"/>
                </a:solidFill>
              </a:rPr>
              <a:t>Icones  flaticon.es</a:t>
            </a:r>
            <a:endParaRPr sz="600">
              <a:solidFill>
                <a:schemeClr val="lt1"/>
              </a:solidFill>
            </a:endParaRPr>
          </a:p>
        </p:txBody>
      </p:sp>
      <p:grpSp>
        <p:nvGrpSpPr>
          <p:cNvPr id="1545" name="Google Shape;1545;p82"/>
          <p:cNvGrpSpPr/>
          <p:nvPr/>
        </p:nvGrpSpPr>
        <p:grpSpPr>
          <a:xfrm>
            <a:off x="154200" y="0"/>
            <a:ext cx="7334100" cy="1155100"/>
            <a:chOff x="154200" y="0"/>
            <a:chExt cx="7334100" cy="1155100"/>
          </a:xfrm>
        </p:grpSpPr>
        <p:sp>
          <p:nvSpPr>
            <p:cNvPr id="1546" name="Google Shape;1546;p82"/>
            <p:cNvSpPr txBox="1"/>
            <p:nvPr/>
          </p:nvSpPr>
          <p:spPr>
            <a:xfrm>
              <a:off x="154200" y="0"/>
              <a:ext cx="7334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20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M2 R7.  RELLOTGE ESPORTIU</a:t>
              </a:r>
              <a:endParaRPr b="1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547" name="Google Shape;1547;p8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25775" y="662500"/>
              <a:ext cx="492600" cy="4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8" name="Google Shape;1548;p82"/>
          <p:cNvSpPr txBox="1"/>
          <p:nvPr/>
        </p:nvSpPr>
        <p:spPr>
          <a:xfrm>
            <a:off x="666150" y="986400"/>
            <a:ext cx="446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49" name="Google Shape;1549;p82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550" name="Google Shape;1550;p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551" name="Google Shape;1551;p82"/>
          <p:cNvSpPr txBox="1"/>
          <p:nvPr/>
        </p:nvSpPr>
        <p:spPr>
          <a:xfrm>
            <a:off x="651000" y="834000"/>
            <a:ext cx="78162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Un rellotge intel·ligent (en anglès, </a:t>
            </a:r>
            <a:r>
              <a:rPr i="1" lang="ca" sz="1100">
                <a:latin typeface="Montserrat"/>
                <a:ea typeface="Montserrat"/>
                <a:cs typeface="Montserrat"/>
                <a:sym typeface="Montserrat"/>
              </a:rPr>
              <a:t>smartwatch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) és un </a:t>
            </a:r>
            <a:r>
              <a:rPr lang="ca" sz="1100"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dispositiu electrònic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de polsera que a més d'oferir les funcions bàsiques d'un </a:t>
            </a:r>
            <a:r>
              <a:rPr lang="ca" sz="1100"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rellotge digital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com marcar l'hora o el cronometratge, també presenta altres característiques més avançades per tal de satisfer les necessitats de l'usuari.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Us proposem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 un repte final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: crear el vostre propi rellotge esportiu!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Feu grups de 3 o 4 i establiu diferents rols.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Repartiu les tasques i definiu diferents rols (programador, dissenyador,  creatiu…).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Podeu dissenyar i imprimir en 3D algun suport per adaptar la placa al canell, o  crear-lo fent servir diferents materials (tela, cartó, plàstics…).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52" name="Google Shape;1552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1675" y="2781025"/>
            <a:ext cx="1400876" cy="11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2727" y="2809739"/>
            <a:ext cx="1104598" cy="10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p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34775" y="2809737"/>
            <a:ext cx="1290600" cy="10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5" name="Google Shape;1555;p82"/>
          <p:cNvSpPr txBox="1"/>
          <p:nvPr/>
        </p:nvSpPr>
        <p:spPr>
          <a:xfrm>
            <a:off x="6399100" y="3735450"/>
            <a:ext cx="2137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600">
                <a:latin typeface="Montserrat"/>
                <a:ea typeface="Montserrat"/>
                <a:cs typeface="Montserrat"/>
                <a:sym typeface="Montserrat"/>
              </a:rPr>
              <a:t>Imatges de </a:t>
            </a:r>
            <a:r>
              <a:rPr lang="ca" sz="600"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9"/>
              </a:rPr>
              <a:t>MakeCode.org</a:t>
            </a:r>
            <a:r>
              <a:rPr lang="ca" sz="600">
                <a:latin typeface="Montserrat"/>
                <a:ea typeface="Montserrat"/>
                <a:cs typeface="Montserrat"/>
                <a:sym typeface="Montserrat"/>
              </a:rPr>
              <a:t>  i   </a:t>
            </a:r>
            <a:r>
              <a:rPr lang="ca" sz="600"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0"/>
              </a:rPr>
              <a:t>blog.tcea.com</a:t>
            </a:r>
            <a:endParaRPr sz="9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491875" y="623050"/>
            <a:ext cx="5594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Diagrames de flux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76" name="Google Shape;176;p20"/>
          <p:cNvSpPr txBox="1"/>
          <p:nvPr/>
        </p:nvSpPr>
        <p:spPr>
          <a:xfrm>
            <a:off x="491875" y="1241113"/>
            <a:ext cx="2261400" cy="22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Abans de programar, respon les següents qüestions: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Com programaràs  l’inici del cronòmetre?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Com programaràs la parada del cronòmetre</a:t>
            </a:r>
            <a:r>
              <a:rPr lang="ca" sz="10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543438" y="61963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R1. Comptador de passos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" name="Google Shape;17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7875" y="623050"/>
            <a:ext cx="6375226" cy="394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83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61" name="Google Shape;1561;p83"/>
          <p:cNvGrpSpPr/>
          <p:nvPr/>
        </p:nvGrpSpPr>
        <p:grpSpPr>
          <a:xfrm>
            <a:off x="560162" y="3889750"/>
            <a:ext cx="7081231" cy="488403"/>
            <a:chOff x="1037" y="113325"/>
            <a:chExt cx="7081231" cy="488403"/>
          </a:xfrm>
        </p:grpSpPr>
        <p:sp>
          <p:nvSpPr>
            <p:cNvPr id="1562" name="Google Shape;1562;p83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83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564" name="Google Shape;1564;p83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83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566" name="Google Shape;1566;p83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83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568" name="Google Shape;1568;p83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83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570" name="Google Shape;1570;p83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83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572" name="Google Shape;1572;p83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83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574" name="Google Shape;1574;p83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83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576" name="Google Shape;1576;p83"/>
          <p:cNvSpPr txBox="1"/>
          <p:nvPr/>
        </p:nvSpPr>
        <p:spPr>
          <a:xfrm>
            <a:off x="289150" y="1031150"/>
            <a:ext cx="8151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 repte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77" name="Google Shape;1577;p83"/>
          <p:cNvGrpSpPr/>
          <p:nvPr/>
        </p:nvGrpSpPr>
        <p:grpSpPr>
          <a:xfrm>
            <a:off x="2025775" y="662500"/>
            <a:ext cx="5420550" cy="544100"/>
            <a:chOff x="2025775" y="662500"/>
            <a:chExt cx="5420550" cy="544100"/>
          </a:xfrm>
        </p:grpSpPr>
        <p:sp>
          <p:nvSpPr>
            <p:cNvPr id="1578" name="Google Shape;1578;p83"/>
            <p:cNvSpPr txBox="1"/>
            <p:nvPr/>
          </p:nvSpPr>
          <p:spPr>
            <a:xfrm>
              <a:off x="2473825" y="714000"/>
              <a:ext cx="4972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2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Comptem esmorzars saludables!</a:t>
              </a:r>
              <a:endParaRPr b="1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579" name="Google Shape;1579;p8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25775" y="662500"/>
              <a:ext cx="492600" cy="4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0" name="Google Shape;1580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5050" y="3710300"/>
            <a:ext cx="611000" cy="6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1" name="Google Shape;1581;p8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grpSp>
        <p:nvGrpSpPr>
          <p:cNvPr id="1582" name="Google Shape;1582;p83"/>
          <p:cNvGrpSpPr/>
          <p:nvPr/>
        </p:nvGrpSpPr>
        <p:grpSpPr>
          <a:xfrm>
            <a:off x="154200" y="-38900"/>
            <a:ext cx="7334100" cy="1194000"/>
            <a:chOff x="154200" y="-38900"/>
            <a:chExt cx="7334100" cy="1194000"/>
          </a:xfrm>
        </p:grpSpPr>
        <p:sp>
          <p:nvSpPr>
            <p:cNvPr id="1583" name="Google Shape;1583;p83"/>
            <p:cNvSpPr txBox="1"/>
            <p:nvPr/>
          </p:nvSpPr>
          <p:spPr>
            <a:xfrm>
              <a:off x="154200" y="-38900"/>
              <a:ext cx="7334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20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M2 R7 Rellotge esportiu</a:t>
              </a:r>
              <a:endParaRPr b="1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584" name="Google Shape;1584;p8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25775" y="662500"/>
              <a:ext cx="492600" cy="4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85" name="Google Shape;1585;p83"/>
          <p:cNvSpPr txBox="1"/>
          <p:nvPr/>
        </p:nvSpPr>
        <p:spPr>
          <a:xfrm>
            <a:off x="560150" y="1524575"/>
            <a:ext cx="7194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En primer lloc, hauràs de decidir quins programes incloure en el teu rellotge.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Investiga quines funcionalitats tenen els rellotges intel·ligents.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Fixa’t també en la seva forma i el seu disseny.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Fes un llistat dels programes realitzats en aquest mòdul  i tria els que vols incloure al teu rellotge.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84"/>
          <p:cNvSpPr txBox="1"/>
          <p:nvPr/>
        </p:nvSpPr>
        <p:spPr>
          <a:xfrm>
            <a:off x="496050" y="1124850"/>
            <a:ext cx="81519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Per integrar tots els programes, un exemple podria ser: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En prémer el botó A, el rellotge activa el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cronòmetre de temps.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En prémer el botó B, el rellotge diu la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temperatura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que fa.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En sacsejar la placa, s’activa el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 comptador de passos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(podòmetre).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En prémer els dos botons A+B, es mostra el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nombre de passos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 més a més, el rellotge pot incloure les següents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alarmes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Alarma si es fa fosc: mostra la icona d’una lluna si el nivell de llum és inferior a un valor.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Alarma temperatura exterior màxima i mínima.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Alarma quan arribem als 1.000 passos.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91" name="Google Shape;1591;p84"/>
          <p:cNvGrpSpPr/>
          <p:nvPr/>
        </p:nvGrpSpPr>
        <p:grpSpPr>
          <a:xfrm>
            <a:off x="798825" y="3924400"/>
            <a:ext cx="7083175" cy="715000"/>
            <a:chOff x="0" y="0"/>
            <a:chExt cx="7083175" cy="715000"/>
          </a:xfrm>
        </p:grpSpPr>
        <p:sp>
          <p:nvSpPr>
            <p:cNvPr id="1592" name="Google Shape;1592;p84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84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84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595" name="Google Shape;1595;p84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84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597" name="Google Shape;1597;p84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84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599" name="Google Shape;1599;p84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84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601" name="Google Shape;1601;p84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84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603" name="Google Shape;1603;p84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84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605" name="Google Shape;1605;p84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84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607" name="Google Shape;1607;p84"/>
          <p:cNvSpPr txBox="1"/>
          <p:nvPr/>
        </p:nvSpPr>
        <p:spPr>
          <a:xfrm>
            <a:off x="248075" y="612950"/>
            <a:ext cx="2663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Estructura del programa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8" name="Google Shape;1608;p8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609" name="Google Shape;1609;p84"/>
          <p:cNvSpPr txBox="1"/>
          <p:nvPr/>
        </p:nvSpPr>
        <p:spPr>
          <a:xfrm>
            <a:off x="95875" y="2395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R7 Rellotge esportiu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4" name="Google Shape;1614;p85"/>
          <p:cNvGrpSpPr/>
          <p:nvPr/>
        </p:nvGrpSpPr>
        <p:grpSpPr>
          <a:xfrm>
            <a:off x="798825" y="3924400"/>
            <a:ext cx="7083175" cy="715000"/>
            <a:chOff x="0" y="0"/>
            <a:chExt cx="7083175" cy="715000"/>
          </a:xfrm>
        </p:grpSpPr>
        <p:sp>
          <p:nvSpPr>
            <p:cNvPr id="1615" name="Google Shape;1615;p85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85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85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618" name="Google Shape;1618;p85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85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620" name="Google Shape;1620;p85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85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622" name="Google Shape;1622;p85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85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624" name="Google Shape;1624;p85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85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626" name="Google Shape;1626;p85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85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628" name="Google Shape;1628;p85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85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630" name="Google Shape;1630;p85"/>
          <p:cNvSpPr txBox="1"/>
          <p:nvPr/>
        </p:nvSpPr>
        <p:spPr>
          <a:xfrm>
            <a:off x="248075" y="612950"/>
            <a:ext cx="480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Estructura del programa: les funcions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1" name="Google Shape;1631;p8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632" name="Google Shape;1632;p85"/>
          <p:cNvSpPr txBox="1"/>
          <p:nvPr/>
        </p:nvSpPr>
        <p:spPr>
          <a:xfrm>
            <a:off x="95875" y="2395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R7 Rellotge esportiu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33" name="Google Shape;163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213" y="2208250"/>
            <a:ext cx="1838325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Google Shape;163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3800" y="2687200"/>
            <a:ext cx="1348786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Google Shape;1635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3800" y="623900"/>
            <a:ext cx="16728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6" name="Google Shape;1636;p85"/>
          <p:cNvSpPr txBox="1"/>
          <p:nvPr/>
        </p:nvSpPr>
        <p:spPr>
          <a:xfrm>
            <a:off x="1234513" y="1041625"/>
            <a:ext cx="6420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Un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funció 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és un fragment de programa que es dissenya amb l’objectiu de ser utilitzat diferents vegades. Al MakeCode trobem la categoria “funciones”.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Per fer servir una funció: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Hem de crear-la i posar-li un nom.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Un cop creada, la podem fer servir dins el nostre programa tants cops com necessitem fent servir el bloc “llamada”.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                                                   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900">
                <a:latin typeface="Montserrat"/>
                <a:ea typeface="Montserrat"/>
                <a:cs typeface="Montserrat"/>
                <a:sym typeface="Montserrat"/>
              </a:rPr>
              <a:t>Bloc per crear la funció </a:t>
            </a:r>
            <a:r>
              <a:rPr i="1" lang="ca" sz="900">
                <a:latin typeface="Montserrat"/>
                <a:ea typeface="Montserrat"/>
                <a:cs typeface="Montserrat"/>
                <a:sym typeface="Montserrat"/>
              </a:rPr>
              <a:t>temperatura </a:t>
            </a:r>
            <a:r>
              <a:rPr lang="ca" sz="900">
                <a:latin typeface="Montserrat"/>
                <a:ea typeface="Montserrat"/>
                <a:cs typeface="Montserrat"/>
                <a:sym typeface="Montserrat"/>
              </a:rPr>
              <a:t>                                 Bloc per cridar a la funció </a:t>
            </a:r>
            <a:r>
              <a:rPr i="1" lang="ca" sz="900">
                <a:latin typeface="Montserrat"/>
                <a:ea typeface="Montserrat"/>
                <a:cs typeface="Montserrat"/>
                <a:sym typeface="Montserrat"/>
              </a:rPr>
              <a:t>temperatura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La categoria </a:t>
            </a:r>
            <a:r>
              <a:rPr lang="ca" sz="11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“Funciones”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es troba dins de “Avanzado”: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86"/>
          <p:cNvGrpSpPr/>
          <p:nvPr/>
        </p:nvGrpSpPr>
        <p:grpSpPr>
          <a:xfrm>
            <a:off x="798825" y="3924400"/>
            <a:ext cx="7083175" cy="715000"/>
            <a:chOff x="0" y="0"/>
            <a:chExt cx="7083175" cy="715000"/>
          </a:xfrm>
        </p:grpSpPr>
        <p:sp>
          <p:nvSpPr>
            <p:cNvPr id="1642" name="Google Shape;1642;p86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86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86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645" name="Google Shape;1645;p86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86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647" name="Google Shape;1647;p86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86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649" name="Google Shape;1649;p86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86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651" name="Google Shape;1651;p86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86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653" name="Google Shape;1653;p86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86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655" name="Google Shape;1655;p86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86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657" name="Google Shape;1657;p86"/>
          <p:cNvSpPr txBox="1"/>
          <p:nvPr/>
        </p:nvSpPr>
        <p:spPr>
          <a:xfrm>
            <a:off x="248075" y="612950"/>
            <a:ext cx="480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Estructura del programa: les funcions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8" name="Google Shape;1658;p8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659" name="Google Shape;1659;p86"/>
          <p:cNvSpPr txBox="1"/>
          <p:nvPr/>
        </p:nvSpPr>
        <p:spPr>
          <a:xfrm>
            <a:off x="95875" y="2395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R7 Rellotge esportiu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60" name="Google Shape;166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275" y="3411550"/>
            <a:ext cx="16728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1" name="Google Shape;1661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4525" y="1147675"/>
            <a:ext cx="5400675" cy="26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6" name="Google Shape;1666;p87"/>
          <p:cNvGrpSpPr/>
          <p:nvPr/>
        </p:nvGrpSpPr>
        <p:grpSpPr>
          <a:xfrm>
            <a:off x="798825" y="3924400"/>
            <a:ext cx="7083175" cy="715000"/>
            <a:chOff x="0" y="0"/>
            <a:chExt cx="7083175" cy="715000"/>
          </a:xfrm>
        </p:grpSpPr>
        <p:sp>
          <p:nvSpPr>
            <p:cNvPr id="1667" name="Google Shape;1667;p87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87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87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670" name="Google Shape;1670;p87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87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672" name="Google Shape;1672;p87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87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674" name="Google Shape;1674;p87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87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/>
            </a:p>
          </p:txBody>
        </p:sp>
        <p:sp>
          <p:nvSpPr>
            <p:cNvPr id="1676" name="Google Shape;1676;p87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87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678" name="Google Shape;1678;p87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87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680" name="Google Shape;1680;p87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87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682" name="Google Shape;1682;p87"/>
          <p:cNvSpPr txBox="1"/>
          <p:nvPr/>
        </p:nvSpPr>
        <p:spPr>
          <a:xfrm>
            <a:off x="248075" y="612950"/>
            <a:ext cx="480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Estructura del programa: les funcions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3" name="Google Shape;1683;p8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684" name="Google Shape;1684;p87"/>
          <p:cNvSpPr txBox="1"/>
          <p:nvPr/>
        </p:nvSpPr>
        <p:spPr>
          <a:xfrm>
            <a:off x="95875" y="2395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R7 Rellotge esportiu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85" name="Google Shape;168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2575" y="623900"/>
            <a:ext cx="16728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6" name="Google Shape;1686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8900" y="1276175"/>
            <a:ext cx="4138542" cy="25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p87"/>
          <p:cNvSpPr txBox="1"/>
          <p:nvPr/>
        </p:nvSpPr>
        <p:spPr>
          <a:xfrm>
            <a:off x="609375" y="1212225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En el següent exemple s'han creat tres funcions: la funció somriure, la funció trist i la funció sorpresa.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88"/>
          <p:cNvSpPr txBox="1"/>
          <p:nvPr/>
        </p:nvSpPr>
        <p:spPr>
          <a:xfrm>
            <a:off x="464000" y="658375"/>
            <a:ext cx="3120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Diagrama de flux general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3" name="Google Shape;1693;p88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694" name="Google Shape;1694;p88"/>
          <p:cNvSpPr txBox="1"/>
          <p:nvPr/>
        </p:nvSpPr>
        <p:spPr>
          <a:xfrm>
            <a:off x="95875" y="2395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R7 Rellotge esportiu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95" name="Google Shape;1695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0" y="1189375"/>
            <a:ext cx="142875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" name="Google Shape;169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882" y="1271347"/>
            <a:ext cx="1518793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7" name="Google Shape;1697;p88"/>
          <p:cNvSpPr txBox="1"/>
          <p:nvPr/>
        </p:nvSpPr>
        <p:spPr>
          <a:xfrm>
            <a:off x="4136575" y="542875"/>
            <a:ext cx="3293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Diagrama de flux de la funció d’alarma 1.000 passos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8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703" name="Google Shape;1703;p89"/>
          <p:cNvSpPr txBox="1"/>
          <p:nvPr/>
        </p:nvSpPr>
        <p:spPr>
          <a:xfrm>
            <a:off x="248075" y="612950"/>
            <a:ext cx="2663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4" name="Google Shape;1704;p89"/>
          <p:cNvSpPr txBox="1"/>
          <p:nvPr/>
        </p:nvSpPr>
        <p:spPr>
          <a:xfrm>
            <a:off x="95875" y="2395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R7 Rellotge esportiu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5" name="Google Shape;1705;p89"/>
          <p:cNvSpPr txBox="1"/>
          <p:nvPr/>
        </p:nvSpPr>
        <p:spPr>
          <a:xfrm>
            <a:off x="230200" y="65837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Blocs necessaris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06" name="Google Shape;170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750" y="1594900"/>
            <a:ext cx="1724025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400" y="2962600"/>
            <a:ext cx="1445029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1675" y="771600"/>
            <a:ext cx="16728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9" name="Google Shape;1709;p89"/>
          <p:cNvSpPr txBox="1"/>
          <p:nvPr/>
        </p:nvSpPr>
        <p:spPr>
          <a:xfrm>
            <a:off x="3357350" y="19830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Bloc de definició d’una funció. </a:t>
            </a:r>
            <a:endParaRPr b="1"/>
          </a:p>
        </p:txBody>
      </p:sp>
      <p:sp>
        <p:nvSpPr>
          <p:cNvPr id="1710" name="Google Shape;1710;p89"/>
          <p:cNvSpPr txBox="1"/>
          <p:nvPr/>
        </p:nvSpPr>
        <p:spPr>
          <a:xfrm>
            <a:off x="3357350" y="29010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tilitzat per cridar a una funció des de qualsevol punt del programa. </a:t>
            </a:r>
            <a:endParaRPr b="1"/>
          </a:p>
        </p:txBody>
      </p:sp>
      <p:cxnSp>
        <p:nvCxnSpPr>
          <p:cNvPr id="1711" name="Google Shape;1711;p89"/>
          <p:cNvCxnSpPr/>
          <p:nvPr/>
        </p:nvCxnSpPr>
        <p:spPr>
          <a:xfrm flipH="1" rot="10800000">
            <a:off x="2550588" y="3181713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2" name="Google Shape;1712;p89"/>
          <p:cNvCxnSpPr/>
          <p:nvPr/>
        </p:nvCxnSpPr>
        <p:spPr>
          <a:xfrm flipH="1" rot="10800000">
            <a:off x="2690138" y="2147913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90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18" name="Google Shape;1718;p90"/>
          <p:cNvGrpSpPr/>
          <p:nvPr/>
        </p:nvGrpSpPr>
        <p:grpSpPr>
          <a:xfrm>
            <a:off x="491887" y="4135725"/>
            <a:ext cx="7081231" cy="488403"/>
            <a:chOff x="1037" y="113325"/>
            <a:chExt cx="7081231" cy="488403"/>
          </a:xfrm>
        </p:grpSpPr>
        <p:sp>
          <p:nvSpPr>
            <p:cNvPr id="1719" name="Google Shape;1719;p90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90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721" name="Google Shape;1721;p90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90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1723" name="Google Shape;1723;p90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90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1725" name="Google Shape;1725;p90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726" name="Google Shape;1726;p90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727" name="Google Shape;1727;p90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90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729" name="Google Shape;1729;p90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90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731" name="Google Shape;1731;p90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90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733" name="Google Shape;1733;p90"/>
          <p:cNvSpPr txBox="1"/>
          <p:nvPr/>
        </p:nvSpPr>
        <p:spPr>
          <a:xfrm>
            <a:off x="356375" y="59655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Programa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4" name="Google Shape;1734;p90"/>
          <p:cNvSpPr txBox="1"/>
          <p:nvPr/>
        </p:nvSpPr>
        <p:spPr>
          <a:xfrm>
            <a:off x="696675" y="990150"/>
            <a:ext cx="70812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Consells de programació: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Per programar el rellotge esportiu, necessitem agrupar el codi dels diferents programes que s’executaran, en paral·lel, a la placa micro:bit.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Per fer això, hauràs de crear diferents funcions: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Fes una llista amb les accions que haurà de fer el rellotge.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Crea una funció per a cada acció i posa-li el nom.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Fes una crida a la funció: decideix en quin moment s’ha d’executar i fes la crida.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Comprova el seu funcionament.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35" name="Google Shape;1735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775" y="662500"/>
            <a:ext cx="492600" cy="4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6" name="Google Shape;1736;p90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737" name="Google Shape;1737;p9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738" name="Google Shape;1738;p90"/>
          <p:cNvSpPr txBox="1"/>
          <p:nvPr/>
        </p:nvSpPr>
        <p:spPr>
          <a:xfrm>
            <a:off x="95875" y="23950"/>
            <a:ext cx="733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R7 Rellotge esportiu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2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91"/>
          <p:cNvSpPr txBox="1"/>
          <p:nvPr/>
        </p:nvSpPr>
        <p:spPr>
          <a:xfrm>
            <a:off x="441525" y="0"/>
            <a:ext cx="737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R7 Rellotge esportiu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4" name="Google Shape;1744;p91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5" name="Google Shape;1745;p91"/>
          <p:cNvSpPr txBox="1"/>
          <p:nvPr/>
        </p:nvSpPr>
        <p:spPr>
          <a:xfrm>
            <a:off x="389275" y="726825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Comprova-ho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6" name="Google Shape;1746;p91"/>
          <p:cNvSpPr txBox="1"/>
          <p:nvPr/>
        </p:nvSpPr>
        <p:spPr>
          <a:xfrm>
            <a:off x="389275" y="1142325"/>
            <a:ext cx="39117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Transferim el programa a la placa.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ho fem des de l’ordinador: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Cal que la placa estigui connectada a l’ordinador mitjançant un cable micro USB.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 utilitzem una tauleta digital: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Utilitzarem la connexió Bluetooth per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transferir els programes a la placa.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How to pair and flash a program to your micro:bit over bluetooth using an Android device" id="1747" name="Google Shape;1747;p91" title="Pairing and Flashing in Androi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725" y="793013"/>
            <a:ext cx="1988026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pair and flash a program to your micro:bit over bluetooth using an iOS device" id="1748" name="Google Shape;1748;p91" title="Pairing and Flashing in iO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2850" y="2359688"/>
            <a:ext cx="1988024" cy="149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video describes the process of flashing a program to the BBC micro:bit using the Javascript Blocks Editor &#10;&#10;Head to support.microbit.org for more information" id="1749" name="Google Shape;1749;p91" title="Getting started with the BBC micro:bit - Flashing your first program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52850" y="793013"/>
            <a:ext cx="1988026" cy="1491019"/>
          </a:xfrm>
          <a:prstGeom prst="rect">
            <a:avLst/>
          </a:prstGeom>
          <a:noFill/>
          <a:ln>
            <a:noFill/>
          </a:ln>
        </p:spPr>
      </p:pic>
      <p:sp>
        <p:nvSpPr>
          <p:cNvPr id="1750" name="Google Shape;1750;p9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grpSp>
        <p:nvGrpSpPr>
          <p:cNvPr id="1751" name="Google Shape;1751;p91"/>
          <p:cNvGrpSpPr/>
          <p:nvPr/>
        </p:nvGrpSpPr>
        <p:grpSpPr>
          <a:xfrm>
            <a:off x="491875" y="3926400"/>
            <a:ext cx="7083175" cy="715000"/>
            <a:chOff x="0" y="0"/>
            <a:chExt cx="7083175" cy="715000"/>
          </a:xfrm>
        </p:grpSpPr>
        <p:sp>
          <p:nvSpPr>
            <p:cNvPr id="1752" name="Google Shape;1752;p91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91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91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755" name="Google Shape;1755;p91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91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91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1758" name="Google Shape;1758;p91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759" name="Google Shape;1759;p91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760" name="Google Shape;1760;p91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91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762" name="Google Shape;1762;p91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91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764" name="Google Shape;1764;p91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91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  <p:sp>
          <p:nvSpPr>
            <p:cNvPr id="1766" name="Google Shape;1766;p91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p92"/>
          <p:cNvSpPr txBox="1"/>
          <p:nvPr/>
        </p:nvSpPr>
        <p:spPr>
          <a:xfrm>
            <a:off x="2085750" y="72660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Compartim el projecte?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2" name="Google Shape;1772;p92"/>
          <p:cNvPicPr preferRelativeResize="0"/>
          <p:nvPr/>
        </p:nvPicPr>
        <p:blipFill rotWithShape="1">
          <a:blip r:embed="rId3">
            <a:alphaModFix/>
          </a:blip>
          <a:srcRect b="15411" l="0" r="0" t="0"/>
          <a:stretch/>
        </p:blipFill>
        <p:spPr>
          <a:xfrm>
            <a:off x="438725" y="1399200"/>
            <a:ext cx="2548375" cy="319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73" name="Google Shape;1773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2075" y="2479349"/>
            <a:ext cx="5033849" cy="217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74" name="Google Shape;1774;p92"/>
          <p:cNvPicPr preferRelativeResize="0"/>
          <p:nvPr/>
        </p:nvPicPr>
        <p:blipFill rotWithShape="1">
          <a:blip r:embed="rId5">
            <a:alphaModFix/>
          </a:blip>
          <a:srcRect b="0" l="0" r="52703" t="0"/>
          <a:stretch/>
        </p:blipFill>
        <p:spPr>
          <a:xfrm>
            <a:off x="365975" y="2154225"/>
            <a:ext cx="2218351" cy="2424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75" name="Google Shape;1775;p92"/>
          <p:cNvSpPr/>
          <p:nvPr/>
        </p:nvSpPr>
        <p:spPr>
          <a:xfrm>
            <a:off x="1288800" y="2076075"/>
            <a:ext cx="484800" cy="319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76" name="Google Shape;1776;p92"/>
          <p:cNvCxnSpPr/>
          <p:nvPr/>
        </p:nvCxnSpPr>
        <p:spPr>
          <a:xfrm flipH="1" rot="10800000">
            <a:off x="1702603" y="1771565"/>
            <a:ext cx="523200" cy="503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77" name="Google Shape;1777;p92"/>
          <p:cNvSpPr/>
          <p:nvPr/>
        </p:nvSpPr>
        <p:spPr>
          <a:xfrm>
            <a:off x="2018650" y="1321425"/>
            <a:ext cx="929700" cy="4749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8" name="Google Shape;1778;p92"/>
          <p:cNvSpPr txBox="1"/>
          <p:nvPr/>
        </p:nvSpPr>
        <p:spPr>
          <a:xfrm>
            <a:off x="3532075" y="1357913"/>
            <a:ext cx="4767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Al MakeCode seleccionem “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compartir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”.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AutoNum type="arabicPeriod"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Posem un nom al projecte i premem </a:t>
            </a:r>
            <a:r>
              <a:rPr i="1"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“publicar proyecto”.</a:t>
            </a: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Se’ns crearà l’enllaç que podrem copiar i compartir.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9" name="Google Shape;1779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2200" y="619800"/>
            <a:ext cx="523200" cy="5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1"/>
          <p:cNvGrpSpPr/>
          <p:nvPr/>
        </p:nvGrpSpPr>
        <p:grpSpPr>
          <a:xfrm>
            <a:off x="491875" y="3974100"/>
            <a:ext cx="7083175" cy="715000"/>
            <a:chOff x="0" y="0"/>
            <a:chExt cx="7083175" cy="715000"/>
          </a:xfrm>
        </p:grpSpPr>
        <p:sp>
          <p:nvSpPr>
            <p:cNvPr id="184" name="Google Shape;184;p21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1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1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1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92" name="Google Shape;192;p21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1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/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1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1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199" name="Google Shape;199;p21"/>
          <p:cNvSpPr txBox="1"/>
          <p:nvPr/>
        </p:nvSpPr>
        <p:spPr>
          <a:xfrm>
            <a:off x="496050" y="643488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Blocs necessaris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0" name="Google Shape;2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03225" y="4822876"/>
            <a:ext cx="1354622" cy="492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01" name="Google Shape;201;p21"/>
          <p:cNvSpPr txBox="1"/>
          <p:nvPr/>
        </p:nvSpPr>
        <p:spPr>
          <a:xfrm>
            <a:off x="-2072725" y="4899825"/>
            <a:ext cx="424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Mostra la icona seleccionada per la pantalla de la micro:bit.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2" name="Google Shape;202;p21"/>
          <p:cNvCxnSpPr/>
          <p:nvPr/>
        </p:nvCxnSpPr>
        <p:spPr>
          <a:xfrm flipH="1" rot="10800000">
            <a:off x="-2994262" y="5068575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3" name="Google Shape;203;p21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04" name="Google Shape;204;p21"/>
          <p:cNvSpPr txBox="1"/>
          <p:nvPr/>
        </p:nvSpPr>
        <p:spPr>
          <a:xfrm>
            <a:off x="3244825" y="1261300"/>
            <a:ext cx="4429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Executa el codi </a:t>
            </a:r>
            <a:r>
              <a:rPr b="1" lang="ca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introduït en sacsejar la placa.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pic>
        <p:nvPicPr>
          <p:cNvPr id="206" name="Google Shape;206;p21"/>
          <p:cNvPicPr preferRelativeResize="0"/>
          <p:nvPr/>
        </p:nvPicPr>
        <p:blipFill rotWithShape="1">
          <a:blip r:embed="rId4">
            <a:alphaModFix/>
          </a:blip>
          <a:srcRect b="0" l="0" r="0" t="4852"/>
          <a:stretch/>
        </p:blipFill>
        <p:spPr>
          <a:xfrm>
            <a:off x="444025" y="1123050"/>
            <a:ext cx="130492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3185" y="643500"/>
            <a:ext cx="1050299" cy="2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025" y="1979688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 txBox="1"/>
          <p:nvPr/>
        </p:nvSpPr>
        <p:spPr>
          <a:xfrm>
            <a:off x="3248700" y="1689725"/>
            <a:ext cx="49077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peradors de comparació. Donen com a resultat un valor booleà (Vertader/Fals).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Es fan servir dins una estructura condicional per comprovar si el valor és igual a un valor desitjat.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0" name="Google Shape;21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33175" y="1003825"/>
            <a:ext cx="92315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1" name="Google Shape;211;p21"/>
          <p:cNvSpPr txBox="1"/>
          <p:nvPr/>
        </p:nvSpPr>
        <p:spPr>
          <a:xfrm>
            <a:off x="543438" y="61963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R1. Comptador de passos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2" name="Google Shape;212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4025" y="2921600"/>
            <a:ext cx="19812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8313" y="3454025"/>
            <a:ext cx="1952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1"/>
          <p:cNvSpPr txBox="1"/>
          <p:nvPr/>
        </p:nvSpPr>
        <p:spPr>
          <a:xfrm>
            <a:off x="3240850" y="29216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Assigna un valor a la variable. </a:t>
            </a:r>
            <a:endParaRPr b="1"/>
          </a:p>
        </p:txBody>
      </p:sp>
      <p:sp>
        <p:nvSpPr>
          <p:cNvPr id="215" name="Google Shape;215;p21"/>
          <p:cNvSpPr txBox="1"/>
          <p:nvPr/>
        </p:nvSpPr>
        <p:spPr>
          <a:xfrm>
            <a:off x="3262075" y="3406750"/>
            <a:ext cx="4247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Incrementa el valor de la variable amb el valor que hi ha escrit.</a:t>
            </a:r>
            <a:endParaRPr b="1"/>
          </a:p>
        </p:txBody>
      </p:sp>
      <p:cxnSp>
        <p:nvCxnSpPr>
          <p:cNvPr id="216" name="Google Shape;216;p21"/>
          <p:cNvCxnSpPr/>
          <p:nvPr/>
        </p:nvCxnSpPr>
        <p:spPr>
          <a:xfrm flipH="1" rot="10800000">
            <a:off x="2577625" y="3098000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7" name="Google Shape;217;p21"/>
          <p:cNvCxnSpPr/>
          <p:nvPr/>
        </p:nvCxnSpPr>
        <p:spPr>
          <a:xfrm flipH="1" rot="10800000">
            <a:off x="2573650" y="3667738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8" name="Google Shape;218;p21"/>
          <p:cNvCxnSpPr/>
          <p:nvPr/>
        </p:nvCxnSpPr>
        <p:spPr>
          <a:xfrm flipH="1" rot="10800000">
            <a:off x="2573650" y="1437700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9" name="Google Shape;219;p21"/>
          <p:cNvCxnSpPr/>
          <p:nvPr/>
        </p:nvCxnSpPr>
        <p:spPr>
          <a:xfrm flipH="1" rot="10800000">
            <a:off x="2573650" y="2199700"/>
            <a:ext cx="667200" cy="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93"/>
          <p:cNvSpPr txBox="1"/>
          <p:nvPr/>
        </p:nvSpPr>
        <p:spPr>
          <a:xfrm>
            <a:off x="416425" y="56160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Repassem</a:t>
            </a: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...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5" name="Google Shape;178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2387" y="3654425"/>
            <a:ext cx="1271250" cy="81886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86" name="Google Shape;1786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599" y="3683250"/>
            <a:ext cx="1894443" cy="41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87" name="Google Shape;1787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0439" y="869149"/>
            <a:ext cx="1891550" cy="129085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88" name="Google Shape;1788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4925" y="1405137"/>
            <a:ext cx="2108350" cy="477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89" name="Google Shape;1789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4925" y="866875"/>
            <a:ext cx="1891550" cy="4777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90" name="Google Shape;1790;p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80450" y="2324790"/>
            <a:ext cx="1042700" cy="26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91" name="Google Shape;1791;p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41238" y="4248050"/>
            <a:ext cx="1151837" cy="41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92" name="Google Shape;1792;p9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41250" y="2766700"/>
            <a:ext cx="1151827" cy="392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28575">
              <a:srgbClr val="000000">
                <a:alpha val="50000"/>
              </a:srgbClr>
            </a:outerShdw>
          </a:effectLst>
        </p:spPr>
      </p:pic>
      <p:pic>
        <p:nvPicPr>
          <p:cNvPr id="1793" name="Google Shape;1793;p9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41272" y="3266347"/>
            <a:ext cx="1151825" cy="392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94" name="Google Shape;1794;p9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41273" y="3749248"/>
            <a:ext cx="1151825" cy="4226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95" name="Google Shape;1795;p9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1796" name="Google Shape;1796;p93"/>
          <p:cNvSpPr txBox="1"/>
          <p:nvPr/>
        </p:nvSpPr>
        <p:spPr>
          <a:xfrm>
            <a:off x="441525" y="0"/>
            <a:ext cx="737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97" name="Google Shape;1797;p9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34925" y="2626875"/>
            <a:ext cx="1724025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8" name="Google Shape;1798;p9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034925" y="3802263"/>
            <a:ext cx="1445029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9" name="Google Shape;1799;p93"/>
          <p:cNvPicPr preferRelativeResize="0"/>
          <p:nvPr/>
        </p:nvPicPr>
        <p:blipFill rotWithShape="1">
          <a:blip r:embed="rId15">
            <a:alphaModFix/>
          </a:blip>
          <a:srcRect b="0" l="0" r="0" t="4852"/>
          <a:stretch/>
        </p:blipFill>
        <p:spPr>
          <a:xfrm>
            <a:off x="560599" y="1054204"/>
            <a:ext cx="130492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93"/>
          <p:cNvPicPr preferRelativeResize="0"/>
          <p:nvPr/>
        </p:nvPicPr>
        <p:blipFill rotWithShape="1">
          <a:blip r:embed="rId16">
            <a:alphaModFix/>
          </a:blip>
          <a:srcRect b="0" l="0" r="0" t="10257"/>
          <a:stretch/>
        </p:blipFill>
        <p:spPr>
          <a:xfrm>
            <a:off x="560599" y="1981891"/>
            <a:ext cx="1275588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Google Shape;1801;p9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702388" y="4549502"/>
            <a:ext cx="3739236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2" name="Google Shape;1802;p9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60599" y="2423802"/>
            <a:ext cx="1569032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3" name="Google Shape;1803;p9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60599" y="3250650"/>
            <a:ext cx="2071341" cy="4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4" name="Google Shape;1804;p9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787438" y="2755100"/>
            <a:ext cx="1479600" cy="73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5" name="Google Shape;1805;p9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034925" y="2045325"/>
            <a:ext cx="20955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6" name="Google Shape;1806;p9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60599" y="2804000"/>
            <a:ext cx="1066800" cy="4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94"/>
          <p:cNvSpPr txBox="1"/>
          <p:nvPr/>
        </p:nvSpPr>
        <p:spPr>
          <a:xfrm>
            <a:off x="416425" y="56160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Què hem après?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2" name="Google Shape;1812;p94"/>
          <p:cNvSpPr txBox="1"/>
          <p:nvPr/>
        </p:nvSpPr>
        <p:spPr>
          <a:xfrm>
            <a:off x="791300" y="1154875"/>
            <a:ext cx="72393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b="1" lang="ca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Hem programat els diferents sensors de la micro:bit:</a:t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</a:pPr>
            <a:r>
              <a:rPr b="1" lang="ca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Acceleròmetre </a:t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</a:pPr>
            <a:r>
              <a:rPr b="1" lang="ca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Sensor de temperatura</a:t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</a:pPr>
            <a:r>
              <a:rPr b="1" lang="ca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Sensor de llum</a:t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</a:pPr>
            <a:r>
              <a:rPr b="1" lang="ca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Magnetòmetre (direcció de la brúixola)</a:t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b="1" lang="ca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Hem après què són els pins de la micro:bit i com connectar-hi elements externs.</a:t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b="1" lang="ca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Hem après a programar accions quan s’agita la placa.</a:t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3" name="Google Shape;1813;p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95"/>
          <p:cNvSpPr txBox="1"/>
          <p:nvPr/>
        </p:nvSpPr>
        <p:spPr>
          <a:xfrm>
            <a:off x="416425" y="561600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Què hem après?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9" name="Google Shape;1819;p95"/>
          <p:cNvSpPr txBox="1"/>
          <p:nvPr/>
        </p:nvSpPr>
        <p:spPr>
          <a:xfrm>
            <a:off x="791300" y="1154875"/>
            <a:ext cx="72393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b="1" lang="ca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Hem fet servir el bloc de mapar.</a:t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b="1" lang="ca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Hem fet servir les funcions per agrupar codi.</a:t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b="1" lang="ca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Hem estudiat estructures condicionals més complexes.</a:t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b="1" lang="ca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Hem treballat amb variables i hem estudiat com fer-les servir adequadament.</a:t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0" name="Google Shape;1820;p9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4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96"/>
          <p:cNvSpPr txBox="1"/>
          <p:nvPr>
            <p:ph type="title"/>
          </p:nvPr>
        </p:nvSpPr>
        <p:spPr>
          <a:xfrm>
            <a:off x="756825" y="681100"/>
            <a:ext cx="407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800">
                <a:latin typeface="Montserrat"/>
                <a:ea typeface="Montserrat"/>
                <a:cs typeface="Montserrat"/>
                <a:sym typeface="Montserrat"/>
              </a:rPr>
              <a:t>Fonts de dades, i</a:t>
            </a:r>
            <a:r>
              <a:rPr b="1" lang="ca" sz="1800">
                <a:latin typeface="Montserrat"/>
                <a:ea typeface="Montserrat"/>
                <a:cs typeface="Montserrat"/>
                <a:sym typeface="Montserrat"/>
              </a:rPr>
              <a:t>cones i imatges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6" name="Google Shape;1826;p96"/>
          <p:cNvSpPr txBox="1"/>
          <p:nvPr/>
        </p:nvSpPr>
        <p:spPr>
          <a:xfrm>
            <a:off x="935200" y="1361100"/>
            <a:ext cx="7601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ca" sz="12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https://microbit.org/get-started/user-guide/overview/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 u="sng"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https://makecode.microbit.org/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https://www.freepik.es/Vector de Comida creado por rawpixel.com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a" sz="1200" u="sng"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https://microbit.org/get-started/user-guide/overview/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Icones &gt; flaticon.es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 u="sng">
                <a:latin typeface="Montserrat"/>
                <a:ea typeface="Montserrat"/>
                <a:cs typeface="Montserrat"/>
                <a:sym typeface="Montserrat"/>
                <a:hlinkClick r:id="rId6"/>
              </a:rPr>
              <a:t>https://makecode.microbit.org/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ca" sz="1200">
                <a:latin typeface="Montserrat"/>
                <a:ea typeface="Montserrat"/>
                <a:cs typeface="Montserrat"/>
                <a:sym typeface="Montserrat"/>
              </a:rPr>
              <a:t>http://educacio.gencat.cat/ca/arees-actuacio/families/recursos/recomanacions/descans/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7" name="Google Shape;1827;p9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 txBox="1"/>
          <p:nvPr/>
        </p:nvSpPr>
        <p:spPr>
          <a:xfrm>
            <a:off x="491875" y="1454300"/>
            <a:ext cx="815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25" name="Google Shape;225;p22"/>
          <p:cNvGrpSpPr/>
          <p:nvPr/>
        </p:nvGrpSpPr>
        <p:grpSpPr>
          <a:xfrm>
            <a:off x="491875" y="3891125"/>
            <a:ext cx="7083175" cy="715000"/>
            <a:chOff x="0" y="0"/>
            <a:chExt cx="7083175" cy="715000"/>
          </a:xfrm>
        </p:grpSpPr>
        <p:sp>
          <p:nvSpPr>
            <p:cNvPr id="226" name="Google Shape;226;p22"/>
            <p:cNvSpPr/>
            <p:nvPr/>
          </p:nvSpPr>
          <p:spPr>
            <a:xfrm>
              <a:off x="0" y="0"/>
              <a:ext cx="7083175" cy="7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1037" y="113328"/>
              <a:ext cx="1221000" cy="488400"/>
            </a:xfrm>
            <a:prstGeom prst="homePlate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2"/>
            <p:cNvSpPr txBox="1"/>
            <p:nvPr/>
          </p:nvSpPr>
          <p:spPr>
            <a:xfrm>
              <a:off x="1037" y="113328"/>
              <a:ext cx="10989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4265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Sabies que...?</a:t>
              </a:r>
              <a:endParaRPr b="1"/>
            </a:p>
          </p:txBody>
        </p:sp>
        <p:sp>
          <p:nvSpPr>
            <p:cNvPr id="229" name="Google Shape;229;p22"/>
            <p:cNvSpPr/>
            <p:nvPr/>
          </p:nvSpPr>
          <p:spPr>
            <a:xfrm>
              <a:off x="977742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2"/>
            <p:cNvSpPr txBox="1"/>
            <p:nvPr/>
          </p:nvSpPr>
          <p:spPr>
            <a:xfrm>
              <a:off x="1221918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Explora i investiga</a:t>
              </a:r>
              <a:endParaRPr b="1"/>
            </a:p>
          </p:txBody>
        </p:sp>
        <p:sp>
          <p:nvSpPr>
            <p:cNvPr id="231" name="Google Shape;231;p22"/>
            <p:cNvSpPr/>
            <p:nvPr/>
          </p:nvSpPr>
          <p:spPr>
            <a:xfrm>
              <a:off x="195444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2"/>
            <p:cNvSpPr txBox="1"/>
            <p:nvPr/>
          </p:nvSpPr>
          <p:spPr>
            <a:xfrm>
              <a:off x="219862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Estructura del programa</a:t>
              </a:r>
              <a:endParaRPr b="1"/>
            </a:p>
          </p:txBody>
        </p:sp>
        <p:sp>
          <p:nvSpPr>
            <p:cNvPr id="233" name="Google Shape;233;p22"/>
            <p:cNvSpPr/>
            <p:nvPr/>
          </p:nvSpPr>
          <p:spPr>
            <a:xfrm>
              <a:off x="293115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34" name="Google Shape;234;p22"/>
            <p:cNvSpPr txBox="1"/>
            <p:nvPr/>
          </p:nvSpPr>
          <p:spPr>
            <a:xfrm>
              <a:off x="3175329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Blocs necessaris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235" name="Google Shape;235;p22"/>
            <p:cNvSpPr/>
            <p:nvPr/>
          </p:nvSpPr>
          <p:spPr>
            <a:xfrm>
              <a:off x="390785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00728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2"/>
            <p:cNvSpPr txBox="1"/>
            <p:nvPr/>
          </p:nvSpPr>
          <p:spPr>
            <a:xfrm>
              <a:off x="415203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Programa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237" name="Google Shape;237;p22"/>
            <p:cNvSpPr/>
            <p:nvPr/>
          </p:nvSpPr>
          <p:spPr>
            <a:xfrm>
              <a:off x="4884563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2"/>
            <p:cNvSpPr txBox="1"/>
            <p:nvPr/>
          </p:nvSpPr>
          <p:spPr>
            <a:xfrm>
              <a:off x="5113178" y="113325"/>
              <a:ext cx="9768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Comprova-ho</a:t>
              </a:r>
              <a:endParaRPr b="1"/>
            </a:p>
          </p:txBody>
        </p:sp>
        <p:sp>
          <p:nvSpPr>
            <p:cNvPr id="239" name="Google Shape;239;p22"/>
            <p:cNvSpPr/>
            <p:nvPr/>
          </p:nvSpPr>
          <p:spPr>
            <a:xfrm>
              <a:off x="5861268" y="113328"/>
              <a:ext cx="1221000" cy="488400"/>
            </a:xfrm>
            <a:prstGeom prst="chevron">
              <a:avLst>
                <a:gd fmla="val 50000" name="adj"/>
              </a:avLst>
            </a:prstGeom>
            <a:solidFill>
              <a:srgbClr val="DAEEF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2"/>
            <p:cNvSpPr txBox="1"/>
            <p:nvPr/>
          </p:nvSpPr>
          <p:spPr>
            <a:xfrm>
              <a:off x="6105444" y="113328"/>
              <a:ext cx="7326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25" lIns="32000" spcFirstLastPara="1" rIns="10650" wrap="square" tIns="213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a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Millores i ampliacions</a:t>
              </a:r>
              <a:endParaRPr b="1"/>
            </a:p>
          </p:txBody>
        </p:sp>
      </p:grpSp>
      <p:sp>
        <p:nvSpPr>
          <p:cNvPr id="241" name="Google Shape;241;p22"/>
          <p:cNvSpPr txBox="1"/>
          <p:nvPr/>
        </p:nvSpPr>
        <p:spPr>
          <a:xfrm>
            <a:off x="491875" y="1378100"/>
            <a:ext cx="815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Programa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22"/>
          <p:cNvSpPr txBox="1"/>
          <p:nvPr/>
        </p:nvSpPr>
        <p:spPr>
          <a:xfrm>
            <a:off x="491875" y="692700"/>
            <a:ext cx="4521300" cy="26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Observem que al simulador s’hi pot veure el programa sense necessitat de descarregar-lo a la placa.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1. Tria una ruta saludable del teu poble o ciutat, o qualsevol ruta que facis caminant habitualment.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2. Programa la micro:bit perquè faci un recompte dels passos que fas en realitzar aquesta ruta. </a:t>
            </a:r>
            <a:endParaRPr i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3. Fes servir la placa en un itinerari, i compara els teus resultats amb la resta de companys. Qui ha fet més passes?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4. Amb ajuda del </a:t>
            </a:r>
            <a:r>
              <a:rPr b="1" lang="ca" sz="1100">
                <a:latin typeface="Montserrat"/>
                <a:ea typeface="Montserrat"/>
                <a:cs typeface="Montserrat"/>
                <a:sym typeface="Montserrat"/>
              </a:rPr>
              <a:t>cronòmetre</a:t>
            </a:r>
            <a:r>
              <a:rPr lang="ca" sz="1100">
                <a:latin typeface="Montserrat"/>
                <a:ea typeface="Montserrat"/>
                <a:cs typeface="Montserrat"/>
                <a:sym typeface="Montserrat"/>
              </a:rPr>
              <a:t> mesura el temps que has estat caminant.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22"/>
          <p:cNvSpPr txBox="1"/>
          <p:nvPr/>
        </p:nvSpPr>
        <p:spPr>
          <a:xfrm>
            <a:off x="7684850" y="4889250"/>
            <a:ext cx="129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600">
                <a:solidFill>
                  <a:schemeClr val="lt1"/>
                </a:solidFill>
              </a:rPr>
              <a:t>https://makecode.microbit.org/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44" name="Google Shape;244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  <p:sp>
        <p:nvSpPr>
          <p:cNvPr id="245" name="Google Shape;245;p22"/>
          <p:cNvSpPr txBox="1"/>
          <p:nvPr/>
        </p:nvSpPr>
        <p:spPr>
          <a:xfrm>
            <a:off x="543438" y="61963"/>
            <a:ext cx="49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M2 R1. Comptador de passos</a:t>
            </a:r>
            <a:endParaRPr b="1"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6" name="Google Shape;246;p22"/>
          <p:cNvPicPr preferRelativeResize="0"/>
          <p:nvPr/>
        </p:nvPicPr>
        <p:blipFill rotWithShape="1">
          <a:blip r:embed="rId3">
            <a:alphaModFix/>
          </a:blip>
          <a:srcRect b="40575" l="0" r="0" t="0"/>
          <a:stretch/>
        </p:blipFill>
        <p:spPr>
          <a:xfrm>
            <a:off x="5515950" y="692692"/>
            <a:ext cx="3385475" cy="2629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