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</p:sldIdLst>
  <p:sldSz cy="5143500" cx="9144000"/>
  <p:notesSz cx="6858000" cy="9144000"/>
  <p:embeddedFontLst>
    <p:embeddedFont>
      <p:font typeface="Raleway"/>
      <p:regular r:id="rId61"/>
      <p:bold r:id="rId62"/>
      <p:italic r:id="rId63"/>
      <p:boldItalic r:id="rId64"/>
    </p:embeddedFont>
    <p:embeddedFont>
      <p:font typeface="Lato"/>
      <p:regular r:id="rId65"/>
      <p:bold r:id="rId66"/>
      <p:italic r:id="rId67"/>
      <p:boldItalic r:id="rId68"/>
    </p:embeddedFont>
    <p:embeddedFont>
      <p:font typeface="Montserrat"/>
      <p:regular r:id="rId69"/>
      <p:bold r:id="rId70"/>
      <p:italic r:id="rId71"/>
      <p:boldItalic r:id="rId72"/>
    </p:embeddedFont>
    <p:embeddedFont>
      <p:font typeface="Century Gothic"/>
      <p:regular r:id="rId73"/>
      <p:bold r:id="rId74"/>
      <p:italic r:id="rId75"/>
      <p:boldItalic r:id="rId7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A49F84-C1A7-4CC5-B07E-0ABB916092F1}">
  <a:tblStyle styleId="{F6A49F84-C1A7-4CC5-B07E-0ABB916092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  <a:tcStyle>
        <a:fill>
          <a:solidFill>
            <a:srgbClr val="F2F2F2"/>
          </a:solidFill>
        </a:fill>
      </a:tcStyle>
    </a:band1H>
    <a:band2H>
      <a:tcTxStyle/>
    </a:band2H>
    <a:band1V>
      <a:tcTxStyle/>
      <a:tcStyle>
        <a:fill>
          <a:solidFill>
            <a:srgbClr val="F2F2F2"/>
          </a:solidFill>
        </a:fill>
      </a:tcStyle>
    </a:band1V>
    <a:band2V>
      <a:tcTxStyle/>
    </a:band2V>
    <a:lastCol>
      <a:tcTxStyle b="on"/>
    </a:lastCol>
    <a:firstCol>
      <a:tcTxStyle b="on"/>
    </a:firstCol>
    <a:lastRow>
      <a:tcTxStyle b="on"/>
      <a:tcStyle>
        <a:tcBdr>
          <a:top>
            <a:ln cap="flat" cmpd="sng" w="635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1" orient="horz"/>
        <p:guide pos="2880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CenturyGothic-regular.fntdata"/><Relationship Id="rId72" Type="http://schemas.openxmlformats.org/officeDocument/2006/relationships/font" Target="fonts/Montserrat-boldItalic.fntdata"/><Relationship Id="rId31" Type="http://schemas.openxmlformats.org/officeDocument/2006/relationships/slide" Target="slides/slide25.xml"/><Relationship Id="rId75" Type="http://schemas.openxmlformats.org/officeDocument/2006/relationships/font" Target="fonts/CenturyGothic-italic.fntdata"/><Relationship Id="rId30" Type="http://schemas.openxmlformats.org/officeDocument/2006/relationships/slide" Target="slides/slide24.xml"/><Relationship Id="rId74" Type="http://schemas.openxmlformats.org/officeDocument/2006/relationships/font" Target="fonts/CenturyGothic-bold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76" Type="http://schemas.openxmlformats.org/officeDocument/2006/relationships/font" Target="fonts/CenturyGothic-boldItalic.fntdata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Montserrat-italic.fntdata"/><Relationship Id="rId70" Type="http://schemas.openxmlformats.org/officeDocument/2006/relationships/font" Target="fonts/Montserrat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aleway-bold.fntdata"/><Relationship Id="rId61" Type="http://schemas.openxmlformats.org/officeDocument/2006/relationships/font" Target="fonts/Raleway-regular.fntdata"/><Relationship Id="rId20" Type="http://schemas.openxmlformats.org/officeDocument/2006/relationships/slide" Target="slides/slide14.xml"/><Relationship Id="rId64" Type="http://schemas.openxmlformats.org/officeDocument/2006/relationships/font" Target="fonts/Raleway-boldItalic.fntdata"/><Relationship Id="rId63" Type="http://schemas.openxmlformats.org/officeDocument/2006/relationships/font" Target="fonts/Raleway-italic.fntdata"/><Relationship Id="rId22" Type="http://schemas.openxmlformats.org/officeDocument/2006/relationships/slide" Target="slides/slide16.xml"/><Relationship Id="rId66" Type="http://schemas.openxmlformats.org/officeDocument/2006/relationships/font" Target="fonts/Lato-bold.fntdata"/><Relationship Id="rId21" Type="http://schemas.openxmlformats.org/officeDocument/2006/relationships/slide" Target="slides/slide15.xml"/><Relationship Id="rId65" Type="http://schemas.openxmlformats.org/officeDocument/2006/relationships/font" Target="fonts/Lato-regular.fntdata"/><Relationship Id="rId24" Type="http://schemas.openxmlformats.org/officeDocument/2006/relationships/slide" Target="slides/slide18.xml"/><Relationship Id="rId68" Type="http://schemas.openxmlformats.org/officeDocument/2006/relationships/font" Target="fonts/Lato-boldItalic.fntdata"/><Relationship Id="rId23" Type="http://schemas.openxmlformats.org/officeDocument/2006/relationships/slide" Target="slides/slide17.xml"/><Relationship Id="rId67" Type="http://schemas.openxmlformats.org/officeDocument/2006/relationships/font" Target="fonts/Lato-italic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Montserrat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cd76bbc6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cd76bbc6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90942d34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d90942d34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90942d34a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90942d34a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90942d34a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d90942d34a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dcd76bbc60_2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dcd76bbc60_2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dcd76bbc60_2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dcd76bbc60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90942d34a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d90942d34a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http://educacio.gencat.cat/ca/arees-actuacio/families/recursos/recomanacions/descans/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b24ef42a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b24ef42a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d9bfcccda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d9bfcccda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d9bfcccda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d9bfcccda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cd76bbc60_2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dcd76bbc60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&lt;a href="https://www.freepik.es/vectores/comida"&gt;Vector de Comida creado por rawpixel.com - www.freepik.es&lt;/a&gt;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d9bfcccdac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d9bfcccdac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dcd76bbc60_2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dcd76bbc60_2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dcd76bbc60_2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dcd76bbc60_2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b24ef42a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7b24ef42a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7b24ef42a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7b24ef42a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7b24ef42a9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7b24ef42a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7b24ef42a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7b24ef42a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7b24ef42a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7b24ef42a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dcd76bbc60_2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dcd76bbc60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dcd76bbc60_2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dcd76bbc60_2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62ca017c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62ca017c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dcd76bbc60_2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dcd76bbc60_2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db369d701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db369d701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db369d701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db369d701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db3d0c9b9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db3d0c9b9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dcd76bbc60_2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dcd76bbc60_2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b369d701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b369d701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db369d701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db369d701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dcd76bbc60_2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dcd76bbc60_2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db369d7010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db369d701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cd76bbc60_2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cd76bbc60_2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62ca017c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62ca017c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dcd76bbc60_2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dcd76bbc60_2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b3d0c9b90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b3d0c9b90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db3d0c9b90_4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db3d0c9b90_4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db3d0c9b90_4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db3d0c9b90_4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db3d0c9b90_4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db3d0c9b90_4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dcd76bbc60_2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dcd76bbc60_2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db3d0c9b90_4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db3d0c9b90_4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dcd76bbc60_2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dcd76bbc60_2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dcd76bbc60_2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dcd76bbc60_2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dcd76bbc60_2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dcd76bbc60_2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62ca017c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62ca017c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dcd76bbc60_2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dcd76bbc60_2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dc6a5e5d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dc6a5e5d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dc6a5e5d9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dc6a5e5d9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dc6a5e5d9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dc6a5e5d9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7d5f908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7d5f908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cd76bbc60_2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cd76bbc60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90942df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90942df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90942d34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90942d34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90942d34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90942d34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Google Shape;14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6" name="Google Shape;6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Google Shape;68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ol 1">
  <p:cSld name="TITLE_1">
    <p:bg>
      <p:bgPr>
        <a:solidFill>
          <a:srgbClr val="1698B4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350" y="4794250"/>
            <a:ext cx="86677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48" name="Google Shape;4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" name="Google Shape;5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5" name="Google Shape;5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8" name="Google Shape;58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52400" y="4721275"/>
            <a:ext cx="76731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90790" y="4703625"/>
            <a:ext cx="1581150" cy="266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9Bmp91uT674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://www.youtube.com/watch?v=2uFuW8kA_lw" TargetMode="External"/><Relationship Id="rId6" Type="http://schemas.openxmlformats.org/officeDocument/2006/relationships/image" Target="../media/image10.jpg"/><Relationship Id="rId7" Type="http://schemas.openxmlformats.org/officeDocument/2006/relationships/hyperlink" Target="http://www.youtube.com/watch?v=1yJ_F2mSSrI" TargetMode="External"/><Relationship Id="rId8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8.gif"/><Relationship Id="rId5" Type="http://schemas.openxmlformats.org/officeDocument/2006/relationships/image" Target="../media/image19.png"/><Relationship Id="rId6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Relationship Id="rId7" Type="http://schemas.openxmlformats.org/officeDocument/2006/relationships/image" Target="../media/image30.png"/><Relationship Id="rId8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9Bmp91uT674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://www.youtube.com/watch?v=2uFuW8kA_lw" TargetMode="External"/><Relationship Id="rId6" Type="http://schemas.openxmlformats.org/officeDocument/2006/relationships/image" Target="../media/image10.jpg"/><Relationship Id="rId7" Type="http://schemas.openxmlformats.org/officeDocument/2006/relationships/hyperlink" Target="http://www.youtube.com/watch?v=1yJ_F2mSSrI" TargetMode="External"/><Relationship Id="rId8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18.gif"/><Relationship Id="rId5" Type="http://schemas.openxmlformats.org/officeDocument/2006/relationships/image" Target="../media/image19.png"/><Relationship Id="rId6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1.gif"/><Relationship Id="rId7" Type="http://schemas.openxmlformats.org/officeDocument/2006/relationships/image" Target="../media/image32.png"/><Relationship Id="rId8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gif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image" Target="../media/image38.png"/><Relationship Id="rId6" Type="http://schemas.openxmlformats.org/officeDocument/2006/relationships/image" Target="../media/image31.gif"/><Relationship Id="rId7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youtube.com/watch?v=9Bmp91uT674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://www.youtube.com/watch?v=2uFuW8kA_lw" TargetMode="External"/><Relationship Id="rId6" Type="http://schemas.openxmlformats.org/officeDocument/2006/relationships/image" Target="../media/image10.jpg"/><Relationship Id="rId7" Type="http://schemas.openxmlformats.org/officeDocument/2006/relationships/hyperlink" Target="http://www.youtube.com/watch?v=1yJ_F2mSSrI" TargetMode="External"/><Relationship Id="rId8" Type="http://schemas.openxmlformats.org/officeDocument/2006/relationships/image" Target="../media/image1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Relationship Id="rId4" Type="http://schemas.openxmlformats.org/officeDocument/2006/relationships/image" Target="../media/image18.gif"/><Relationship Id="rId5" Type="http://schemas.openxmlformats.org/officeDocument/2006/relationships/image" Target="../media/image19.png"/><Relationship Id="rId6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Relationship Id="rId4" Type="http://schemas.openxmlformats.org/officeDocument/2006/relationships/image" Target="../media/image37.png"/><Relationship Id="rId5" Type="http://schemas.openxmlformats.org/officeDocument/2006/relationships/image" Target="../media/image4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png"/><Relationship Id="rId4" Type="http://schemas.openxmlformats.org/officeDocument/2006/relationships/image" Target="../media/image42.png"/><Relationship Id="rId5" Type="http://schemas.openxmlformats.org/officeDocument/2006/relationships/image" Target="../media/image41.png"/><Relationship Id="rId6" Type="http://schemas.openxmlformats.org/officeDocument/2006/relationships/image" Target="../media/image37.png"/><Relationship Id="rId7" Type="http://schemas.openxmlformats.org/officeDocument/2006/relationships/image" Target="../media/image4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Relationship Id="rId4" Type="http://schemas.openxmlformats.org/officeDocument/2006/relationships/image" Target="../media/image1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51.png"/><Relationship Id="rId8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9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youtube.com/watch?v=9Bmp91uT674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://www.youtube.com/watch?v=2uFuW8kA_lw" TargetMode="External"/><Relationship Id="rId6" Type="http://schemas.openxmlformats.org/officeDocument/2006/relationships/image" Target="../media/image10.jpg"/><Relationship Id="rId7" Type="http://schemas.openxmlformats.org/officeDocument/2006/relationships/hyperlink" Target="http://www.youtube.com/watch?v=1yJ_F2mSSrI" TargetMode="External"/><Relationship Id="rId8" Type="http://schemas.openxmlformats.org/officeDocument/2006/relationships/image" Target="../media/image1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Relationship Id="rId4" Type="http://schemas.openxmlformats.org/officeDocument/2006/relationships/image" Target="../media/image18.gif"/><Relationship Id="rId5" Type="http://schemas.openxmlformats.org/officeDocument/2006/relationships/image" Target="../media/image19.png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3.png"/><Relationship Id="rId4" Type="http://schemas.openxmlformats.org/officeDocument/2006/relationships/image" Target="../media/image59.png"/></Relationships>
</file>

<file path=ppt/slides/_rels/slide4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Relationship Id="rId4" Type="http://schemas.openxmlformats.org/officeDocument/2006/relationships/image" Target="../media/image34.png"/><Relationship Id="rId9" Type="http://schemas.openxmlformats.org/officeDocument/2006/relationships/image" Target="../media/image56.png"/><Relationship Id="rId5" Type="http://schemas.openxmlformats.org/officeDocument/2006/relationships/image" Target="../media/image35.png"/><Relationship Id="rId6" Type="http://schemas.openxmlformats.org/officeDocument/2006/relationships/image" Target="../media/image52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png"/><Relationship Id="rId4" Type="http://schemas.openxmlformats.org/officeDocument/2006/relationships/image" Target="../media/image63.gif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www.youtube.com/watch?v=9Bmp91uT674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://www.youtube.com/watch?v=2uFuW8kA_lw" TargetMode="External"/><Relationship Id="rId6" Type="http://schemas.openxmlformats.org/officeDocument/2006/relationships/image" Target="../media/image10.jpg"/><Relationship Id="rId7" Type="http://schemas.openxmlformats.org/officeDocument/2006/relationships/hyperlink" Target="http://www.youtube.com/watch?v=1yJ_F2mSSrI" TargetMode="External"/><Relationship Id="rId8" Type="http://schemas.openxmlformats.org/officeDocument/2006/relationships/image" Target="../media/image1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akecode.microbit.org/#editor" TargetMode="External"/><Relationship Id="rId4" Type="http://schemas.openxmlformats.org/officeDocument/2006/relationships/hyperlink" Target="https://makecode.microbit.org/#editor" TargetMode="External"/><Relationship Id="rId5" Type="http://schemas.openxmlformats.org/officeDocument/2006/relationships/image" Target="../media/image7.gif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6.png"/><Relationship Id="rId4" Type="http://schemas.openxmlformats.org/officeDocument/2006/relationships/image" Target="../media/image18.gif"/><Relationship Id="rId5" Type="http://schemas.openxmlformats.org/officeDocument/2006/relationships/image" Target="../media/image19.png"/><Relationship Id="rId6" Type="http://schemas.openxmlformats.org/officeDocument/2006/relationships/image" Target="../media/image21.png"/></Relationships>
</file>

<file path=ppt/slides/_rels/slide5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5.png"/><Relationship Id="rId11" Type="http://schemas.openxmlformats.org/officeDocument/2006/relationships/image" Target="../media/image36.png"/><Relationship Id="rId10" Type="http://schemas.openxmlformats.org/officeDocument/2006/relationships/image" Target="../media/image62.png"/><Relationship Id="rId21" Type="http://schemas.openxmlformats.org/officeDocument/2006/relationships/image" Target="../media/image61.png"/><Relationship Id="rId13" Type="http://schemas.openxmlformats.org/officeDocument/2006/relationships/image" Target="../media/image55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24.png"/><Relationship Id="rId15" Type="http://schemas.openxmlformats.org/officeDocument/2006/relationships/image" Target="../media/image58.png"/><Relationship Id="rId14" Type="http://schemas.openxmlformats.org/officeDocument/2006/relationships/image" Target="../media/image56.png"/><Relationship Id="rId17" Type="http://schemas.openxmlformats.org/officeDocument/2006/relationships/image" Target="../media/image20.png"/><Relationship Id="rId16" Type="http://schemas.openxmlformats.org/officeDocument/2006/relationships/image" Target="../media/image57.png"/><Relationship Id="rId5" Type="http://schemas.openxmlformats.org/officeDocument/2006/relationships/image" Target="../media/image13.png"/><Relationship Id="rId19" Type="http://schemas.openxmlformats.org/officeDocument/2006/relationships/image" Target="../media/image34.png"/><Relationship Id="rId6" Type="http://schemas.openxmlformats.org/officeDocument/2006/relationships/image" Target="../media/image9.png"/><Relationship Id="rId18" Type="http://schemas.openxmlformats.org/officeDocument/2006/relationships/image" Target="../media/image12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microbit.org/get-started/user-guide/overview/" TargetMode="External"/><Relationship Id="rId4" Type="http://schemas.openxmlformats.org/officeDocument/2006/relationships/hyperlink" Target="https://makecode.microbit.org/" TargetMode="External"/><Relationship Id="rId5" Type="http://schemas.openxmlformats.org/officeDocument/2006/relationships/image" Target="../media/image6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gif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solidFill>
                  <a:schemeClr val="lt1"/>
                </a:solidFill>
              </a:rPr>
              <a:t>Explora amb la micro:bit</a:t>
            </a:r>
            <a:endParaRPr sz="3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MÒDUL</a:t>
            </a: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ca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HÀBITS SALUDABLES</a:t>
            </a:r>
            <a:endParaRPr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/>
        </p:nvSpPr>
        <p:spPr>
          <a:xfrm>
            <a:off x="391425" y="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R1. Salut emocional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6" name="Google Shape;216;p23"/>
          <p:cNvGrpSpPr/>
          <p:nvPr/>
        </p:nvGrpSpPr>
        <p:grpSpPr>
          <a:xfrm>
            <a:off x="491875" y="3891125"/>
            <a:ext cx="7083175" cy="715000"/>
            <a:chOff x="0" y="0"/>
            <a:chExt cx="7083175" cy="715000"/>
          </a:xfrm>
        </p:grpSpPr>
        <p:sp>
          <p:nvSpPr>
            <p:cNvPr id="217" name="Google Shape;217;p23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3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3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3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5" name="Google Shape;225;p23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3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3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3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232" name="Google Shape;232;p23"/>
          <p:cNvSpPr txBox="1"/>
          <p:nvPr/>
        </p:nvSpPr>
        <p:spPr>
          <a:xfrm>
            <a:off x="491875" y="137810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Programa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491875" y="692700"/>
            <a:ext cx="4521300" cy="21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Observem que al simulador s’hi pot veure el programa sense necessitat de descarregar-lo a la placa.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9144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Fixem-nos en el fet que les imatges es mostren a la pantalla en l’ordre que has col·locat els blocs de dalt a baix.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914400" rtl="0" algn="just">
              <a:spcBef>
                <a:spcPts val="750"/>
              </a:spcBef>
              <a:spcAft>
                <a:spcPts val="75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 què creieu que serveixen els blocs de pausa (500 ms)? Què passa si augmentem o disminuïm aquest temps? Comprovem-ho!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4" name="Google Shape;2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600" y="786750"/>
            <a:ext cx="2544446" cy="30533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5" name="Google Shape;235;p23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236" name="Google Shape;236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/>
        </p:nvSpPr>
        <p:spPr>
          <a:xfrm>
            <a:off x="441525" y="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R1. Salut emocional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3" name="Google Shape;243;p24"/>
          <p:cNvGrpSpPr/>
          <p:nvPr/>
        </p:nvGrpSpPr>
        <p:grpSpPr>
          <a:xfrm>
            <a:off x="491875" y="3926400"/>
            <a:ext cx="7083175" cy="715000"/>
            <a:chOff x="0" y="0"/>
            <a:chExt cx="7083175" cy="715000"/>
          </a:xfrm>
        </p:grpSpPr>
        <p:sp>
          <p:nvSpPr>
            <p:cNvPr id="244" name="Google Shape;244;p24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4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4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4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52" name="Google Shape;252;p24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4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4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4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259" name="Google Shape;259;p24"/>
          <p:cNvSpPr txBox="1"/>
          <p:nvPr/>
        </p:nvSpPr>
        <p:spPr>
          <a:xfrm>
            <a:off x="389275" y="726825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Fem-ho!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4"/>
          <p:cNvSpPr txBox="1"/>
          <p:nvPr/>
        </p:nvSpPr>
        <p:spPr>
          <a:xfrm>
            <a:off x="389275" y="1142325"/>
            <a:ext cx="3911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Transferim el programa a la placa.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ho fem des de l’ordinador: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 que la placa estigui connecta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 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l’ordinador mitjançant un cable micro USB.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utilitzem una tauleta digital: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Utilitzarem la connexió Bluetooth per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transferir els programes a la placa.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ow to pair and flash a program to your micro:bit over bluetooth using an Android device" id="261" name="Google Shape;261;p24" title="Pairing and Flashing in Andro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725" y="793013"/>
            <a:ext cx="1988026" cy="149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pair and flash a program to your micro:bit over bluetooth using an iOS device" id="262" name="Google Shape;262;p24" title="Pairing and Flashing in iO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2850" y="2359688"/>
            <a:ext cx="1988024" cy="149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video describes the process of flashing a program to the BBC micro:bit using the Javascript Blocks Editor &#10;&#10;Head to support.microbit.org for more information" id="263" name="Google Shape;263;p24" title="Getting started with the BBC micro:bit - Flashing your first program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2850" y="793013"/>
            <a:ext cx="1988026" cy="149101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/>
        </p:nvSpPr>
        <p:spPr>
          <a:xfrm>
            <a:off x="388350" y="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R1. Salut emocional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1" name="Google Shape;271;p25"/>
          <p:cNvGrpSpPr/>
          <p:nvPr/>
        </p:nvGrpSpPr>
        <p:grpSpPr>
          <a:xfrm>
            <a:off x="316775" y="3897850"/>
            <a:ext cx="7083175" cy="715000"/>
            <a:chOff x="0" y="0"/>
            <a:chExt cx="7083175" cy="715000"/>
          </a:xfrm>
        </p:grpSpPr>
        <p:sp>
          <p:nvSpPr>
            <p:cNvPr id="272" name="Google Shape;272;p25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5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80" name="Google Shape;280;p25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5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5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5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sp>
        <p:nvSpPr>
          <p:cNvPr id="287" name="Google Shape;287;p25"/>
          <p:cNvSpPr txBox="1"/>
          <p:nvPr/>
        </p:nvSpPr>
        <p:spPr>
          <a:xfrm>
            <a:off x="491875" y="137810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Millores i ampliacions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25"/>
          <p:cNvSpPr txBox="1"/>
          <p:nvPr/>
        </p:nvSpPr>
        <p:spPr>
          <a:xfrm>
            <a:off x="388350" y="699025"/>
            <a:ext cx="4767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●"/>
            </a:pP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Proposta 1.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Afegim altres icones d’emocions a la pantalla?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●"/>
            </a:pP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Proposta 2.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Podem fer que es reprodueixi un so cada cop que es mostra una emoció? Quins blocs necessitarem? I en quin ordre els col·locarem?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ho fem amb la micro:bit V2 sentirem el so directament de la placa. Si no, podem fer servir el simulador.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9" name="Google Shape;289;p25"/>
          <p:cNvCxnSpPr/>
          <p:nvPr/>
        </p:nvCxnSpPr>
        <p:spPr>
          <a:xfrm flipH="1">
            <a:off x="7204800" y="1735875"/>
            <a:ext cx="4800" cy="42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90" name="Google Shape;290;p25"/>
          <p:cNvPicPr preferRelativeResize="0"/>
          <p:nvPr/>
        </p:nvPicPr>
        <p:blipFill rotWithShape="1">
          <a:blip r:embed="rId3">
            <a:alphaModFix/>
          </a:blip>
          <a:srcRect b="0" l="863" r="962" t="0"/>
          <a:stretch/>
        </p:blipFill>
        <p:spPr>
          <a:xfrm>
            <a:off x="5838250" y="1301000"/>
            <a:ext cx="3017050" cy="49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1" name="Google Shape;2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238" y="802475"/>
            <a:ext cx="1151837" cy="41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92" name="Google Shape;292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293" name="Google Shape;293;p25"/>
          <p:cNvSpPr/>
          <p:nvPr/>
        </p:nvSpPr>
        <p:spPr>
          <a:xfrm>
            <a:off x="5543075" y="571500"/>
            <a:ext cx="3434400" cy="2928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698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5"/>
          <p:cNvSpPr txBox="1"/>
          <p:nvPr/>
        </p:nvSpPr>
        <p:spPr>
          <a:xfrm>
            <a:off x="5847100" y="2123025"/>
            <a:ext cx="2765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latin typeface="Montserrat"/>
                <a:ea typeface="Montserrat"/>
                <a:cs typeface="Montserrat"/>
                <a:sym typeface="Montserrat"/>
              </a:rPr>
              <a:t>Reprodueix els sons seleccionats (riure, felicitat,, tristor…).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latin typeface="Montserrat"/>
                <a:ea typeface="Montserrat"/>
                <a:cs typeface="Montserrat"/>
                <a:sym typeface="Montserrat"/>
              </a:rPr>
              <a:t>En la versió 1 de la placa no tenim altaveu, però es pot reproduir al simulador de MakeCode.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"/>
          <p:cNvSpPr txBox="1"/>
          <p:nvPr/>
        </p:nvSpPr>
        <p:spPr>
          <a:xfrm>
            <a:off x="2085750" y="72660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Compartim el projecte?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0" name="Google Shape;300;p26"/>
          <p:cNvPicPr preferRelativeResize="0"/>
          <p:nvPr/>
        </p:nvPicPr>
        <p:blipFill rotWithShape="1">
          <a:blip r:embed="rId3">
            <a:alphaModFix/>
          </a:blip>
          <a:srcRect b="15411" l="0" r="0" t="0"/>
          <a:stretch/>
        </p:blipFill>
        <p:spPr>
          <a:xfrm>
            <a:off x="438725" y="1399200"/>
            <a:ext cx="2548375" cy="319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01" name="Google Shape;3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2075" y="2479349"/>
            <a:ext cx="5033849" cy="217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02" name="Google Shape;302;p26"/>
          <p:cNvPicPr preferRelativeResize="0"/>
          <p:nvPr/>
        </p:nvPicPr>
        <p:blipFill rotWithShape="1">
          <a:blip r:embed="rId5">
            <a:alphaModFix/>
          </a:blip>
          <a:srcRect b="0" l="0" r="52703" t="0"/>
          <a:stretch/>
        </p:blipFill>
        <p:spPr>
          <a:xfrm>
            <a:off x="365975" y="2154225"/>
            <a:ext cx="2218351" cy="24247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03" name="Google Shape;303;p26"/>
          <p:cNvSpPr/>
          <p:nvPr/>
        </p:nvSpPr>
        <p:spPr>
          <a:xfrm>
            <a:off x="1288800" y="2076075"/>
            <a:ext cx="484800" cy="319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4" name="Google Shape;304;p26"/>
          <p:cNvCxnSpPr/>
          <p:nvPr/>
        </p:nvCxnSpPr>
        <p:spPr>
          <a:xfrm flipH="1" rot="10800000">
            <a:off x="1702603" y="1771565"/>
            <a:ext cx="523200" cy="50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5" name="Google Shape;305;p26"/>
          <p:cNvSpPr/>
          <p:nvPr/>
        </p:nvSpPr>
        <p:spPr>
          <a:xfrm>
            <a:off x="2018650" y="1321425"/>
            <a:ext cx="929700" cy="474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6"/>
          <p:cNvSpPr txBox="1"/>
          <p:nvPr/>
        </p:nvSpPr>
        <p:spPr>
          <a:xfrm>
            <a:off x="3532075" y="1357913"/>
            <a:ext cx="4767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AutoNum type="arabicPeriod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 MakeCode seleccionem “</a:t>
            </a:r>
            <a:r>
              <a:rPr i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compartir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AutoNum type="arabicPeriod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Posem un nom al projecte i premem </a:t>
            </a:r>
            <a:r>
              <a:rPr i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“publicar proyecto”.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Se’ns crearà l’enllaç que podrem copiar i compartir.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7" name="Google Shape;30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2200" y="619800"/>
            <a:ext cx="52320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 txBox="1"/>
          <p:nvPr>
            <p:ph idx="4294967295"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M1 R2. </a:t>
            </a:r>
            <a:endParaRPr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RESPIRACIÓ CONSCIENT</a:t>
            </a:r>
            <a:endParaRPr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"/>
          <p:cNvSpPr txBox="1"/>
          <p:nvPr/>
        </p:nvSpPr>
        <p:spPr>
          <a:xfrm>
            <a:off x="267675" y="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M2 R2. Respiració conscient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28"/>
          <p:cNvSpPr txBox="1"/>
          <p:nvPr/>
        </p:nvSpPr>
        <p:spPr>
          <a:xfrm>
            <a:off x="539825" y="1076600"/>
            <a:ext cx="81519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L’estrès 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 defineix com la reacció davant de canvis que afecten la vida. Aquestes reaccions poden tenir origen en els sentiments, les situacions i les mateixes persones.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És important identificar els signes d’estrès com més aviat millor per desenvolupar estratègies que permetin controlar-lo i no deixar que augmenti.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L’ansietat 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 </a:t>
            </a: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angoixa 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és una emoció que s’experimenta davant de determinades experiències de la vida o circumstàncies de l’entorn. Apareix per fer front a una situació que la persona percep com una amenaça per la seva seguretat o la dels seus, i intenta reduir les conseqüències negatives que pot produir.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tècniques de relaxació són una opció molt recomanable a l’hora de reduir l’estrès i l’ansietat. Practicar esport, meditació o fer ioga també són bones opcions.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28"/>
          <p:cNvSpPr txBox="1"/>
          <p:nvPr/>
        </p:nvSpPr>
        <p:spPr>
          <a:xfrm>
            <a:off x="496050" y="66110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Sabies que…?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8061425" y="4866600"/>
            <a:ext cx="1143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">
                <a:solidFill>
                  <a:schemeClr val="lt1"/>
                </a:solidFill>
              </a:rPr>
              <a:t>Icones  flaticon.es</a:t>
            </a:r>
            <a:endParaRPr sz="600">
              <a:solidFill>
                <a:schemeClr val="lt1"/>
              </a:solidFill>
            </a:endParaRPr>
          </a:p>
        </p:txBody>
      </p:sp>
      <p:grpSp>
        <p:nvGrpSpPr>
          <p:cNvPr id="322" name="Google Shape;322;p28"/>
          <p:cNvGrpSpPr/>
          <p:nvPr/>
        </p:nvGrpSpPr>
        <p:grpSpPr>
          <a:xfrm>
            <a:off x="496050" y="3533650"/>
            <a:ext cx="7083175" cy="715000"/>
            <a:chOff x="0" y="0"/>
            <a:chExt cx="7083175" cy="715000"/>
          </a:xfrm>
        </p:grpSpPr>
        <p:sp>
          <p:nvSpPr>
            <p:cNvPr id="323" name="Google Shape;323;p28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8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8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8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8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8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8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8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338" name="Google Shape;338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/>
          <p:nvPr/>
        </p:nvSpPr>
        <p:spPr>
          <a:xfrm>
            <a:off x="680125" y="0"/>
            <a:ext cx="443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R2. Respiració conscient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496050" y="1410525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29"/>
          <p:cNvSpPr txBox="1"/>
          <p:nvPr/>
        </p:nvSpPr>
        <p:spPr>
          <a:xfrm>
            <a:off x="758700" y="832650"/>
            <a:ext cx="28083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repte</a:t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Creieu que la micro:bit ens pot ajudar a respirar de forma pausada i així poder arribar a un estat de relaxació?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 aquest repte programarem la micro:bit perquè ens ajudi a controlar la nostra respiració.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3717300" y="1454300"/>
            <a:ext cx="1319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Estructura del programa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348" name="Google Shape;3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379" y="492600"/>
            <a:ext cx="1227671" cy="46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/>
          <p:nvPr/>
        </p:nvSpPr>
        <p:spPr>
          <a:xfrm>
            <a:off x="2018650" y="514225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54" name="Google Shape;354;p30"/>
          <p:cNvGrpSpPr/>
          <p:nvPr/>
        </p:nvGrpSpPr>
        <p:grpSpPr>
          <a:xfrm>
            <a:off x="652800" y="4084725"/>
            <a:ext cx="7083175" cy="715000"/>
            <a:chOff x="0" y="0"/>
            <a:chExt cx="7083175" cy="715000"/>
          </a:xfrm>
        </p:grpSpPr>
        <p:sp>
          <p:nvSpPr>
            <p:cNvPr id="355" name="Google Shape;355;p30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0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0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0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63" name="Google Shape;363;p30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0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0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0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370" name="Google Shape;370;p30"/>
          <p:cNvSpPr txBox="1"/>
          <p:nvPr/>
        </p:nvSpPr>
        <p:spPr>
          <a:xfrm>
            <a:off x="428950" y="44735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Blocs necessaris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1" name="Google Shape;3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00" y="2801876"/>
            <a:ext cx="1271243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72" name="Google Shape;372;p30"/>
          <p:cNvSpPr txBox="1"/>
          <p:nvPr/>
        </p:nvSpPr>
        <p:spPr>
          <a:xfrm>
            <a:off x="3067525" y="1925788"/>
            <a:ext cx="424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Mostra el dibuix que realitzem a la pantalla de la micro:bit. 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30"/>
          <p:cNvSpPr txBox="1"/>
          <p:nvPr/>
        </p:nvSpPr>
        <p:spPr>
          <a:xfrm>
            <a:off x="3067525" y="2752825"/>
            <a:ext cx="5213100" cy="338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Estableix una pausa de temps en mil·lisegons. RECORDA 1000 ms = 1 s.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4" name="Google Shape;374;p30"/>
          <p:cNvCxnSpPr/>
          <p:nvPr/>
        </p:nvCxnSpPr>
        <p:spPr>
          <a:xfrm flipH="1" rot="10800000">
            <a:off x="2084075" y="2921575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5" name="Google Shape;375;p30"/>
          <p:cNvCxnSpPr/>
          <p:nvPr/>
        </p:nvCxnSpPr>
        <p:spPr>
          <a:xfrm flipH="1" rot="10800000">
            <a:off x="2107463" y="2094538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6" name="Google Shape;376;p30"/>
          <p:cNvCxnSpPr/>
          <p:nvPr/>
        </p:nvCxnSpPr>
        <p:spPr>
          <a:xfrm flipH="1" rot="10800000">
            <a:off x="2084075" y="1135363"/>
            <a:ext cx="7140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7" name="Google Shape;377;p30"/>
          <p:cNvSpPr txBox="1"/>
          <p:nvPr/>
        </p:nvSpPr>
        <p:spPr>
          <a:xfrm>
            <a:off x="3067525" y="967525"/>
            <a:ext cx="3610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Repeteix el programa de manera continuada.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8" name="Google Shape;37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9909" y="1135375"/>
            <a:ext cx="1219402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379" name="Google Shape;37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800" y="765563"/>
            <a:ext cx="1116407" cy="740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80" name="Google Shape;38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950" y="1546825"/>
            <a:ext cx="977705" cy="1255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81" name="Google Shape;381;p30"/>
          <p:cNvSpPr txBox="1"/>
          <p:nvPr/>
        </p:nvSpPr>
        <p:spPr>
          <a:xfrm>
            <a:off x="0" y="3135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R2. Respiració conscient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30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pic>
        <p:nvPicPr>
          <p:cNvPr id="383" name="Google Shape;38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175" y="3346425"/>
            <a:ext cx="1290600" cy="7761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30"/>
          <p:cNvCxnSpPr/>
          <p:nvPr/>
        </p:nvCxnSpPr>
        <p:spPr>
          <a:xfrm flipH="1" rot="10800000">
            <a:off x="2084075" y="3748600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5" name="Google Shape;385;p30"/>
          <p:cNvSpPr txBox="1"/>
          <p:nvPr/>
        </p:nvSpPr>
        <p:spPr>
          <a:xfrm>
            <a:off x="3012800" y="3479438"/>
            <a:ext cx="4247100" cy="492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Executa els blocs del programa que situem al seu interior un </a:t>
            </a: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nombre de vegades determinat.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6" name="Google Shape;386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11400" y="3509451"/>
            <a:ext cx="1116400" cy="4326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sp>
        <p:nvSpPr>
          <p:cNvPr id="387" name="Google Shape;387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1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93" name="Google Shape;393;p31"/>
          <p:cNvGrpSpPr/>
          <p:nvPr/>
        </p:nvGrpSpPr>
        <p:grpSpPr>
          <a:xfrm>
            <a:off x="819187" y="4087550"/>
            <a:ext cx="7135956" cy="488403"/>
            <a:chOff x="-53688" y="113325"/>
            <a:chExt cx="7135956" cy="488403"/>
          </a:xfrm>
        </p:grpSpPr>
        <p:sp>
          <p:nvSpPr>
            <p:cNvPr id="394" name="Google Shape;394;p31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1"/>
            <p:cNvSpPr txBox="1"/>
            <p:nvPr/>
          </p:nvSpPr>
          <p:spPr>
            <a:xfrm>
              <a:off x="-53688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1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 repte</a:t>
              </a:r>
              <a:endParaRPr b="1"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1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01" name="Google Shape;401;p31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1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1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Fem-ho!</a:t>
              </a:r>
              <a:endParaRPr b="1"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1"/>
            <p:cNvSpPr txBox="1"/>
            <p:nvPr/>
          </p:nvSpPr>
          <p:spPr>
            <a:xfrm>
              <a:off x="605071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408" name="Google Shape;408;p31"/>
          <p:cNvSpPr txBox="1"/>
          <p:nvPr/>
        </p:nvSpPr>
        <p:spPr>
          <a:xfrm>
            <a:off x="491875" y="641775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Programa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31"/>
          <p:cNvSpPr txBox="1"/>
          <p:nvPr/>
        </p:nvSpPr>
        <p:spPr>
          <a:xfrm>
            <a:off x="311275" y="790325"/>
            <a:ext cx="5333700" cy="3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91440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Fem servir línies horitzontals creixents per simular una inhalació d’aire (agafar aire) i decreixents per indicar una exhalació (treure aire).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914400" rtl="0" algn="just"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Quina diferència hi ha entre els blocs “per sempre” i “en iniciar”? Per a què creus que pot servir cada un?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91440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Recorda col·locar un bloc de temps entre cada gràfic (500 ms).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91440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Quan siguem al tercer bloc, hi posarem un temps superior (2000 ms) per donar temps a aguantar l’aire dins els pulmons abans de començar amb l’exhalació.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914400" rtl="0" algn="just"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Canvia els temps de pausa perquè coincideixin amb un ritme de respiració que et faci relaxar. Quins blocs hauràs de modificar?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31"/>
          <p:cNvSpPr txBox="1"/>
          <p:nvPr/>
        </p:nvSpPr>
        <p:spPr>
          <a:xfrm>
            <a:off x="404325" y="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R2. Respiració conscient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p31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pic>
        <p:nvPicPr>
          <p:cNvPr id="412" name="Google Shape;4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825" y="1918163"/>
            <a:ext cx="81915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5225" y="1894338"/>
            <a:ext cx="809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8875" y="1889588"/>
            <a:ext cx="82867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1"/>
          <p:cNvSpPr txBox="1"/>
          <p:nvPr/>
        </p:nvSpPr>
        <p:spPr>
          <a:xfrm>
            <a:off x="4779925" y="3171775"/>
            <a:ext cx="395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800">
                <a:latin typeface="Century Gothic"/>
                <a:ea typeface="Century Gothic"/>
                <a:cs typeface="Century Gothic"/>
                <a:sym typeface="Century Gothic"/>
              </a:rPr>
              <a:t>Seqüència d’imatges per simular una inhalació en tres temps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5788400" y="1541650"/>
            <a:ext cx="3055500" cy="2232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698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2"/>
          <p:cNvSpPr txBox="1"/>
          <p:nvPr/>
        </p:nvSpPr>
        <p:spPr>
          <a:xfrm>
            <a:off x="441525" y="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R2. Respiració conscient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32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24" name="Google Shape;424;p32"/>
          <p:cNvGrpSpPr/>
          <p:nvPr/>
        </p:nvGrpSpPr>
        <p:grpSpPr>
          <a:xfrm>
            <a:off x="491875" y="3926400"/>
            <a:ext cx="7083175" cy="715000"/>
            <a:chOff x="0" y="0"/>
            <a:chExt cx="7083175" cy="715000"/>
          </a:xfrm>
        </p:grpSpPr>
        <p:sp>
          <p:nvSpPr>
            <p:cNvPr id="425" name="Google Shape;425;p32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2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2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 repte</a:t>
              </a:r>
              <a:endParaRPr b="1"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2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3" name="Google Shape;433;p32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2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2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Fem-ho!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2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440" name="Google Shape;440;p32"/>
          <p:cNvSpPr txBox="1"/>
          <p:nvPr/>
        </p:nvSpPr>
        <p:spPr>
          <a:xfrm>
            <a:off x="389275" y="726825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Fem-ho!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32"/>
          <p:cNvSpPr txBox="1"/>
          <p:nvPr/>
        </p:nvSpPr>
        <p:spPr>
          <a:xfrm>
            <a:off x="389275" y="1142325"/>
            <a:ext cx="3911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Transferim el programa a la placa.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ho fem des de l’ordinador: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 que la placa estigui connectada a l’ordinador mitjançant un cable micro USB.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utilitzem una tauleta digital: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Utilitzarem la connexió Bluetooth per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transferir els programes a la placa.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ow to pair and flash a program to your micro:bit over bluetooth using an Android device" id="442" name="Google Shape;442;p32" title="Pairing and Flashing in Andro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725" y="793013"/>
            <a:ext cx="1988026" cy="149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pair and flash a program to your micro:bit over bluetooth using an iOS device" id="443" name="Google Shape;443;p32" title="Pairing and Flashing in iO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2850" y="2359688"/>
            <a:ext cx="1988024" cy="149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video describes the process of flashing a program to the BBC micro:bit using the Javascript Blocks Editor &#10;&#10;Head to support.microbit.org for more information" id="444" name="Google Shape;444;p32" title="Getting started with the BBC micro:bit - Flashing your first program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2850" y="793013"/>
            <a:ext cx="1988026" cy="149101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2068575" y="697000"/>
            <a:ext cx="4213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Continguts del mòdul 1: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2211150" y="1370500"/>
            <a:ext cx="6887100" cy="2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ca" sz="1700">
                <a:solidFill>
                  <a:schemeClr val="lt1"/>
                </a:solidFill>
              </a:rPr>
              <a:t>Què és la placa </a:t>
            </a:r>
            <a:r>
              <a:rPr lang="ca" sz="1700">
                <a:solidFill>
                  <a:schemeClr val="lt1"/>
                </a:solidFill>
              </a:rPr>
              <a:t>micro</a:t>
            </a:r>
            <a:r>
              <a:rPr lang="ca" sz="1700">
                <a:solidFill>
                  <a:schemeClr val="lt1"/>
                </a:solidFill>
              </a:rPr>
              <a:t>:bit?</a:t>
            </a:r>
            <a:endParaRPr sz="1700">
              <a:solidFill>
                <a:schemeClr val="lt1"/>
              </a:solidFill>
            </a:endParaRPr>
          </a:p>
          <a:p>
            <a:pPr indent="-374650" lvl="0" marL="457200" rtl="0" algn="just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ca" sz="1700">
                <a:solidFill>
                  <a:schemeClr val="lt1"/>
                </a:solidFill>
              </a:rPr>
              <a:t>L’entorn de programació MakeCode</a:t>
            </a:r>
            <a:endParaRPr sz="1700">
              <a:solidFill>
                <a:schemeClr val="lt1"/>
              </a:solidFill>
            </a:endParaRPr>
          </a:p>
          <a:p>
            <a:pPr indent="-374650" lvl="0" marL="457200" rtl="0" algn="just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ca" sz="1700">
                <a:solidFill>
                  <a:schemeClr val="lt1"/>
                </a:solidFill>
              </a:rPr>
              <a:t>Càrrega de programes a la placa</a:t>
            </a:r>
            <a:endParaRPr sz="1700">
              <a:solidFill>
                <a:schemeClr val="lt1"/>
              </a:solidFill>
            </a:endParaRPr>
          </a:p>
          <a:p>
            <a:pPr indent="-374650" lvl="0" marL="457200" rtl="0" algn="just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ca" sz="1700">
                <a:solidFill>
                  <a:schemeClr val="lt1"/>
                </a:solidFill>
              </a:rPr>
              <a:t>Sons</a:t>
            </a:r>
            <a:endParaRPr sz="1700">
              <a:solidFill>
                <a:schemeClr val="lt1"/>
              </a:solidFill>
            </a:endParaRPr>
          </a:p>
          <a:p>
            <a:pPr indent="-374650" lvl="0" marL="457200" rtl="0" algn="just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ca" sz="1700">
                <a:solidFill>
                  <a:schemeClr val="lt1"/>
                </a:solidFill>
              </a:rPr>
              <a:t>La matriu de LEDs</a:t>
            </a:r>
            <a:endParaRPr sz="17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ca" sz="1700">
                <a:solidFill>
                  <a:schemeClr val="lt1"/>
                </a:solidFill>
              </a:rPr>
              <a:t>Estructures de programació: bucles.</a:t>
            </a:r>
            <a:endParaRPr b="1" sz="18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ca" sz="1700">
                <a:solidFill>
                  <a:schemeClr val="lt1"/>
                </a:solidFill>
              </a:rPr>
              <a:t>Els polsadors</a:t>
            </a:r>
            <a:endParaRPr sz="17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ca" sz="1700">
                <a:solidFill>
                  <a:schemeClr val="lt1"/>
                </a:solidFill>
              </a:rPr>
              <a:t>Estructures condicionals</a:t>
            </a:r>
            <a:endParaRPr sz="17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chemeClr val="lt1"/>
              </a:buClr>
              <a:buSzPts val="2300"/>
              <a:buChar char="●"/>
            </a:pPr>
            <a:r>
              <a:rPr lang="ca" sz="1700">
                <a:solidFill>
                  <a:schemeClr val="lt1"/>
                </a:solidFill>
              </a:rPr>
              <a:t>Variables 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3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1" name="Google Shape;451;p33"/>
          <p:cNvGrpSpPr/>
          <p:nvPr/>
        </p:nvGrpSpPr>
        <p:grpSpPr>
          <a:xfrm>
            <a:off x="727200" y="3868875"/>
            <a:ext cx="7083175" cy="715000"/>
            <a:chOff x="0" y="0"/>
            <a:chExt cx="7083175" cy="715000"/>
          </a:xfrm>
        </p:grpSpPr>
        <p:sp>
          <p:nvSpPr>
            <p:cNvPr id="452" name="Google Shape;452;p33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3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3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3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60" name="Google Shape;460;p33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3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3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3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sp>
        <p:nvSpPr>
          <p:cNvPr id="467" name="Google Shape;467;p33"/>
          <p:cNvSpPr txBox="1"/>
          <p:nvPr/>
        </p:nvSpPr>
        <p:spPr>
          <a:xfrm>
            <a:off x="491875" y="137810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Millores i ampliacions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p33"/>
          <p:cNvSpPr txBox="1"/>
          <p:nvPr/>
        </p:nvSpPr>
        <p:spPr>
          <a:xfrm>
            <a:off x="441525" y="712050"/>
            <a:ext cx="4767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illorem i ampliem el nostre programa?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Proposta 1.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Afegeix sons al programa.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Proposta 2. 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Programa un compte enrere de 5 dígits a l’inici del programa.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 quin lloc programaràs el compte enrere si només vols que es mostri un cop?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Proposta 3. 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Variem el ritme en dos blocs. Programa 2 repeticions dels blocs del primer ritme i 10 repeticions del segon ritme.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9" name="Google Shape;4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2463" y="612050"/>
            <a:ext cx="1151837" cy="41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70" name="Google Shape;470;p33"/>
          <p:cNvPicPr preferRelativeResize="0"/>
          <p:nvPr/>
        </p:nvPicPr>
        <p:blipFill rotWithShape="1">
          <a:blip r:embed="rId4">
            <a:alphaModFix/>
          </a:blip>
          <a:srcRect b="0" l="863" r="962" t="0"/>
          <a:stretch/>
        </p:blipFill>
        <p:spPr>
          <a:xfrm>
            <a:off x="5842475" y="1247525"/>
            <a:ext cx="3017050" cy="49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71" name="Google Shape;47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0375" y="2506963"/>
            <a:ext cx="1116407" cy="740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72" name="Google Shape;47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2475" y="2077725"/>
            <a:ext cx="977705" cy="1255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73" name="Google Shape;473;p33"/>
          <p:cNvSpPr txBox="1"/>
          <p:nvPr/>
        </p:nvSpPr>
        <p:spPr>
          <a:xfrm>
            <a:off x="236625" y="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R2. Respiració conscient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33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475" name="Google Shape;475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4"/>
          <p:cNvSpPr txBox="1"/>
          <p:nvPr/>
        </p:nvSpPr>
        <p:spPr>
          <a:xfrm>
            <a:off x="2085750" y="72660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Compartim el projecte?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1" name="Google Shape;481;p34"/>
          <p:cNvPicPr preferRelativeResize="0"/>
          <p:nvPr/>
        </p:nvPicPr>
        <p:blipFill rotWithShape="1">
          <a:blip r:embed="rId3">
            <a:alphaModFix/>
          </a:blip>
          <a:srcRect b="15411" l="0" r="0" t="0"/>
          <a:stretch/>
        </p:blipFill>
        <p:spPr>
          <a:xfrm>
            <a:off x="438725" y="1399200"/>
            <a:ext cx="2548375" cy="319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82" name="Google Shape;48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2075" y="2479349"/>
            <a:ext cx="5033849" cy="217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83" name="Google Shape;483;p34"/>
          <p:cNvPicPr preferRelativeResize="0"/>
          <p:nvPr/>
        </p:nvPicPr>
        <p:blipFill rotWithShape="1">
          <a:blip r:embed="rId5">
            <a:alphaModFix/>
          </a:blip>
          <a:srcRect b="0" l="0" r="52703" t="0"/>
          <a:stretch/>
        </p:blipFill>
        <p:spPr>
          <a:xfrm>
            <a:off x="365975" y="2154225"/>
            <a:ext cx="2218351" cy="24247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84" name="Google Shape;484;p34"/>
          <p:cNvSpPr/>
          <p:nvPr/>
        </p:nvSpPr>
        <p:spPr>
          <a:xfrm>
            <a:off x="1288800" y="2076075"/>
            <a:ext cx="484800" cy="319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5" name="Google Shape;485;p34"/>
          <p:cNvCxnSpPr/>
          <p:nvPr/>
        </p:nvCxnSpPr>
        <p:spPr>
          <a:xfrm flipH="1" rot="10800000">
            <a:off x="1702603" y="1771565"/>
            <a:ext cx="523200" cy="50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6" name="Google Shape;486;p34"/>
          <p:cNvSpPr/>
          <p:nvPr/>
        </p:nvSpPr>
        <p:spPr>
          <a:xfrm>
            <a:off x="2018650" y="1321425"/>
            <a:ext cx="929700" cy="474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4"/>
          <p:cNvSpPr txBox="1"/>
          <p:nvPr/>
        </p:nvSpPr>
        <p:spPr>
          <a:xfrm>
            <a:off x="3532075" y="1357913"/>
            <a:ext cx="4767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AutoNum type="arabicPeriod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 MakeCode seleccionem “</a:t>
            </a:r>
            <a:r>
              <a:rPr i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compartir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AutoNum type="arabicPeriod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Posem un nom al projecte i premem </a:t>
            </a:r>
            <a:r>
              <a:rPr i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“publicar proyecto”.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Se’ns crearà l’enllaç que podrem copiar i compartir.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8" name="Google Shape;48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2200" y="619800"/>
            <a:ext cx="52320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5"/>
          <p:cNvSpPr txBox="1"/>
          <p:nvPr>
            <p:ph idx="4294967295"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M1 R3. </a:t>
            </a:r>
            <a:endParaRPr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SIMULADOR DE FREQÜÈNCIA CARDÍACA</a:t>
            </a:r>
            <a:endParaRPr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6"/>
          <p:cNvSpPr txBox="1"/>
          <p:nvPr/>
        </p:nvSpPr>
        <p:spPr>
          <a:xfrm>
            <a:off x="278625" y="37425"/>
            <a:ext cx="601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R3. Simulador de freqüència cardíaca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p36"/>
          <p:cNvSpPr txBox="1"/>
          <p:nvPr/>
        </p:nvSpPr>
        <p:spPr>
          <a:xfrm>
            <a:off x="550775" y="1097513"/>
            <a:ext cx="81519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 freqüència cardíaca és el nombre de vegades que batega el nostre cor per unitat de temps. És un dels indicatius del nostre estat d’ànim i de salut.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ritme cardíac es mesura en bpm (batecs per minut), que són les vegades que el cor batega durant un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minut.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 aquesta taula hi pots veure, a mode orientatiu, els valors de freqüència cardíaca en repòs de diferents grups d’edat: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01" name="Google Shape;501;p36"/>
          <p:cNvGrpSpPr/>
          <p:nvPr/>
        </p:nvGrpSpPr>
        <p:grpSpPr>
          <a:xfrm>
            <a:off x="624212" y="3876775"/>
            <a:ext cx="7081231" cy="488403"/>
            <a:chOff x="1037" y="113325"/>
            <a:chExt cx="7081231" cy="488403"/>
          </a:xfrm>
        </p:grpSpPr>
        <p:sp>
          <p:nvSpPr>
            <p:cNvPr id="502" name="Google Shape;502;p36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6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6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6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6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6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6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6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516" name="Google Shape;516;p36"/>
          <p:cNvSpPr txBox="1"/>
          <p:nvPr/>
        </p:nvSpPr>
        <p:spPr>
          <a:xfrm>
            <a:off x="496050" y="588325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Sabies que…?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7" name="Google Shape;517;p36"/>
          <p:cNvSpPr txBox="1"/>
          <p:nvPr/>
        </p:nvSpPr>
        <p:spPr>
          <a:xfrm>
            <a:off x="8061425" y="4866600"/>
            <a:ext cx="1143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">
                <a:solidFill>
                  <a:schemeClr val="lt1"/>
                </a:solidFill>
              </a:rPr>
              <a:t>Icones  flaticon.es</a:t>
            </a:r>
            <a:endParaRPr sz="600">
              <a:solidFill>
                <a:schemeClr val="lt1"/>
              </a:solidFill>
            </a:endParaRPr>
          </a:p>
        </p:txBody>
      </p:sp>
      <p:pic>
        <p:nvPicPr>
          <p:cNvPr id="518" name="Google Shape;5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1425" y="4270125"/>
            <a:ext cx="532100" cy="5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2875" y="530025"/>
            <a:ext cx="639100" cy="5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graphicFrame>
        <p:nvGraphicFramePr>
          <p:cNvPr id="521" name="Google Shape;521;p36"/>
          <p:cNvGraphicFramePr/>
          <p:nvPr/>
        </p:nvGraphicFramePr>
        <p:xfrm>
          <a:off x="2236700" y="245717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{F6A49F84-C1A7-4CC5-B07E-0ABB916092F1}</a:tableStyleId>
              </a:tblPr>
              <a:tblGrid>
                <a:gridCol w="1571050"/>
                <a:gridCol w="2068375"/>
              </a:tblGrid>
              <a:tr h="100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Edat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Batecs per minut (bpm)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 setmanes</a:t>
                      </a:r>
                      <a:endParaRPr b="0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120-140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setmanes - 1 any</a:t>
                      </a:r>
                      <a:endParaRPr b="0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100-130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1-6 anys</a:t>
                      </a:r>
                      <a:endParaRPr b="0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80-120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6-13 anys</a:t>
                      </a:r>
                      <a:endParaRPr b="0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80-100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13-16 anys</a:t>
                      </a:r>
                      <a:endParaRPr b="0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70-80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</a:tr>
              <a:tr h="444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16-20 anys</a:t>
                      </a:r>
                      <a:endParaRPr b="0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60-80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Més de 20 anys</a:t>
                      </a:r>
                      <a:endParaRPr b="0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70-80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73025" marL="730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7"/>
          <p:cNvSpPr txBox="1"/>
          <p:nvPr/>
        </p:nvSpPr>
        <p:spPr>
          <a:xfrm>
            <a:off x="496050" y="7579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27" name="Google Shape;527;p37"/>
          <p:cNvGrpSpPr/>
          <p:nvPr/>
        </p:nvGrpSpPr>
        <p:grpSpPr>
          <a:xfrm>
            <a:off x="546600" y="3993275"/>
            <a:ext cx="7083175" cy="715000"/>
            <a:chOff x="0" y="0"/>
            <a:chExt cx="7083175" cy="715000"/>
          </a:xfrm>
        </p:grpSpPr>
        <p:sp>
          <p:nvSpPr>
            <p:cNvPr id="528" name="Google Shape;528;p37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7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7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7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7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7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7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!</a:t>
              </a:r>
              <a:endParaRPr b="1"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7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543" name="Google Shape;543;p37"/>
          <p:cNvSpPr txBox="1"/>
          <p:nvPr/>
        </p:nvSpPr>
        <p:spPr>
          <a:xfrm>
            <a:off x="491875" y="646600"/>
            <a:ext cx="3391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El repte</a:t>
            </a:r>
            <a:endParaRPr b="1" sz="15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Aquest repte consisteix a fer una simulació dels batecs d’un cor de 60 bpm.</a:t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-"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4" name="Google Shape;544;p37"/>
          <p:cNvSpPr txBox="1"/>
          <p:nvPr/>
        </p:nvSpPr>
        <p:spPr>
          <a:xfrm>
            <a:off x="4187875" y="757900"/>
            <a:ext cx="2322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Diagrama de flux</a:t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37"/>
          <p:cNvSpPr txBox="1"/>
          <p:nvPr/>
        </p:nvSpPr>
        <p:spPr>
          <a:xfrm>
            <a:off x="103600" y="0"/>
            <a:ext cx="6332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R3. Simulador de freqüència cardíaca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p37"/>
          <p:cNvSpPr txBox="1"/>
          <p:nvPr/>
        </p:nvSpPr>
        <p:spPr>
          <a:xfrm>
            <a:off x="496050" y="1786675"/>
            <a:ext cx="4082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Sabries mesurar el teu ritme cardíac? 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Localitza el teu pols. El pots localitzar al canell o al coll.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Compta els batecs que tens en quinze segons i calcula els que tindries en un minut.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Fes el mateix un parell de vegades més i calcula’n la mitjana</a:t>
            </a:r>
            <a:r>
              <a:rPr lang="ca" sz="1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Intenta reproduir el teu ritme cardíac a la micro:bit.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3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548" name="Google Shape;5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6300" y="646600"/>
            <a:ext cx="17526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38"/>
          <p:cNvGrpSpPr/>
          <p:nvPr/>
        </p:nvGrpSpPr>
        <p:grpSpPr>
          <a:xfrm>
            <a:off x="666975" y="3736775"/>
            <a:ext cx="7083175" cy="715000"/>
            <a:chOff x="0" y="0"/>
            <a:chExt cx="7083175" cy="715000"/>
          </a:xfrm>
        </p:grpSpPr>
        <p:sp>
          <p:nvSpPr>
            <p:cNvPr id="554" name="Google Shape;554;p38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8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8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8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2" name="Google Shape;562;p38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8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8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8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569" name="Google Shape;569;p38"/>
          <p:cNvSpPr txBox="1"/>
          <p:nvPr/>
        </p:nvSpPr>
        <p:spPr>
          <a:xfrm>
            <a:off x="428950" y="71340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Blocs necessaris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0" name="Google Shape;57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997" y="2993175"/>
            <a:ext cx="1219402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571" name="Google Shape;57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625" y="1126901"/>
            <a:ext cx="1354622" cy="49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72" name="Google Shape;572;p38"/>
          <p:cNvSpPr txBox="1"/>
          <p:nvPr/>
        </p:nvSpPr>
        <p:spPr>
          <a:xfrm>
            <a:off x="3446400" y="1235125"/>
            <a:ext cx="424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Mostra la icona seleccionada a la pantalla de la micro:bit.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3" name="Google Shape;573;p38"/>
          <p:cNvCxnSpPr/>
          <p:nvPr/>
        </p:nvCxnSpPr>
        <p:spPr>
          <a:xfrm flipH="1" rot="10800000">
            <a:off x="2663588" y="1372600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74" name="Google Shape;57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4625" y="1902588"/>
            <a:ext cx="1271243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75" name="Google Shape;575;p38"/>
          <p:cNvSpPr txBox="1"/>
          <p:nvPr/>
        </p:nvSpPr>
        <p:spPr>
          <a:xfrm>
            <a:off x="3446400" y="1858300"/>
            <a:ext cx="52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Estableix una pausa de temps en mil·lisegons. Recorda 1000 ms = 1 s.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6" name="Google Shape;576;p38"/>
          <p:cNvCxnSpPr/>
          <p:nvPr/>
        </p:nvCxnSpPr>
        <p:spPr>
          <a:xfrm flipH="1" rot="10800000">
            <a:off x="2562100" y="2022288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7" name="Google Shape;577;p38"/>
          <p:cNvCxnSpPr/>
          <p:nvPr/>
        </p:nvCxnSpPr>
        <p:spPr>
          <a:xfrm flipH="1" rot="10800000">
            <a:off x="2562100" y="2948225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8" name="Google Shape;578;p38"/>
          <p:cNvSpPr txBox="1"/>
          <p:nvPr/>
        </p:nvSpPr>
        <p:spPr>
          <a:xfrm>
            <a:off x="3475800" y="2724463"/>
            <a:ext cx="360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Repeteix el programa de manera continuada.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79" name="Google Shape;57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0975" y="530025"/>
            <a:ext cx="639100" cy="5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7150" y="696350"/>
            <a:ext cx="532100" cy="5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8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582" name="Google Shape;582;p38"/>
          <p:cNvSpPr txBox="1"/>
          <p:nvPr/>
        </p:nvSpPr>
        <p:spPr>
          <a:xfrm>
            <a:off x="6850" y="6925"/>
            <a:ext cx="633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R3. Simulador de freqüència cardíaca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3" name="Google Shape;583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0825" y="2724463"/>
            <a:ext cx="1116407" cy="740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84" name="Google Shape;584;p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39"/>
          <p:cNvGrpSpPr/>
          <p:nvPr/>
        </p:nvGrpSpPr>
        <p:grpSpPr>
          <a:xfrm>
            <a:off x="515162" y="4025800"/>
            <a:ext cx="7081231" cy="488403"/>
            <a:chOff x="1037" y="113325"/>
            <a:chExt cx="7081231" cy="488403"/>
          </a:xfrm>
        </p:grpSpPr>
        <p:sp>
          <p:nvSpPr>
            <p:cNvPr id="590" name="Google Shape;590;p39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9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9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9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7" name="Google Shape;597;p39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9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9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9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604" name="Google Shape;604;p39"/>
          <p:cNvSpPr txBox="1"/>
          <p:nvPr/>
        </p:nvSpPr>
        <p:spPr>
          <a:xfrm>
            <a:off x="415275" y="69635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Programa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5" name="Google Shape;605;p39"/>
          <p:cNvSpPr txBox="1"/>
          <p:nvPr/>
        </p:nvSpPr>
        <p:spPr>
          <a:xfrm>
            <a:off x="515150" y="1228450"/>
            <a:ext cx="4521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Observem que al simulador s’hi pot veure el programa sense necessitat de descarregar-lo a la placa.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Per començar, series capaç de simular un batec de cor de 60 bpm?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Observa el simulador i verifica que el cor està bategant a 60 bpm amb l’ajuda d’un rellotge.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Intenta reproduir el teu ritme cardíac. A l’inici de l’activitat l’has calculat. Quins blocs hauràs de modificar?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6" name="Google Shape;606;p39"/>
          <p:cNvPicPr preferRelativeResize="0"/>
          <p:nvPr/>
        </p:nvPicPr>
        <p:blipFill rotWithShape="1">
          <a:blip r:embed="rId3">
            <a:alphaModFix/>
          </a:blip>
          <a:srcRect b="0" l="1794" r="7088" t="0"/>
          <a:stretch/>
        </p:blipFill>
        <p:spPr>
          <a:xfrm>
            <a:off x="5361400" y="633338"/>
            <a:ext cx="2404550" cy="3053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07" name="Google Shape;60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7150" y="696350"/>
            <a:ext cx="532100" cy="5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9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609" name="Google Shape;609;p39"/>
          <p:cNvSpPr txBox="1"/>
          <p:nvPr/>
        </p:nvSpPr>
        <p:spPr>
          <a:xfrm>
            <a:off x="221275" y="0"/>
            <a:ext cx="633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R3. Simulador de freqüència cardíaca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0" name="Google Shape;610;p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0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16" name="Google Shape;616;p40"/>
          <p:cNvGrpSpPr/>
          <p:nvPr/>
        </p:nvGrpSpPr>
        <p:grpSpPr>
          <a:xfrm>
            <a:off x="601663" y="3949038"/>
            <a:ext cx="7083175" cy="715000"/>
            <a:chOff x="0" y="0"/>
            <a:chExt cx="7083175" cy="715000"/>
          </a:xfrm>
        </p:grpSpPr>
        <p:sp>
          <p:nvSpPr>
            <p:cNvPr id="617" name="Google Shape;617;p40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0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0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0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25" name="Google Shape;625;p40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0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0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0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sp>
        <p:nvSpPr>
          <p:cNvPr id="632" name="Google Shape;632;p40"/>
          <p:cNvSpPr txBox="1"/>
          <p:nvPr/>
        </p:nvSpPr>
        <p:spPr>
          <a:xfrm>
            <a:off x="428950" y="646625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Millores i ampliacions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3" name="Google Shape;633;p40"/>
          <p:cNvSpPr txBox="1"/>
          <p:nvPr/>
        </p:nvSpPr>
        <p:spPr>
          <a:xfrm>
            <a:off x="428950" y="1216150"/>
            <a:ext cx="57435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si millorem i ampliem el nostre programa?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b="1" lang="ca" sz="1200">
                <a:latin typeface="Century Gothic"/>
                <a:ea typeface="Century Gothic"/>
                <a:cs typeface="Century Gothic"/>
                <a:sym typeface="Century Gothic"/>
              </a:rPr>
              <a:t>PROPOSTA 1.</a:t>
            </a: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 Ets capaç de simular que estem fent exercici? Investiga quines són les teves pulsacions màximes i anima la icona del cor perquè acceleri!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b="1" lang="ca" sz="1200">
                <a:latin typeface="Century Gothic"/>
                <a:ea typeface="Century Gothic"/>
                <a:cs typeface="Century Gothic"/>
                <a:sym typeface="Century Gothic"/>
              </a:rPr>
              <a:t>PROPOSTA 2.</a:t>
            </a: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 Investiga sobre la freqüència cardíaca en repòs de </a:t>
            </a:r>
            <a:r>
              <a:rPr i="1" lang="ca" sz="1200">
                <a:latin typeface="Century Gothic"/>
                <a:ea typeface="Century Gothic"/>
                <a:cs typeface="Century Gothic"/>
                <a:sym typeface="Century Gothic"/>
              </a:rPr>
              <a:t>Kilian Jornet</a:t>
            </a: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b="1" lang="ca" sz="1200">
                <a:latin typeface="Century Gothic"/>
                <a:ea typeface="Century Gothic"/>
                <a:cs typeface="Century Gothic"/>
                <a:sym typeface="Century Gothic"/>
              </a:rPr>
              <a:t>PROPOSTA 3. </a:t>
            </a: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Crea un logotip animat per fomentar l’exercici físic.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4" name="Google Shape;63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3675" y="3106787"/>
            <a:ext cx="1151837" cy="41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35" name="Google Shape;63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3663" y="2021387"/>
            <a:ext cx="1151827" cy="392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636" name="Google Shape;636;p40"/>
          <p:cNvPicPr preferRelativeResize="0"/>
          <p:nvPr/>
        </p:nvPicPr>
        <p:blipFill rotWithShape="1">
          <a:blip r:embed="rId5">
            <a:alphaModFix/>
          </a:blip>
          <a:srcRect b="4693" l="0" r="9974" t="8061"/>
          <a:stretch/>
        </p:blipFill>
        <p:spPr>
          <a:xfrm>
            <a:off x="7453662" y="2564087"/>
            <a:ext cx="1151825" cy="3924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37" name="Google Shape;63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0975" y="530025"/>
            <a:ext cx="639100" cy="5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7150" y="696350"/>
            <a:ext cx="532100" cy="5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40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640" name="Google Shape;640;p40"/>
          <p:cNvSpPr txBox="1"/>
          <p:nvPr/>
        </p:nvSpPr>
        <p:spPr>
          <a:xfrm>
            <a:off x="254900" y="0"/>
            <a:ext cx="633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R3. Simulador de freqüència cardíaca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1" name="Google Shape;641;p4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1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7" name="Google Shape;647;p41"/>
          <p:cNvGrpSpPr/>
          <p:nvPr/>
        </p:nvGrpSpPr>
        <p:grpSpPr>
          <a:xfrm>
            <a:off x="491875" y="3926400"/>
            <a:ext cx="7083175" cy="715000"/>
            <a:chOff x="0" y="0"/>
            <a:chExt cx="7083175" cy="715000"/>
          </a:xfrm>
        </p:grpSpPr>
        <p:sp>
          <p:nvSpPr>
            <p:cNvPr id="648" name="Google Shape;648;p41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1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1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1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56" name="Google Shape;656;p41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1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1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1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663" name="Google Shape;663;p41"/>
          <p:cNvSpPr txBox="1"/>
          <p:nvPr/>
        </p:nvSpPr>
        <p:spPr>
          <a:xfrm>
            <a:off x="389275" y="726825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Fem-ho!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4" name="Google Shape;664;p41"/>
          <p:cNvSpPr txBox="1"/>
          <p:nvPr/>
        </p:nvSpPr>
        <p:spPr>
          <a:xfrm>
            <a:off x="389275" y="1142325"/>
            <a:ext cx="3911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Transferim el programa a la placa.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ho fem des de l’ordinador: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 que la placa estigui connectada a l’ordinador mitjançant un cable micro USB.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utilitzem una tauleta digital: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Utilitzarem la connexió Bluetooth per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transferir els programes a la placa.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ow to pair and flash a program to your micro:bit over bluetooth using an Android device" id="665" name="Google Shape;665;p41" title="Pairing and Flashing in Andro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725" y="793013"/>
            <a:ext cx="1988026" cy="149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pair and flash a program to your micro:bit over bluetooth using an iOS device" id="666" name="Google Shape;666;p41" title="Pairing and Flashing in iO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2850" y="2359688"/>
            <a:ext cx="1988024" cy="149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video describes the process of flashing a program to the BBC micro:bit using the Javascript Blocks Editor &#10;&#10;Head to support.microbit.org for more information" id="667" name="Google Shape;667;p41" title="Getting started with the BBC micro:bit - Flashing your first program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2850" y="793013"/>
            <a:ext cx="1988026" cy="1491019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4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669" name="Google Shape;669;p41"/>
          <p:cNvSpPr txBox="1"/>
          <p:nvPr/>
        </p:nvSpPr>
        <p:spPr>
          <a:xfrm>
            <a:off x="313075" y="0"/>
            <a:ext cx="571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R3. Simulador de freqüència cardíaca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2"/>
          <p:cNvSpPr txBox="1"/>
          <p:nvPr/>
        </p:nvSpPr>
        <p:spPr>
          <a:xfrm>
            <a:off x="2085750" y="72660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Compartim el projecte?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5" name="Google Shape;675;p42"/>
          <p:cNvPicPr preferRelativeResize="0"/>
          <p:nvPr/>
        </p:nvPicPr>
        <p:blipFill rotWithShape="1">
          <a:blip r:embed="rId3">
            <a:alphaModFix/>
          </a:blip>
          <a:srcRect b="15411" l="0" r="0" t="0"/>
          <a:stretch/>
        </p:blipFill>
        <p:spPr>
          <a:xfrm>
            <a:off x="438725" y="1399200"/>
            <a:ext cx="2548375" cy="319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6" name="Google Shape;67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2075" y="2479349"/>
            <a:ext cx="5033849" cy="217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7" name="Google Shape;677;p42"/>
          <p:cNvPicPr preferRelativeResize="0"/>
          <p:nvPr/>
        </p:nvPicPr>
        <p:blipFill rotWithShape="1">
          <a:blip r:embed="rId5">
            <a:alphaModFix/>
          </a:blip>
          <a:srcRect b="0" l="0" r="52703" t="0"/>
          <a:stretch/>
        </p:blipFill>
        <p:spPr>
          <a:xfrm>
            <a:off x="365975" y="2154225"/>
            <a:ext cx="2218351" cy="24247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78" name="Google Shape;678;p42"/>
          <p:cNvSpPr/>
          <p:nvPr/>
        </p:nvSpPr>
        <p:spPr>
          <a:xfrm>
            <a:off x="1288800" y="2076075"/>
            <a:ext cx="484800" cy="319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79" name="Google Shape;679;p42"/>
          <p:cNvCxnSpPr/>
          <p:nvPr/>
        </p:nvCxnSpPr>
        <p:spPr>
          <a:xfrm flipH="1" rot="10800000">
            <a:off x="1702603" y="1771565"/>
            <a:ext cx="523200" cy="50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0" name="Google Shape;680;p42"/>
          <p:cNvSpPr/>
          <p:nvPr/>
        </p:nvSpPr>
        <p:spPr>
          <a:xfrm>
            <a:off x="2018650" y="1321425"/>
            <a:ext cx="929700" cy="474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2"/>
          <p:cNvSpPr txBox="1"/>
          <p:nvPr/>
        </p:nvSpPr>
        <p:spPr>
          <a:xfrm>
            <a:off x="3532075" y="1357913"/>
            <a:ext cx="4767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AutoNum type="arabicPeriod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 MakeCode seleccionem “</a:t>
            </a:r>
            <a:r>
              <a:rPr i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compartir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AutoNum type="arabicPeriod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Posem un nom al projecte i premem </a:t>
            </a:r>
            <a:r>
              <a:rPr i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“publicar proyecto”.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Se’ns crearà l’enllaç que podrem copiar i compartir.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2" name="Google Shape;68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2200" y="619800"/>
            <a:ext cx="52320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2948050" y="0"/>
            <a:ext cx="337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micro:bit (v1)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57064"/>
          <a:stretch/>
        </p:blipFill>
        <p:spPr>
          <a:xfrm>
            <a:off x="993738" y="996098"/>
            <a:ext cx="7156524" cy="30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6999050" y="4889250"/>
            <a:ext cx="194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https://microbit.org/get-started/user-guide/overview/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3"/>
          <p:cNvSpPr txBox="1"/>
          <p:nvPr>
            <p:ph idx="4294967295"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M1 R4.</a:t>
            </a:r>
            <a:endParaRPr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ALIMENTACIÓ SALUDABLE</a:t>
            </a:r>
            <a:endParaRPr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4"/>
          <p:cNvSpPr txBox="1"/>
          <p:nvPr/>
        </p:nvSpPr>
        <p:spPr>
          <a:xfrm>
            <a:off x="496050" y="1094100"/>
            <a:ext cx="3984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Tenir una alimentació saludable contribueix a 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Mantenir un bon estat de salut garanteix el nostre desenvolupament físic i intel·lectual.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Però com sabem si la nostra alimentació és saludable?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 piràmide de l’alimentació saludable és una gran eina que ens orienta sobre les proporcions i les quantitats que hem d’ingerir de cada tipus d’aliment.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Segons l'OMS, realitzar una dieta sana i balancejada durant la nostra vida ens ajuda a prevenir la malnutrició, malalties no transmissibles i diferents afeccions.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4" name="Google Shape;694;p44"/>
          <p:cNvSpPr txBox="1"/>
          <p:nvPr/>
        </p:nvSpPr>
        <p:spPr>
          <a:xfrm>
            <a:off x="426225" y="65490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Sabies que…?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5" name="Google Shape;695;p44"/>
          <p:cNvPicPr preferRelativeResize="0"/>
          <p:nvPr/>
        </p:nvPicPr>
        <p:blipFill rotWithShape="1">
          <a:blip r:embed="rId3">
            <a:alphaModFix/>
          </a:blip>
          <a:srcRect b="0" l="0" r="0" t="2723"/>
          <a:stretch/>
        </p:blipFill>
        <p:spPr>
          <a:xfrm>
            <a:off x="4670475" y="1127987"/>
            <a:ext cx="4146376" cy="28638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96" name="Google Shape;696;p44"/>
          <p:cNvSpPr txBox="1"/>
          <p:nvPr/>
        </p:nvSpPr>
        <p:spPr>
          <a:xfrm>
            <a:off x="372625" y="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R4. Alimentació saludable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97" name="Google Shape;697;p44"/>
          <p:cNvGrpSpPr/>
          <p:nvPr/>
        </p:nvGrpSpPr>
        <p:grpSpPr>
          <a:xfrm>
            <a:off x="550775" y="4049400"/>
            <a:ext cx="7083175" cy="715000"/>
            <a:chOff x="0" y="0"/>
            <a:chExt cx="7083175" cy="715000"/>
          </a:xfrm>
        </p:grpSpPr>
        <p:sp>
          <p:nvSpPr>
            <p:cNvPr id="698" name="Google Shape;698;p44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4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701" name="Google Shape;701;p44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4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4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705" name="Google Shape;705;p44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4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/>
            </a:p>
          </p:txBody>
        </p:sp>
        <p:sp>
          <p:nvSpPr>
            <p:cNvPr id="707" name="Google Shape;707;p44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4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709" name="Google Shape;709;p44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4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711" name="Google Shape;711;p44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4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713" name="Google Shape;713;p4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5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9" name="Google Shape;719;p45"/>
          <p:cNvGrpSpPr/>
          <p:nvPr/>
        </p:nvGrpSpPr>
        <p:grpSpPr>
          <a:xfrm>
            <a:off x="364725" y="4023600"/>
            <a:ext cx="7083175" cy="715000"/>
            <a:chOff x="0" y="0"/>
            <a:chExt cx="7083175" cy="715000"/>
          </a:xfrm>
        </p:grpSpPr>
        <p:sp>
          <p:nvSpPr>
            <p:cNvPr id="720" name="Google Shape;720;p45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5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5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5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5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5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5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5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735" name="Google Shape;735;p45"/>
          <p:cNvSpPr txBox="1"/>
          <p:nvPr/>
        </p:nvSpPr>
        <p:spPr>
          <a:xfrm>
            <a:off x="364725" y="820275"/>
            <a:ext cx="8151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repte</a:t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Fem un joc per reconèixer els aliments saludables?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Farem servir els botons A i B de la micro:bit per crear un joc.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 poder fer aquest programa, descobrirem com funcionen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</a:t>
            </a: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estructures condicionals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Primer de tot prepararem un llistat d'aliments saludables i no saludables.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L’estructura del joc serà: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 Es mostrarà el nom d’un l’aliment a la pantalla.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Si el jugador creu que és un aliment saludable, haurà de prémer el botó A durant 1 segon.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Si, al contrari, pensa que és un aliment poc saludable, haurà de prémer el botó B durant 1 segon.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En cada cas, si la resposta és correcta, es mostrarà la icona        , o         si la resposta no és correcta.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6" name="Google Shape;73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125" y="3715700"/>
            <a:ext cx="182875" cy="197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7" name="Google Shape;73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4928" y="3715700"/>
            <a:ext cx="214222" cy="197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8" name="Google Shape;73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8274" y="1885398"/>
            <a:ext cx="1454376" cy="11796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9" name="Google Shape;739;p45"/>
          <p:cNvCxnSpPr/>
          <p:nvPr/>
        </p:nvCxnSpPr>
        <p:spPr>
          <a:xfrm flipH="1" rot="10800000">
            <a:off x="6257674" y="2475214"/>
            <a:ext cx="510600" cy="258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0" name="Google Shape;740;p45"/>
          <p:cNvCxnSpPr/>
          <p:nvPr/>
        </p:nvCxnSpPr>
        <p:spPr>
          <a:xfrm rot="10800000">
            <a:off x="8238099" y="2475214"/>
            <a:ext cx="510600" cy="258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1" name="Google Shape;741;p45"/>
          <p:cNvSpPr txBox="1"/>
          <p:nvPr/>
        </p:nvSpPr>
        <p:spPr>
          <a:xfrm>
            <a:off x="372625" y="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R4. Alimentació saludable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2" name="Google Shape;742;p4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6"/>
          <p:cNvSpPr txBox="1"/>
          <p:nvPr/>
        </p:nvSpPr>
        <p:spPr>
          <a:xfrm>
            <a:off x="491875" y="1581625"/>
            <a:ext cx="1614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Estructura 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aliment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saludable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8" name="Google Shape;748;p46"/>
          <p:cNvSpPr txBox="1"/>
          <p:nvPr/>
        </p:nvSpPr>
        <p:spPr>
          <a:xfrm>
            <a:off x="4440725" y="1581625"/>
            <a:ext cx="1614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Estructura 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aliment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poc saludable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9" name="Google Shape;74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675" y="2753743"/>
            <a:ext cx="560425" cy="5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6650" y="2717224"/>
            <a:ext cx="560425" cy="5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46"/>
          <p:cNvSpPr txBox="1"/>
          <p:nvPr/>
        </p:nvSpPr>
        <p:spPr>
          <a:xfrm>
            <a:off x="0" y="0"/>
            <a:ext cx="512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R4. Alimentació saludable</a:t>
            </a:r>
            <a:endParaRPr/>
          </a:p>
        </p:txBody>
      </p:sp>
      <p:sp>
        <p:nvSpPr>
          <p:cNvPr id="752" name="Google Shape;752;p46"/>
          <p:cNvSpPr txBox="1"/>
          <p:nvPr/>
        </p:nvSpPr>
        <p:spPr>
          <a:xfrm>
            <a:off x="529475" y="1374850"/>
            <a:ext cx="3780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Fixa’t en el diagrama: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Si premem el botó A, estem dient que l’aliment (“poma”) és saludable i haurem de mostrar la icona de “vertader”.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Si premem el botó B, estem dient que l’aliment no és saludable i haurem de fer que la icona que aparegui sigui la de “fals” o “error” </a:t>
            </a:r>
            <a:endParaRPr sz="1200"/>
          </a:p>
        </p:txBody>
      </p:sp>
      <p:pic>
        <p:nvPicPr>
          <p:cNvPr id="753" name="Google Shape;75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4675" y="2061375"/>
            <a:ext cx="182875" cy="197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54" name="Google Shape;75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1753" y="2980225"/>
            <a:ext cx="214222" cy="197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55" name="Google Shape;755;p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756" name="Google Shape;756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9825" y="466725"/>
            <a:ext cx="245745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7"/>
          <p:cNvSpPr txBox="1"/>
          <p:nvPr/>
        </p:nvSpPr>
        <p:spPr>
          <a:xfrm>
            <a:off x="0" y="1110500"/>
            <a:ext cx="353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914400" rtl="0" algn="just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Com serà el diagrama de flux per a un aliment no saludable? Omple els buits:</a:t>
            </a:r>
            <a:endParaRPr sz="1200"/>
          </a:p>
        </p:txBody>
      </p:sp>
      <p:sp>
        <p:nvSpPr>
          <p:cNvPr id="762" name="Google Shape;762;p47"/>
          <p:cNvSpPr txBox="1"/>
          <p:nvPr/>
        </p:nvSpPr>
        <p:spPr>
          <a:xfrm>
            <a:off x="0" y="0"/>
            <a:ext cx="512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R4. Alimentació saludable</a:t>
            </a:r>
            <a:endParaRPr/>
          </a:p>
        </p:txBody>
      </p:sp>
      <p:sp>
        <p:nvSpPr>
          <p:cNvPr id="763" name="Google Shape;763;p4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764" name="Google Shape;76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275" y="723925"/>
            <a:ext cx="2307087" cy="395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8"/>
          <p:cNvSpPr txBox="1"/>
          <p:nvPr/>
        </p:nvSpPr>
        <p:spPr>
          <a:xfrm>
            <a:off x="491875" y="11495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70" name="Google Shape;770;p48"/>
          <p:cNvGrpSpPr/>
          <p:nvPr/>
        </p:nvGrpSpPr>
        <p:grpSpPr>
          <a:xfrm>
            <a:off x="610075" y="3823625"/>
            <a:ext cx="7083175" cy="715000"/>
            <a:chOff x="0" y="0"/>
            <a:chExt cx="7083175" cy="715000"/>
          </a:xfrm>
        </p:grpSpPr>
        <p:sp>
          <p:nvSpPr>
            <p:cNvPr id="771" name="Google Shape;771;p48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8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9" name="Google Shape;779;p48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786" name="Google Shape;786;p48"/>
          <p:cNvSpPr txBox="1"/>
          <p:nvPr/>
        </p:nvSpPr>
        <p:spPr>
          <a:xfrm>
            <a:off x="491875" y="107330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Blocs necessaris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7" name="Google Shape;787;p48"/>
          <p:cNvSpPr txBox="1"/>
          <p:nvPr/>
        </p:nvSpPr>
        <p:spPr>
          <a:xfrm>
            <a:off x="3475675" y="1899413"/>
            <a:ext cx="424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Estructura condicional. Verifica si la condició és vertadera i, si és així, executa el codi que hem introduït a l’espai.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88" name="Google Shape;788;p48"/>
          <p:cNvCxnSpPr/>
          <p:nvPr/>
        </p:nvCxnSpPr>
        <p:spPr>
          <a:xfrm flipH="1" rot="10800000">
            <a:off x="2779188" y="2191113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9" name="Google Shape;789;p48"/>
          <p:cNvCxnSpPr/>
          <p:nvPr/>
        </p:nvCxnSpPr>
        <p:spPr>
          <a:xfrm flipH="1" rot="10800000">
            <a:off x="2714500" y="3481625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0" name="Google Shape;790;p48"/>
          <p:cNvSpPr txBox="1"/>
          <p:nvPr/>
        </p:nvSpPr>
        <p:spPr>
          <a:xfrm>
            <a:off x="3446400" y="3143375"/>
            <a:ext cx="374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Bloc que detecta si el botó A o B estan premuts. El seu valor pot ser “veritable” o “fals” i es pot fer servir dins d’una estructura condicional.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91" name="Google Shape;79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74" y="3258875"/>
            <a:ext cx="1894443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92" name="Google Shape;79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2775" y="2378050"/>
            <a:ext cx="1151827" cy="392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793" name="Google Shape;79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2772" y="2992785"/>
            <a:ext cx="1151825" cy="392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94" name="Google Shape;794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2773" y="3567973"/>
            <a:ext cx="1151825" cy="4226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795" name="Google Shape;795;p48"/>
          <p:cNvGrpSpPr/>
          <p:nvPr/>
        </p:nvGrpSpPr>
        <p:grpSpPr>
          <a:xfrm>
            <a:off x="2255050" y="628588"/>
            <a:ext cx="5191275" cy="578013"/>
            <a:chOff x="2255050" y="628588"/>
            <a:chExt cx="5191275" cy="578013"/>
          </a:xfrm>
        </p:grpSpPr>
        <p:sp>
          <p:nvSpPr>
            <p:cNvPr id="796" name="Google Shape;796;p48"/>
            <p:cNvSpPr txBox="1"/>
            <p:nvPr/>
          </p:nvSpPr>
          <p:spPr>
            <a:xfrm>
              <a:off x="2473825" y="714000"/>
              <a:ext cx="4972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2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Joc de l’alimentació saludable</a:t>
              </a:r>
              <a:endParaRPr b="1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797" name="Google Shape;797;p4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255050" y="628588"/>
              <a:ext cx="560425" cy="560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8" name="Google Shape;798;p48"/>
          <p:cNvPicPr preferRelativeResize="0"/>
          <p:nvPr/>
        </p:nvPicPr>
        <p:blipFill rotWithShape="1">
          <a:blip r:embed="rId8">
            <a:alphaModFix/>
          </a:blip>
          <a:srcRect b="0" l="0" r="1322" t="0"/>
          <a:stretch/>
        </p:blipFill>
        <p:spPr>
          <a:xfrm>
            <a:off x="644275" y="1828300"/>
            <a:ext cx="1869375" cy="82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99" name="Google Shape;799;p48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800" name="Google Shape;800;p48"/>
          <p:cNvSpPr txBox="1"/>
          <p:nvPr/>
        </p:nvSpPr>
        <p:spPr>
          <a:xfrm>
            <a:off x="152400" y="0"/>
            <a:ext cx="512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R4 Alimentació saludable</a:t>
            </a:r>
            <a:endParaRPr/>
          </a:p>
        </p:txBody>
      </p:sp>
      <p:sp>
        <p:nvSpPr>
          <p:cNvPr id="801" name="Google Shape;801;p4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9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07" name="Google Shape;807;p49"/>
          <p:cNvGrpSpPr/>
          <p:nvPr/>
        </p:nvGrpSpPr>
        <p:grpSpPr>
          <a:xfrm>
            <a:off x="363150" y="3927725"/>
            <a:ext cx="7083175" cy="715000"/>
            <a:chOff x="0" y="0"/>
            <a:chExt cx="7083175" cy="715000"/>
          </a:xfrm>
        </p:grpSpPr>
        <p:sp>
          <p:nvSpPr>
            <p:cNvPr id="808" name="Google Shape;808;p49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9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9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9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6" name="Google Shape;816;p49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9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9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823" name="Google Shape;823;p49"/>
          <p:cNvSpPr txBox="1"/>
          <p:nvPr/>
        </p:nvSpPr>
        <p:spPr>
          <a:xfrm>
            <a:off x="491875" y="137810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Programa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4" name="Google Shape;82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701" y="645916"/>
            <a:ext cx="2831799" cy="3028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25" name="Google Shape;825;p49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826" name="Google Shape;826;p49"/>
          <p:cNvSpPr txBox="1"/>
          <p:nvPr/>
        </p:nvSpPr>
        <p:spPr>
          <a:xfrm>
            <a:off x="541400" y="889525"/>
            <a:ext cx="4521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Observem que al simulador s’hi pot veure el programa sense necessitat de descarregar-lo a la placa.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Programa les icones del joc que s’han de mostrar en prémer els botons A o B d’un aliment saludable i després fes el mateix per a un aliment no saludable.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Repeteix el programa tantes vegades com vulguis per a diferents aliments. Com més aliments, més llarg serà el teu joc. Juga amb un company per verificar el seu funcionament.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75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7" name="Google Shape;827;p49"/>
          <p:cNvSpPr txBox="1"/>
          <p:nvPr/>
        </p:nvSpPr>
        <p:spPr>
          <a:xfrm>
            <a:off x="0" y="0"/>
            <a:ext cx="512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R4. Alimentació saludable</a:t>
            </a:r>
            <a:endParaRPr/>
          </a:p>
        </p:txBody>
      </p:sp>
      <p:sp>
        <p:nvSpPr>
          <p:cNvPr id="828" name="Google Shape;828;p4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0"/>
          <p:cNvSpPr txBox="1"/>
          <p:nvPr/>
        </p:nvSpPr>
        <p:spPr>
          <a:xfrm>
            <a:off x="441525" y="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R4. Alimentació saludable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4" name="Google Shape;834;p50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5" name="Google Shape;835;p50"/>
          <p:cNvSpPr txBox="1"/>
          <p:nvPr/>
        </p:nvSpPr>
        <p:spPr>
          <a:xfrm>
            <a:off x="389275" y="726825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Comprova-ho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6" name="Google Shape;836;p50"/>
          <p:cNvSpPr txBox="1"/>
          <p:nvPr/>
        </p:nvSpPr>
        <p:spPr>
          <a:xfrm>
            <a:off x="389275" y="1142325"/>
            <a:ext cx="3911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Transferim el programa a la placa.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ho fem des de l’ordinador: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 que la placa estigui connectada a l’ordinador mitjançant un cable micro USB.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utilitzem una tauleta digital: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Utilitzarem la connexió Bluetooth per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transferir els programes a la placa.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ow to pair and flash a program to your micro:bit over bluetooth using an Android device" id="837" name="Google Shape;837;p50" title="Pairing and Flashing in Andro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725" y="793013"/>
            <a:ext cx="1988026" cy="149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pair and flash a program to your micro:bit over bluetooth using an iOS device" id="838" name="Google Shape;838;p50" title="Pairing and Flashing in iO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2850" y="2359688"/>
            <a:ext cx="1988024" cy="149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video describes the process of flashing a program to the BBC micro:bit using the Javascript Blocks Editor &#10;&#10;Head to support.microbit.org for more information" id="839" name="Google Shape;839;p50" title="Getting started with the BBC micro:bit - Flashing your first program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2850" y="793013"/>
            <a:ext cx="1988026" cy="1491019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5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grpSp>
        <p:nvGrpSpPr>
          <p:cNvPr id="841" name="Google Shape;841;p50"/>
          <p:cNvGrpSpPr/>
          <p:nvPr/>
        </p:nvGrpSpPr>
        <p:grpSpPr>
          <a:xfrm>
            <a:off x="491875" y="3926400"/>
            <a:ext cx="7083175" cy="715000"/>
            <a:chOff x="0" y="0"/>
            <a:chExt cx="7083175" cy="715000"/>
          </a:xfrm>
        </p:grpSpPr>
        <p:sp>
          <p:nvSpPr>
            <p:cNvPr id="842" name="Google Shape;842;p50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0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0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848" name="Google Shape;848;p50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9" name="Google Shape;849;p50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0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852" name="Google Shape;852;p50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0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0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  <p:sp>
          <p:nvSpPr>
            <p:cNvPr id="856" name="Google Shape;856;p50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1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2" name="Google Shape;862;p51"/>
          <p:cNvSpPr txBox="1"/>
          <p:nvPr/>
        </p:nvSpPr>
        <p:spPr>
          <a:xfrm>
            <a:off x="384400" y="70985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Millores i ampliacions</a:t>
            </a:r>
            <a:endParaRPr b="1" sz="17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3" name="Google Shape;863;p51"/>
          <p:cNvSpPr txBox="1"/>
          <p:nvPr/>
        </p:nvSpPr>
        <p:spPr>
          <a:xfrm>
            <a:off x="491875" y="1070400"/>
            <a:ext cx="5513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s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millorem i ampliem el nostre programa?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●"/>
            </a:pP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Proposta </a:t>
            </a: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Com que aquest és el nostre primer joc i ja sabem fer servir els sons, què us sembla si n’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introduïm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alguns  dins del programa?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Haurem de buscar un so per a la resposta correcta i un altre per a quan no ho sigui.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●"/>
            </a:pP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Proposta 2. 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 més llarga sigui la llista d’aliments, més llarg serà el joc. Jugueu per parelles i poseu-vos a prova!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4" name="Google Shape;8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3750" y="2991088"/>
            <a:ext cx="1151837" cy="41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65" name="Google Shape;86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63" y="1509737"/>
            <a:ext cx="1151827" cy="392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866" name="Google Shape;86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3785" y="2009385"/>
            <a:ext cx="1151825" cy="392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67" name="Google Shape;867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3786" y="2492286"/>
            <a:ext cx="1151825" cy="4226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68" name="Google Shape;868;p51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869" name="Google Shape;869;p5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870" name="Google Shape;870;p51"/>
          <p:cNvSpPr txBox="1"/>
          <p:nvPr/>
        </p:nvSpPr>
        <p:spPr>
          <a:xfrm>
            <a:off x="0" y="0"/>
            <a:ext cx="555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R4. Alimentació saludable</a:t>
            </a:r>
            <a:endParaRPr/>
          </a:p>
        </p:txBody>
      </p:sp>
      <p:grpSp>
        <p:nvGrpSpPr>
          <p:cNvPr id="871" name="Google Shape;871;p51"/>
          <p:cNvGrpSpPr/>
          <p:nvPr/>
        </p:nvGrpSpPr>
        <p:grpSpPr>
          <a:xfrm>
            <a:off x="384388" y="3858138"/>
            <a:ext cx="7083175" cy="1031100"/>
            <a:chOff x="0" y="113325"/>
            <a:chExt cx="7083175" cy="1031100"/>
          </a:xfrm>
        </p:grpSpPr>
        <p:sp>
          <p:nvSpPr>
            <p:cNvPr id="872" name="Google Shape;872;p51"/>
            <p:cNvSpPr/>
            <p:nvPr/>
          </p:nvSpPr>
          <p:spPr>
            <a:xfrm>
              <a:off x="0" y="429425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1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1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 repte</a:t>
              </a:r>
              <a:endParaRPr b="1"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1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80" name="Google Shape;880;p51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1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51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Fem-ho!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1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52"/>
          <p:cNvSpPr txBox="1"/>
          <p:nvPr/>
        </p:nvSpPr>
        <p:spPr>
          <a:xfrm>
            <a:off x="2085750" y="72660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Compartim el projecte?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2" name="Google Shape;892;p52"/>
          <p:cNvPicPr preferRelativeResize="0"/>
          <p:nvPr/>
        </p:nvPicPr>
        <p:blipFill rotWithShape="1">
          <a:blip r:embed="rId3">
            <a:alphaModFix/>
          </a:blip>
          <a:srcRect b="15411" l="0" r="0" t="0"/>
          <a:stretch/>
        </p:blipFill>
        <p:spPr>
          <a:xfrm>
            <a:off x="438725" y="1399200"/>
            <a:ext cx="2548375" cy="319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93" name="Google Shape;89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2075" y="2479349"/>
            <a:ext cx="5033849" cy="217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94" name="Google Shape;894;p52"/>
          <p:cNvPicPr preferRelativeResize="0"/>
          <p:nvPr/>
        </p:nvPicPr>
        <p:blipFill rotWithShape="1">
          <a:blip r:embed="rId5">
            <a:alphaModFix/>
          </a:blip>
          <a:srcRect b="0" l="0" r="52703" t="0"/>
          <a:stretch/>
        </p:blipFill>
        <p:spPr>
          <a:xfrm>
            <a:off x="365975" y="2154225"/>
            <a:ext cx="2218351" cy="24247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95" name="Google Shape;895;p52"/>
          <p:cNvSpPr/>
          <p:nvPr/>
        </p:nvSpPr>
        <p:spPr>
          <a:xfrm>
            <a:off x="1288800" y="2076075"/>
            <a:ext cx="484800" cy="319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6" name="Google Shape;896;p52"/>
          <p:cNvCxnSpPr/>
          <p:nvPr/>
        </p:nvCxnSpPr>
        <p:spPr>
          <a:xfrm flipH="1" rot="10800000">
            <a:off x="1702603" y="1771565"/>
            <a:ext cx="523200" cy="50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7" name="Google Shape;897;p52"/>
          <p:cNvSpPr/>
          <p:nvPr/>
        </p:nvSpPr>
        <p:spPr>
          <a:xfrm>
            <a:off x="2018650" y="1321425"/>
            <a:ext cx="929700" cy="474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52"/>
          <p:cNvSpPr txBox="1"/>
          <p:nvPr/>
        </p:nvSpPr>
        <p:spPr>
          <a:xfrm>
            <a:off x="3532075" y="1357913"/>
            <a:ext cx="4767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AutoNum type="arabicPeriod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 MakeCode seleccionem “</a:t>
            </a:r>
            <a:r>
              <a:rPr i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compartir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AutoNum type="arabicPeriod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Posem un nom al projecte i premem </a:t>
            </a:r>
            <a:r>
              <a:rPr i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“publicar proyecto”.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Se’ns crearà l’enllaç que podrem copiar i compartir.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9" name="Google Shape;899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2200" y="619800"/>
            <a:ext cx="52320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50006" l="0" r="0" t="5856"/>
          <a:stretch/>
        </p:blipFill>
        <p:spPr>
          <a:xfrm>
            <a:off x="993600" y="1225200"/>
            <a:ext cx="7156800" cy="30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2882400" y="0"/>
            <a:ext cx="337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micro:bit (v2)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999050" y="4889250"/>
            <a:ext cx="194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https://microbit.org/get-started/user-guide/overview/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53"/>
          <p:cNvSpPr txBox="1"/>
          <p:nvPr>
            <p:ph idx="4294967295"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M1 R5.</a:t>
            </a:r>
            <a:endParaRPr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COMPTADOR D’ESMORZARS</a:t>
            </a:r>
            <a:endParaRPr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SALUDABLES</a:t>
            </a:r>
            <a:endParaRPr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4"/>
          <p:cNvSpPr txBox="1"/>
          <p:nvPr/>
        </p:nvSpPr>
        <p:spPr>
          <a:xfrm>
            <a:off x="496050" y="1608525"/>
            <a:ext cx="398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11" name="Google Shape;911;p54"/>
          <p:cNvGrpSpPr/>
          <p:nvPr/>
        </p:nvGrpSpPr>
        <p:grpSpPr>
          <a:xfrm>
            <a:off x="601675" y="3936125"/>
            <a:ext cx="7083175" cy="715000"/>
            <a:chOff x="0" y="0"/>
            <a:chExt cx="7083175" cy="715000"/>
          </a:xfrm>
        </p:grpSpPr>
        <p:sp>
          <p:nvSpPr>
            <p:cNvPr id="912" name="Google Shape;912;p54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4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15" name="Google Shape;915;p54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4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 repte</a:t>
              </a:r>
              <a:endParaRPr b="1"/>
            </a:p>
          </p:txBody>
        </p:sp>
        <p:sp>
          <p:nvSpPr>
            <p:cNvPr id="917" name="Google Shape;917;p54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4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919" name="Google Shape;919;p54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4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/>
            </a:p>
          </p:txBody>
        </p:sp>
        <p:sp>
          <p:nvSpPr>
            <p:cNvPr id="921" name="Google Shape;921;p54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4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923" name="Google Shape;923;p54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54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Fem-ho!</a:t>
              </a:r>
              <a:endParaRPr b="1"/>
            </a:p>
          </p:txBody>
        </p:sp>
        <p:sp>
          <p:nvSpPr>
            <p:cNvPr id="925" name="Google Shape;925;p54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4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927" name="Google Shape;927;p54"/>
          <p:cNvSpPr txBox="1"/>
          <p:nvPr/>
        </p:nvSpPr>
        <p:spPr>
          <a:xfrm>
            <a:off x="315375" y="59655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Sabies que…?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8" name="Google Shape;928;p54"/>
          <p:cNvSpPr txBox="1"/>
          <p:nvPr/>
        </p:nvSpPr>
        <p:spPr>
          <a:xfrm>
            <a:off x="8061425" y="4866600"/>
            <a:ext cx="1143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">
                <a:solidFill>
                  <a:schemeClr val="lt1"/>
                </a:solidFill>
              </a:rPr>
              <a:t>Icones  flaticon.es</a:t>
            </a:r>
            <a:endParaRPr sz="600">
              <a:solidFill>
                <a:schemeClr val="lt1"/>
              </a:solidFill>
            </a:endParaRPr>
          </a:p>
        </p:txBody>
      </p:sp>
      <p:grpSp>
        <p:nvGrpSpPr>
          <p:cNvPr id="929" name="Google Shape;929;p54"/>
          <p:cNvGrpSpPr/>
          <p:nvPr/>
        </p:nvGrpSpPr>
        <p:grpSpPr>
          <a:xfrm>
            <a:off x="154200" y="0"/>
            <a:ext cx="7334100" cy="1155100"/>
            <a:chOff x="154200" y="0"/>
            <a:chExt cx="7334100" cy="1155100"/>
          </a:xfrm>
        </p:grpSpPr>
        <p:sp>
          <p:nvSpPr>
            <p:cNvPr id="930" name="Google Shape;930;p54"/>
            <p:cNvSpPr txBox="1"/>
            <p:nvPr/>
          </p:nvSpPr>
          <p:spPr>
            <a:xfrm>
              <a:off x="154200" y="0"/>
              <a:ext cx="7334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2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M1 R5. Comptador d’esmorzars saludables</a:t>
              </a:r>
              <a:endPara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931" name="Google Shape;931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25775" y="662500"/>
              <a:ext cx="492600" cy="4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2" name="Google Shape;932;p54"/>
          <p:cNvSpPr txBox="1"/>
          <p:nvPr/>
        </p:nvSpPr>
        <p:spPr>
          <a:xfrm>
            <a:off x="666150" y="986400"/>
            <a:ext cx="44610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L’esmorzar és un dels àpats més importants del dia, ja que ens permet començar el dia amb energia.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…I si els comptem?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 programació es fan servir molt els comptadors. Si pensem en qualsevol joc, s’hauran de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comptar els punts, les vides que resten, etc.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 programar un comptador, necessitarem fer servir variables. Una variable és, simplement, un valor que va canviant durant el desenvolupament del programa.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 MakeCode hi pots trobar una categoria per crear i programar variables.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33" name="Google Shape;93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075" y="829350"/>
            <a:ext cx="3073203" cy="2879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34" name="Google Shape;934;p54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935" name="Google Shape;935;p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5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41" name="Google Shape;941;p55"/>
          <p:cNvGrpSpPr/>
          <p:nvPr/>
        </p:nvGrpSpPr>
        <p:grpSpPr>
          <a:xfrm>
            <a:off x="560162" y="3889750"/>
            <a:ext cx="7081231" cy="488403"/>
            <a:chOff x="1037" y="113325"/>
            <a:chExt cx="7081231" cy="488403"/>
          </a:xfrm>
        </p:grpSpPr>
        <p:sp>
          <p:nvSpPr>
            <p:cNvPr id="942" name="Google Shape;942;p55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5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944" name="Google Shape;944;p55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5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46" name="Google Shape;946;p55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5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55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5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/>
            </a:p>
          </p:txBody>
        </p:sp>
        <p:sp>
          <p:nvSpPr>
            <p:cNvPr id="950" name="Google Shape;950;p55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5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952" name="Google Shape;952;p55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5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954" name="Google Shape;954;p55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55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956" name="Google Shape;956;p55"/>
          <p:cNvSpPr txBox="1"/>
          <p:nvPr/>
        </p:nvSpPr>
        <p:spPr>
          <a:xfrm>
            <a:off x="289150" y="1031150"/>
            <a:ext cx="81519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repte</a:t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Repte inicial: crea un comptador d’esmorzars saludables i no saludables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Ets capaç de crear un programa que et permeti fer el recompte d’esmorzars saludables i no saludables que han portat avui els teus companys a classe?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Quan es premi el botó A, sumarem +1.  El botó A farà el recompte d’esmorzars saludables.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Quan es premi el botó B sumarem +1. El botó A farà el recompte d’esmorzars saludables.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 polsar els botons A+B s’esborren tots dos resultats i posem el comptador a zero.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57" name="Google Shape;957;p55"/>
          <p:cNvGrpSpPr/>
          <p:nvPr/>
        </p:nvGrpSpPr>
        <p:grpSpPr>
          <a:xfrm>
            <a:off x="2025775" y="662500"/>
            <a:ext cx="5420550" cy="544100"/>
            <a:chOff x="2025775" y="662500"/>
            <a:chExt cx="5420550" cy="544100"/>
          </a:xfrm>
        </p:grpSpPr>
        <p:sp>
          <p:nvSpPr>
            <p:cNvPr id="958" name="Google Shape;958;p55"/>
            <p:cNvSpPr txBox="1"/>
            <p:nvPr/>
          </p:nvSpPr>
          <p:spPr>
            <a:xfrm>
              <a:off x="2473825" y="714000"/>
              <a:ext cx="4972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2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Comptem esmorzars saludables!</a:t>
              </a:r>
              <a:endParaRPr b="1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959" name="Google Shape;959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25775" y="662500"/>
              <a:ext cx="492600" cy="4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0" name="Google Shape;96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5050" y="3710300"/>
            <a:ext cx="611000" cy="6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5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grpSp>
        <p:nvGrpSpPr>
          <p:cNvPr id="962" name="Google Shape;962;p55"/>
          <p:cNvGrpSpPr/>
          <p:nvPr/>
        </p:nvGrpSpPr>
        <p:grpSpPr>
          <a:xfrm>
            <a:off x="154200" y="0"/>
            <a:ext cx="7334100" cy="1155100"/>
            <a:chOff x="154200" y="0"/>
            <a:chExt cx="7334100" cy="1155100"/>
          </a:xfrm>
        </p:grpSpPr>
        <p:sp>
          <p:nvSpPr>
            <p:cNvPr id="963" name="Google Shape;963;p55"/>
            <p:cNvSpPr txBox="1"/>
            <p:nvPr/>
          </p:nvSpPr>
          <p:spPr>
            <a:xfrm>
              <a:off x="154200" y="0"/>
              <a:ext cx="7334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2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M1 R5. Comptador d’esmorzars saludables</a:t>
              </a:r>
              <a:endPara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964" name="Google Shape;964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25775" y="662500"/>
              <a:ext cx="492600" cy="4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6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70" name="Google Shape;970;p56"/>
          <p:cNvGrpSpPr/>
          <p:nvPr/>
        </p:nvGrpSpPr>
        <p:grpSpPr>
          <a:xfrm>
            <a:off x="798825" y="3924400"/>
            <a:ext cx="7083175" cy="715000"/>
            <a:chOff x="0" y="0"/>
            <a:chExt cx="7083175" cy="715000"/>
          </a:xfrm>
        </p:grpSpPr>
        <p:sp>
          <p:nvSpPr>
            <p:cNvPr id="971" name="Google Shape;971;p56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6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56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974" name="Google Shape;974;p56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6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976" name="Google Shape;976;p56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6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78" name="Google Shape;978;p56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56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/>
            </a:p>
          </p:txBody>
        </p:sp>
        <p:sp>
          <p:nvSpPr>
            <p:cNvPr id="980" name="Google Shape;980;p56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6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982" name="Google Shape;982;p56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6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984" name="Google Shape;984;p56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6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986" name="Google Shape;986;p56"/>
          <p:cNvSpPr txBox="1"/>
          <p:nvPr/>
        </p:nvSpPr>
        <p:spPr>
          <a:xfrm>
            <a:off x="248075" y="612950"/>
            <a:ext cx="266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Estructura del programa</a:t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7" name="Google Shape;987;p56"/>
          <p:cNvSpPr txBox="1"/>
          <p:nvPr/>
        </p:nvSpPr>
        <p:spPr>
          <a:xfrm>
            <a:off x="349100" y="1148800"/>
            <a:ext cx="3086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Quan comenci el programa, hem de crear dues variables 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 “saludables” i “no saludables”) i l’hem d’inicialitzar a 0.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8" name="Google Shape;988;p56"/>
          <p:cNvSpPr txBox="1"/>
          <p:nvPr/>
        </p:nvSpPr>
        <p:spPr>
          <a:xfrm>
            <a:off x="3324925" y="1208750"/>
            <a:ext cx="2485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Què ha de passar quan es prem el botó A?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9" name="Google Shape;989;p56"/>
          <p:cNvSpPr txBox="1"/>
          <p:nvPr/>
        </p:nvSpPr>
        <p:spPr>
          <a:xfrm>
            <a:off x="6002025" y="1291425"/>
            <a:ext cx="362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en prémer el botó B?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0" name="Google Shape;990;p5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991" name="Google Shape;991;p56"/>
          <p:cNvSpPr txBox="1"/>
          <p:nvPr/>
        </p:nvSpPr>
        <p:spPr>
          <a:xfrm>
            <a:off x="154200" y="0"/>
            <a:ext cx="733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R5. Comptador d’esmorzars saludables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2" name="Google Shape;992;p56"/>
          <p:cNvPicPr preferRelativeResize="0"/>
          <p:nvPr/>
        </p:nvPicPr>
        <p:blipFill rotWithShape="1">
          <a:blip r:embed="rId3">
            <a:alphaModFix/>
          </a:blip>
          <a:srcRect b="0" l="0" r="54069" t="0"/>
          <a:stretch/>
        </p:blipFill>
        <p:spPr>
          <a:xfrm>
            <a:off x="1153800" y="1978250"/>
            <a:ext cx="1477000" cy="19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56"/>
          <p:cNvPicPr preferRelativeResize="0"/>
          <p:nvPr/>
        </p:nvPicPr>
        <p:blipFill rotWithShape="1">
          <a:blip r:embed="rId4">
            <a:alphaModFix/>
          </a:blip>
          <a:srcRect b="0" l="55005" r="0" t="0"/>
          <a:stretch/>
        </p:blipFill>
        <p:spPr>
          <a:xfrm>
            <a:off x="3933425" y="1978250"/>
            <a:ext cx="1675849" cy="18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57"/>
          <p:cNvSpPr txBox="1"/>
          <p:nvPr/>
        </p:nvSpPr>
        <p:spPr>
          <a:xfrm>
            <a:off x="384400" y="57070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Blocs necessaris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9" name="Google Shape;999;p57"/>
          <p:cNvSpPr txBox="1"/>
          <p:nvPr/>
        </p:nvSpPr>
        <p:spPr>
          <a:xfrm>
            <a:off x="3446400" y="1826000"/>
            <a:ext cx="528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Estructura condicional que executa un codi o un altre en funció de si la condició és vertadera o falsa.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codi dins de “si” s’executa si la condició és certa.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codi dins de “si no” s’executa si la condició és falsa.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00" name="Google Shape;1000;p57"/>
          <p:cNvCxnSpPr/>
          <p:nvPr/>
        </p:nvCxnSpPr>
        <p:spPr>
          <a:xfrm flipH="1" rot="10800000">
            <a:off x="2626788" y="2191113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1" name="Google Shape;1001;p57"/>
          <p:cNvCxnSpPr/>
          <p:nvPr/>
        </p:nvCxnSpPr>
        <p:spPr>
          <a:xfrm flipH="1" rot="10800000">
            <a:off x="2733675" y="3710250"/>
            <a:ext cx="4956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2" name="Google Shape;1002;p57"/>
          <p:cNvSpPr txBox="1"/>
          <p:nvPr/>
        </p:nvSpPr>
        <p:spPr>
          <a:xfrm>
            <a:off x="3370200" y="3466200"/>
            <a:ext cx="434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S’utilitza per fer que la variable “punts” emmagatzemi el número que desitgem.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03" name="Google Shape;100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5050" y="2830537"/>
            <a:ext cx="1151827" cy="392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1004" name="Google Shape;100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5047" y="3313422"/>
            <a:ext cx="1151825" cy="392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05" name="Google Shape;1005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5048" y="3796323"/>
            <a:ext cx="1151825" cy="4226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06" name="Google Shape;1006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5775" y="662500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75050" y="4309362"/>
            <a:ext cx="1151825" cy="3671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08" name="Google Shape;1008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001" y="1749799"/>
            <a:ext cx="1891550" cy="12908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09" name="Google Shape;1009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5000" y="3485075"/>
            <a:ext cx="2108350" cy="477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10" name="Google Shape;1010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5000" y="4012700"/>
            <a:ext cx="1891550" cy="4777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011" name="Google Shape;1011;p57"/>
          <p:cNvCxnSpPr/>
          <p:nvPr/>
        </p:nvCxnSpPr>
        <p:spPr>
          <a:xfrm flipH="1" rot="10800000">
            <a:off x="2550588" y="3257913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2" name="Google Shape;1012;p57"/>
          <p:cNvCxnSpPr/>
          <p:nvPr/>
        </p:nvCxnSpPr>
        <p:spPr>
          <a:xfrm flipH="1" rot="10800000">
            <a:off x="2550588" y="4248513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3" name="Google Shape;1013;p57"/>
          <p:cNvSpPr txBox="1"/>
          <p:nvPr/>
        </p:nvSpPr>
        <p:spPr>
          <a:xfrm>
            <a:off x="3370200" y="3999600"/>
            <a:ext cx="414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S’utilitza per afegir una quantitat a la variable “punts”. Pot ser positiva o negativa.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14" name="Google Shape;1014;p57"/>
          <p:cNvSpPr txBox="1"/>
          <p:nvPr/>
        </p:nvSpPr>
        <p:spPr>
          <a:xfrm>
            <a:off x="3370200" y="3085200"/>
            <a:ext cx="4345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Permet establir una comparació.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15" name="Google Shape;1015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8925" y="3130115"/>
            <a:ext cx="1042700" cy="26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16" name="Google Shape;1016;p57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017" name="Google Shape;1017;p5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018" name="Google Shape;1018;p57"/>
          <p:cNvSpPr txBox="1"/>
          <p:nvPr/>
        </p:nvSpPr>
        <p:spPr>
          <a:xfrm>
            <a:off x="181500" y="5600"/>
            <a:ext cx="733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R5. Comptador d’esmorzars saludables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024" name="Google Shape;1024;p58"/>
          <p:cNvSpPr txBox="1"/>
          <p:nvPr/>
        </p:nvSpPr>
        <p:spPr>
          <a:xfrm>
            <a:off x="310975" y="1143200"/>
            <a:ext cx="7656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En programació fem servir els comptadors per realitzar recomptes amb l’objectiu de tenir un control sobre el número quan s’ha realitzat una acció en el programa.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58864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Per exemple, quan programem un joc, el comptador es fa servir per emmagatzemar els punts i mostrar-los per pantalla al jugador.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58864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També es pot fer un comptador de “vides” però, en aquest cas, en comptes de sumar, haurà de restar puntuació, i haurem de tenir en compte que quan no tinguem més vides, s’haurà de programar el final del joc.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58864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Per programar un comptador, necessitarem fer servir </a:t>
            </a:r>
            <a:r>
              <a:rPr b="1" lang="ca" sz="1200">
                <a:latin typeface="Century Gothic"/>
                <a:ea typeface="Century Gothic"/>
                <a:cs typeface="Century Gothic"/>
                <a:sym typeface="Century Gothic"/>
              </a:rPr>
              <a:t>variables</a:t>
            </a: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58864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Les variables són molt comunes en programació i es fan servir per emmagatzemar temporalment dades. Les variables tenen vida! El seu valor o contingut varia constantment (d’aquí el seu nom).</a:t>
            </a:r>
            <a:endParaRPr sz="1200"/>
          </a:p>
        </p:txBody>
      </p:sp>
      <p:sp>
        <p:nvSpPr>
          <p:cNvPr id="1025" name="Google Shape;1025;p58"/>
          <p:cNvSpPr txBox="1"/>
          <p:nvPr/>
        </p:nvSpPr>
        <p:spPr>
          <a:xfrm>
            <a:off x="181500" y="5600"/>
            <a:ext cx="733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R5. Comptador d’esmorzars saludables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6" name="Google Shape;1026;p58"/>
          <p:cNvSpPr txBox="1"/>
          <p:nvPr/>
        </p:nvSpPr>
        <p:spPr>
          <a:xfrm>
            <a:off x="248075" y="612950"/>
            <a:ext cx="266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Variables: el comptador</a:t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7" name="Google Shape;102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850" y="2914237"/>
            <a:ext cx="1151825" cy="3671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9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33" name="Google Shape;1033;p59"/>
          <p:cNvGrpSpPr/>
          <p:nvPr/>
        </p:nvGrpSpPr>
        <p:grpSpPr>
          <a:xfrm>
            <a:off x="491887" y="4135725"/>
            <a:ext cx="7081231" cy="488403"/>
            <a:chOff x="1037" y="113325"/>
            <a:chExt cx="7081231" cy="488403"/>
          </a:xfrm>
        </p:grpSpPr>
        <p:sp>
          <p:nvSpPr>
            <p:cNvPr id="1034" name="Google Shape;1034;p59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9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1036" name="Google Shape;1036;p59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9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1038" name="Google Shape;1038;p59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9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1040" name="Google Shape;1040;p59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41" name="Google Shape;1041;p59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1042" name="Google Shape;1042;p59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9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044" name="Google Shape;1044;p59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9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1046" name="Google Shape;1046;p59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9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1048" name="Google Shape;1048;p59"/>
          <p:cNvSpPr txBox="1"/>
          <p:nvPr/>
        </p:nvSpPr>
        <p:spPr>
          <a:xfrm>
            <a:off x="356375" y="596550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Programa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9" name="Google Shape;1049;p59"/>
          <p:cNvSpPr txBox="1"/>
          <p:nvPr/>
        </p:nvSpPr>
        <p:spPr>
          <a:xfrm>
            <a:off x="356375" y="1012050"/>
            <a:ext cx="48207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onsells de programació: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58864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latin typeface="Montserrat"/>
                <a:ea typeface="Montserrat"/>
                <a:cs typeface="Montserrat"/>
                <a:sym typeface="Montserrat"/>
              </a:rPr>
              <a:t>Programa que cada cop que premem el botó A, sumem un punt, i cada cop que premem el botó B, també sumem un punt.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58864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58864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latin typeface="Montserrat"/>
                <a:ea typeface="Montserrat"/>
                <a:cs typeface="Montserrat"/>
                <a:sym typeface="Montserrat"/>
              </a:rPr>
              <a:t>Consells de programació: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58864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1045845" rtl="0" algn="just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ca" sz="1000">
                <a:latin typeface="Montserrat"/>
                <a:ea typeface="Montserrat"/>
                <a:cs typeface="Montserrat"/>
                <a:sym typeface="Montserrat"/>
              </a:rPr>
              <a:t>Crea dos  variables: “saludables” i “no saludables” 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1045845" rtl="0" algn="just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ca" sz="1000">
                <a:latin typeface="Montserrat"/>
                <a:ea typeface="Montserrat"/>
                <a:cs typeface="Montserrat"/>
                <a:sym typeface="Montserrat"/>
              </a:rPr>
              <a:t>Pensa on col·locaràs el bloc perquè cada variable incrementi el seu valor en 1 punt cada cop que es prem el botó.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1045845" rtl="0" algn="just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ca" sz="1000">
                <a:latin typeface="Montserrat"/>
                <a:ea typeface="Montserrat"/>
                <a:cs typeface="Montserrat"/>
                <a:sym typeface="Montserrat"/>
              </a:rPr>
              <a:t>Recorda inicialitzar sempre els valors de les variables a zero.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1045845" rtl="0" algn="just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ca" sz="1000">
                <a:latin typeface="Montserrat"/>
                <a:ea typeface="Montserrat"/>
                <a:cs typeface="Montserrat"/>
                <a:sym typeface="Montserrat"/>
              </a:rPr>
              <a:t>Mostra les puntuacions per la pantalla.</a:t>
            </a:r>
            <a:endParaRPr sz="10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0" name="Google Shape;105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775" y="662500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6501" y="898513"/>
            <a:ext cx="2739674" cy="292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59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053" name="Google Shape;1053;p5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054" name="Google Shape;1054;p59"/>
          <p:cNvSpPr txBox="1"/>
          <p:nvPr/>
        </p:nvSpPr>
        <p:spPr>
          <a:xfrm>
            <a:off x="181500" y="5600"/>
            <a:ext cx="733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R5. Comptador d’esmorzars saludables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60"/>
          <p:cNvSpPr txBox="1"/>
          <p:nvPr/>
        </p:nvSpPr>
        <p:spPr>
          <a:xfrm>
            <a:off x="441525" y="0"/>
            <a:ext cx="737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R5. Comptador d’esmorzars saludables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0" name="Google Shape;1060;p60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1" name="Google Shape;1061;p60"/>
          <p:cNvSpPr txBox="1"/>
          <p:nvPr/>
        </p:nvSpPr>
        <p:spPr>
          <a:xfrm>
            <a:off x="389275" y="726825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Comprova-ho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2" name="Google Shape;1062;p60"/>
          <p:cNvSpPr txBox="1"/>
          <p:nvPr/>
        </p:nvSpPr>
        <p:spPr>
          <a:xfrm>
            <a:off x="389275" y="1142325"/>
            <a:ext cx="3911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Transferim el programa a la placa.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ho fem des de l’ordinador: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 que la placa estigui connectada a l’ordinador mitjançant un cable micro USB.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utilitzem una tauleta digital: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Utilitzarem la connexió Bluetooth per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transferir els programes a la placa.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ow to pair and flash a program to your micro:bit over bluetooth using an Android device" id="1063" name="Google Shape;1063;p60" title="Pairing and Flashing in Andro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725" y="793013"/>
            <a:ext cx="1988026" cy="149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pair and flash a program to your micro:bit over bluetooth using an iOS device" id="1064" name="Google Shape;1064;p60" title="Pairing and Flashing in iO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2850" y="2359688"/>
            <a:ext cx="1988024" cy="149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video describes the process of flashing a program to the BBC micro:bit using the Javascript Blocks Editor &#10;&#10;Head to support.microbit.org for more information" id="1065" name="Google Shape;1065;p60" title="Getting started with the BBC micro:bit - Flashing your first program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2850" y="793013"/>
            <a:ext cx="1988026" cy="149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grpSp>
        <p:nvGrpSpPr>
          <p:cNvPr id="1067" name="Google Shape;1067;p60"/>
          <p:cNvGrpSpPr/>
          <p:nvPr/>
        </p:nvGrpSpPr>
        <p:grpSpPr>
          <a:xfrm>
            <a:off x="491875" y="3926400"/>
            <a:ext cx="7083175" cy="715000"/>
            <a:chOff x="0" y="0"/>
            <a:chExt cx="7083175" cy="715000"/>
          </a:xfrm>
        </p:grpSpPr>
        <p:sp>
          <p:nvSpPr>
            <p:cNvPr id="1068" name="Google Shape;1068;p60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60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60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1071" name="Google Shape;1071;p60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60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60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1074" name="Google Shape;1074;p60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75" name="Google Shape;1075;p60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1076" name="Google Shape;1076;p60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60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1078" name="Google Shape;1078;p60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60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080" name="Google Shape;1080;p60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60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  <p:sp>
          <p:nvSpPr>
            <p:cNvPr id="1082" name="Google Shape;1082;p60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6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088" name="Google Shape;1088;p61"/>
          <p:cNvSpPr txBox="1"/>
          <p:nvPr/>
        </p:nvSpPr>
        <p:spPr>
          <a:xfrm>
            <a:off x="369800" y="739600"/>
            <a:ext cx="7446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Et proposem els següents reptes finals: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1045845" rtl="0" algn="just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AutoNum type="arabicPeriod"/>
            </a:pPr>
            <a:r>
              <a:rPr b="1" lang="ca" sz="1000">
                <a:latin typeface="Century Gothic"/>
                <a:ea typeface="Century Gothic"/>
                <a:cs typeface="Century Gothic"/>
                <a:sym typeface="Century Gothic"/>
              </a:rPr>
              <a:t>Proposta 1. </a:t>
            </a:r>
            <a:r>
              <a:rPr lang="ca" sz="1000">
                <a:latin typeface="Century Gothic"/>
                <a:ea typeface="Century Gothic"/>
                <a:cs typeface="Century Gothic"/>
                <a:sym typeface="Century Gothic"/>
              </a:rPr>
              <a:t>Crea un</a:t>
            </a:r>
            <a:r>
              <a:rPr b="1" lang="ca" sz="1000">
                <a:latin typeface="Century Gothic"/>
                <a:ea typeface="Century Gothic"/>
                <a:cs typeface="Century Gothic"/>
                <a:sym typeface="Century Gothic"/>
              </a:rPr>
              <a:t> joc d’esmorzars saludables. </a:t>
            </a:r>
            <a:r>
              <a:rPr lang="ca" sz="1000">
                <a:latin typeface="Century Gothic"/>
                <a:ea typeface="Century Gothic"/>
                <a:cs typeface="Century Gothic"/>
                <a:sym typeface="Century Gothic"/>
              </a:rPr>
              <a:t>Farem que en prémer el botó A continuï sumant punts, però quan es premi el botó B resti 1 punt. D’aquesta manera, els esmorzars saludables resten puntuació!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58864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1045845" rtl="0" algn="just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AutoNum type="arabicPeriod"/>
            </a:pPr>
            <a:r>
              <a:rPr b="1" lang="ca" sz="1000">
                <a:latin typeface="Century Gothic"/>
                <a:ea typeface="Century Gothic"/>
                <a:cs typeface="Century Gothic"/>
                <a:sym typeface="Century Gothic"/>
              </a:rPr>
              <a:t>Proposta 2.</a:t>
            </a:r>
            <a:r>
              <a:rPr lang="ca" sz="1000">
                <a:latin typeface="Century Gothic"/>
                <a:ea typeface="Century Gothic"/>
                <a:cs typeface="Century Gothic"/>
                <a:sym typeface="Century Gothic"/>
              </a:rPr>
              <a:t> En la proposta anterior, quan el nombre d’esmorzars és negatiu, es mostra un nombre negatiu per pantalla. En aquest joc, programarem que no es mostrin nombres negatius a la pantalla, i que quan la puntuació arribi a zero, es mostri el missatge “</a:t>
            </a:r>
            <a:r>
              <a:rPr i="1" lang="ca" sz="1000">
                <a:latin typeface="Century Gothic"/>
                <a:ea typeface="Century Gothic"/>
                <a:cs typeface="Century Gothic"/>
                <a:sym typeface="Century Gothic"/>
              </a:rPr>
              <a:t>GAME OVER</a:t>
            </a:r>
            <a:r>
              <a:rPr lang="ca" sz="1000">
                <a:latin typeface="Century Gothic"/>
                <a:ea typeface="Century Gothic"/>
                <a:cs typeface="Century Gothic"/>
                <a:sym typeface="Century Gothic"/>
              </a:rPr>
              <a:t>”  Pista: per fer-ho, farem servir una </a:t>
            </a:r>
            <a:r>
              <a:rPr b="1" lang="ca" sz="1000">
                <a:latin typeface="Century Gothic"/>
                <a:ea typeface="Century Gothic"/>
                <a:cs typeface="Century Gothic"/>
                <a:sym typeface="Century Gothic"/>
              </a:rPr>
              <a:t>estructura condicional</a:t>
            </a:r>
            <a:r>
              <a:rPr lang="ca" sz="1000">
                <a:latin typeface="Century Gothic"/>
                <a:ea typeface="Century Gothic"/>
                <a:cs typeface="Century Gothic"/>
                <a:sym typeface="Century Gothic"/>
              </a:rPr>
              <a:t> que detecti. Fes el diagrama de flux del programa.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58864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1045845" rtl="0" algn="just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AutoNum type="arabicPeriod"/>
            </a:pPr>
            <a:r>
              <a:rPr b="1" lang="ca" sz="1000">
                <a:latin typeface="Century Gothic"/>
                <a:ea typeface="Century Gothic"/>
                <a:cs typeface="Century Gothic"/>
                <a:sym typeface="Century Gothic"/>
              </a:rPr>
              <a:t>Proposta 3. Crea</a:t>
            </a:r>
            <a:r>
              <a:rPr lang="ca" sz="1000">
                <a:latin typeface="Century Gothic"/>
                <a:ea typeface="Century Gothic"/>
                <a:cs typeface="Century Gothic"/>
                <a:sym typeface="Century Gothic"/>
              </a:rPr>
              <a:t> un compte enrere automàtic, del 5 al 0, que s’executi sempre en iniciar el programa. 5, 4, 3, 2, 1... </a:t>
            </a:r>
            <a:r>
              <a:rPr i="1" lang="ca" sz="1000"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ca" sz="1000">
                <a:latin typeface="Century Gothic"/>
                <a:ea typeface="Century Gothic"/>
                <a:cs typeface="Century Gothic"/>
                <a:sym typeface="Century Gothic"/>
              </a:rPr>
              <a:t>! Programa-ho </a:t>
            </a:r>
            <a:r>
              <a:rPr b="1" lang="ca" sz="1000">
                <a:latin typeface="Century Gothic"/>
                <a:ea typeface="Century Gothic"/>
                <a:cs typeface="Century Gothic"/>
                <a:sym typeface="Century Gothic"/>
              </a:rPr>
              <a:t>utilitzant una variable i el bucle “repeteix</a:t>
            </a:r>
            <a:r>
              <a:rPr lang="ca" sz="1000">
                <a:latin typeface="Century Gothic"/>
                <a:ea typeface="Century Gothic"/>
                <a:cs typeface="Century Gothic"/>
                <a:sym typeface="Century Gothic"/>
              </a:rPr>
              <a:t>”.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58864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9" name="Google Shape;1089;p61"/>
          <p:cNvSpPr txBox="1"/>
          <p:nvPr/>
        </p:nvSpPr>
        <p:spPr>
          <a:xfrm>
            <a:off x="441525" y="0"/>
            <a:ext cx="737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R5. Comptador d’esmorzars saludables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62"/>
          <p:cNvSpPr txBox="1"/>
          <p:nvPr>
            <p:ph type="title"/>
          </p:nvPr>
        </p:nvSpPr>
        <p:spPr>
          <a:xfrm>
            <a:off x="183175" y="8320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Montserrat"/>
                <a:ea typeface="Montserrat"/>
                <a:cs typeface="Montserrat"/>
                <a:sym typeface="Montserrat"/>
              </a:rPr>
              <a:t>M1 R5. Comptador d’esmorzars saludables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6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096" name="Google Shape;1096;p62"/>
          <p:cNvSpPr txBox="1"/>
          <p:nvPr/>
        </p:nvSpPr>
        <p:spPr>
          <a:xfrm>
            <a:off x="536150" y="991750"/>
            <a:ext cx="320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Com farem que no es mostrin nombres negatius a la pantalla? Per fer-ho, farem servir una </a:t>
            </a:r>
            <a:r>
              <a:rPr b="1" lang="ca" sz="1200">
                <a:latin typeface="Century Gothic"/>
                <a:ea typeface="Century Gothic"/>
                <a:cs typeface="Century Gothic"/>
                <a:sym typeface="Century Gothic"/>
              </a:rPr>
              <a:t>estructura condicional</a:t>
            </a:r>
            <a:r>
              <a:rPr lang="ca" sz="12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7" name="Google Shape;109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125" y="1013825"/>
            <a:ext cx="3609100" cy="31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1988975" y="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Entorn de programació </a:t>
            </a:r>
            <a:r>
              <a:rPr b="1" lang="ca" sz="2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MakeCode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738" y="749100"/>
            <a:ext cx="7610973" cy="35736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0" name="Google Shape;110;p18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3"/>
          <p:cNvSpPr txBox="1"/>
          <p:nvPr/>
        </p:nvSpPr>
        <p:spPr>
          <a:xfrm>
            <a:off x="2085750" y="72660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Compartim el projecte?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3" name="Google Shape;1103;p63"/>
          <p:cNvPicPr preferRelativeResize="0"/>
          <p:nvPr/>
        </p:nvPicPr>
        <p:blipFill rotWithShape="1">
          <a:blip r:embed="rId3">
            <a:alphaModFix/>
          </a:blip>
          <a:srcRect b="15411" l="0" r="0" t="0"/>
          <a:stretch/>
        </p:blipFill>
        <p:spPr>
          <a:xfrm>
            <a:off x="438725" y="1399200"/>
            <a:ext cx="2548375" cy="319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04" name="Google Shape;110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2075" y="2479349"/>
            <a:ext cx="5033849" cy="217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05" name="Google Shape;1105;p63"/>
          <p:cNvPicPr preferRelativeResize="0"/>
          <p:nvPr/>
        </p:nvPicPr>
        <p:blipFill rotWithShape="1">
          <a:blip r:embed="rId5">
            <a:alphaModFix/>
          </a:blip>
          <a:srcRect b="0" l="0" r="52703" t="0"/>
          <a:stretch/>
        </p:blipFill>
        <p:spPr>
          <a:xfrm>
            <a:off x="365975" y="2154225"/>
            <a:ext cx="2218351" cy="24247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06" name="Google Shape;1106;p63"/>
          <p:cNvSpPr/>
          <p:nvPr/>
        </p:nvSpPr>
        <p:spPr>
          <a:xfrm>
            <a:off x="1288800" y="2076075"/>
            <a:ext cx="484800" cy="319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07" name="Google Shape;1107;p63"/>
          <p:cNvCxnSpPr/>
          <p:nvPr/>
        </p:nvCxnSpPr>
        <p:spPr>
          <a:xfrm flipH="1" rot="10800000">
            <a:off x="1702603" y="1771565"/>
            <a:ext cx="523200" cy="50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8" name="Google Shape;1108;p63"/>
          <p:cNvSpPr/>
          <p:nvPr/>
        </p:nvSpPr>
        <p:spPr>
          <a:xfrm>
            <a:off x="2018650" y="1321425"/>
            <a:ext cx="929700" cy="474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63"/>
          <p:cNvSpPr txBox="1"/>
          <p:nvPr/>
        </p:nvSpPr>
        <p:spPr>
          <a:xfrm>
            <a:off x="3532075" y="1357913"/>
            <a:ext cx="4767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AutoNum type="arabicPeriod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 MakeCode seleccionem “</a:t>
            </a:r>
            <a:r>
              <a:rPr i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compartir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AutoNum type="arabicPeriod"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Posem un nom al projecte i premem </a:t>
            </a:r>
            <a:r>
              <a:rPr i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“publicar proyecto”.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Se’ns crearà l’enllaç que podrem copiar i compartir.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0" name="Google Shape;1110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2200" y="619800"/>
            <a:ext cx="52320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64"/>
          <p:cNvSpPr txBox="1"/>
          <p:nvPr/>
        </p:nvSpPr>
        <p:spPr>
          <a:xfrm>
            <a:off x="416425" y="56160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Repassem</a:t>
            </a: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...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6" name="Google Shape;111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75" y="3082976"/>
            <a:ext cx="1271243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17" name="Google Shape;111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075" y="4309601"/>
            <a:ext cx="1718495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1118" name="Google Shape;1118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650" y="1130873"/>
            <a:ext cx="1271250" cy="8538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19" name="Google Shape;1119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075" y="3640393"/>
            <a:ext cx="1290600" cy="4879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20" name="Google Shape;1120;p64"/>
          <p:cNvPicPr preferRelativeResize="0"/>
          <p:nvPr/>
        </p:nvPicPr>
        <p:blipFill rotWithShape="1">
          <a:blip r:embed="rId7">
            <a:alphaModFix/>
          </a:blip>
          <a:srcRect b="0" l="863" r="962" t="0"/>
          <a:stretch/>
        </p:blipFill>
        <p:spPr>
          <a:xfrm>
            <a:off x="2285238" y="3638050"/>
            <a:ext cx="3017050" cy="49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21" name="Google Shape;1121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075" y="2137563"/>
            <a:ext cx="1116407" cy="740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22" name="Google Shape;1122;p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78875" y="1229975"/>
            <a:ext cx="977705" cy="1255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23" name="Google Shape;1123;p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78887" y="2696900"/>
            <a:ext cx="1271250" cy="81886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24" name="Google Shape;1124;p6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14349" y="4321650"/>
            <a:ext cx="1894443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25" name="Google Shape;1125;p64"/>
          <p:cNvPicPr preferRelativeResize="0"/>
          <p:nvPr/>
        </p:nvPicPr>
        <p:blipFill rotWithShape="1">
          <a:blip r:embed="rId12">
            <a:alphaModFix/>
          </a:blip>
          <a:srcRect b="0" l="0" r="1322" t="0"/>
          <a:stretch/>
        </p:blipFill>
        <p:spPr>
          <a:xfrm>
            <a:off x="6279675" y="1535625"/>
            <a:ext cx="1869375" cy="82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26" name="Google Shape;1126;p6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49701" y="1206599"/>
            <a:ext cx="1891550" cy="12908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27" name="Google Shape;1127;p6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30125" y="4216687"/>
            <a:ext cx="2108350" cy="477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28" name="Google Shape;1128;p6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238525" y="2705725"/>
            <a:ext cx="1891550" cy="4777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29" name="Google Shape;1129;p6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949700" y="2811840"/>
            <a:ext cx="1042700" cy="26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30" name="Google Shape;1130;p6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541238" y="4248050"/>
            <a:ext cx="1151837" cy="41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31" name="Google Shape;1131;p6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541250" y="2766700"/>
            <a:ext cx="1151827" cy="392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1132" name="Google Shape;1132;p6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541272" y="3266347"/>
            <a:ext cx="1151825" cy="392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33" name="Google Shape;1133;p6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541273" y="3749248"/>
            <a:ext cx="1151825" cy="4226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34" name="Google Shape;1134;p6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519975" y="3512411"/>
            <a:ext cx="1718500" cy="3753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35" name="Google Shape;1135;p6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136" name="Google Shape;1136;p64"/>
          <p:cNvSpPr txBox="1"/>
          <p:nvPr/>
        </p:nvSpPr>
        <p:spPr>
          <a:xfrm>
            <a:off x="441525" y="0"/>
            <a:ext cx="737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65"/>
          <p:cNvSpPr txBox="1"/>
          <p:nvPr/>
        </p:nvSpPr>
        <p:spPr>
          <a:xfrm>
            <a:off x="416425" y="56160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Què hem après?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2" name="Google Shape;1142;p65"/>
          <p:cNvSpPr txBox="1"/>
          <p:nvPr/>
        </p:nvSpPr>
        <p:spPr>
          <a:xfrm>
            <a:off x="791300" y="1154875"/>
            <a:ext cx="72393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Hem conegut la micro:bit i els seus components.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Hem utilitzat l’entorn de programació MakeCode.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Hem carregat programes a la micro:bit.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Hem utilitzat els blocs “en iniciar” i “per sempre” en la creació de programes.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Hem programat la matriu LED amb icones prefixades i d’altres fetes per nosaltres.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Hem fet servir el bloc de “pausa” per donar intencionalitat als programes.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3" name="Google Shape;1143;p6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66"/>
          <p:cNvSpPr txBox="1"/>
          <p:nvPr/>
        </p:nvSpPr>
        <p:spPr>
          <a:xfrm>
            <a:off x="416425" y="561600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Què hem après?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9" name="Google Shape;1149;p66"/>
          <p:cNvSpPr txBox="1"/>
          <p:nvPr/>
        </p:nvSpPr>
        <p:spPr>
          <a:xfrm>
            <a:off x="791300" y="1154875"/>
            <a:ext cx="72393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Hem afegit sons als programes.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Hem utilitzat els bucles per repetir instruccions.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Hem fet servir els polsadors de la micro:bit i els hem programat.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Hem creat i configurat la nostra primera variable per fer un comptador.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Hem fet servir estructures condicionals per tal que  s’executés un programa o un altre en funció d’una </a:t>
            </a: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condició</a:t>
            </a: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(p. ex. si un botó està </a:t>
            </a: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pressionat</a:t>
            </a:r>
            <a:r>
              <a:rPr b="1" lang="ca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 no).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0" name="Google Shape;1150;p6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67"/>
          <p:cNvSpPr txBox="1"/>
          <p:nvPr>
            <p:ph type="title"/>
          </p:nvPr>
        </p:nvSpPr>
        <p:spPr>
          <a:xfrm>
            <a:off x="756825" y="681100"/>
            <a:ext cx="407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latin typeface="Montserrat"/>
                <a:ea typeface="Montserrat"/>
                <a:cs typeface="Montserrat"/>
                <a:sym typeface="Montserrat"/>
              </a:rPr>
              <a:t>Fonts de dades, i</a:t>
            </a:r>
            <a:r>
              <a:rPr b="1" lang="ca" sz="1800">
                <a:latin typeface="Montserrat"/>
                <a:ea typeface="Montserrat"/>
                <a:cs typeface="Montserrat"/>
                <a:sym typeface="Montserrat"/>
              </a:rPr>
              <a:t>cones i imatges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6" name="Google Shape;1156;p67"/>
          <p:cNvSpPr txBox="1"/>
          <p:nvPr/>
        </p:nvSpPr>
        <p:spPr>
          <a:xfrm>
            <a:off x="935200" y="1513500"/>
            <a:ext cx="7601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ca" sz="12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https://microbit.org/get-started/user-guide/overview/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ca" sz="12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https://makecode.microbit.org/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7" name="Google Shape;1157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3625" y="4483400"/>
            <a:ext cx="158115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6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4294967295"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M1 R1. </a:t>
            </a:r>
            <a:endParaRPr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SALUT EMOCIONAL</a:t>
            </a:r>
            <a:endParaRPr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543438" y="61963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R1. Salut emocional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543450" y="1489063"/>
            <a:ext cx="8151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L'OMS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defineix el concepte de salut com l’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 de complet benestar físic, psíquic i social.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 mantenir-nos saludables, és important que aprenguem a ser conscients de les nostres emocions, posant atenció a com reaccionem davant de diferents situacions del dia a dia. 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emocions influeixen en el nostre estat de salut, per tant, hem d’intentar tenir cura d’elles. Alguns consells per millorar la salut emocional: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428950" y="814075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Sabies que…?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8061425" y="4866600"/>
            <a:ext cx="1143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">
                <a:solidFill>
                  <a:schemeClr val="lt1"/>
                </a:solidFill>
              </a:rPr>
              <a:t>Icones </a:t>
            </a:r>
            <a:r>
              <a:rPr lang="ca" sz="600">
                <a:solidFill>
                  <a:schemeClr val="lt1"/>
                </a:solidFill>
              </a:rPr>
              <a:t> </a:t>
            </a:r>
            <a:r>
              <a:rPr lang="ca" sz="600">
                <a:solidFill>
                  <a:schemeClr val="lt1"/>
                </a:solidFill>
              </a:rPr>
              <a:t>flaticon.es</a:t>
            </a:r>
            <a:endParaRPr sz="600">
              <a:solidFill>
                <a:schemeClr val="lt1"/>
              </a:solidFill>
            </a:endParaRPr>
          </a:p>
        </p:txBody>
      </p:sp>
      <p:grpSp>
        <p:nvGrpSpPr>
          <p:cNvPr id="126" name="Google Shape;126;p20"/>
          <p:cNvGrpSpPr/>
          <p:nvPr/>
        </p:nvGrpSpPr>
        <p:grpSpPr>
          <a:xfrm>
            <a:off x="543450" y="3903225"/>
            <a:ext cx="7083175" cy="715000"/>
            <a:chOff x="0" y="0"/>
            <a:chExt cx="7083175" cy="715000"/>
          </a:xfrm>
        </p:grpSpPr>
        <p:sp>
          <p:nvSpPr>
            <p:cNvPr id="127" name="Google Shape;127;p20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0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0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0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0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!</a:t>
              </a:r>
              <a:endParaRPr b="1"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491875" y="1454300"/>
            <a:ext cx="81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8" name="Google Shape;148;p21"/>
          <p:cNvGrpSpPr/>
          <p:nvPr/>
        </p:nvGrpSpPr>
        <p:grpSpPr>
          <a:xfrm>
            <a:off x="496113" y="4117550"/>
            <a:ext cx="7083175" cy="715000"/>
            <a:chOff x="63" y="113325"/>
            <a:chExt cx="7083175" cy="715000"/>
          </a:xfrm>
        </p:grpSpPr>
        <p:sp>
          <p:nvSpPr>
            <p:cNvPr id="149" name="Google Shape;149;p21"/>
            <p:cNvSpPr/>
            <p:nvPr/>
          </p:nvSpPr>
          <p:spPr>
            <a:xfrm>
              <a:off x="63" y="113325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1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1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1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1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1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1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Comprova-ho!</a:t>
              </a:r>
              <a:endParaRPr b="1"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1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164" name="Google Shape;164;p21"/>
          <p:cNvSpPr txBox="1"/>
          <p:nvPr/>
        </p:nvSpPr>
        <p:spPr>
          <a:xfrm>
            <a:off x="441350" y="830275"/>
            <a:ext cx="3257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repte</a:t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 micro:bit pot ajudar-nos a reconèixer les nostres emocions?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 aquest repte programarem la micro:bit perquè ens pregunti: “Com et sents avui?”, i mostri diferents opcions a la pantalla.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b="21928" l="27074" r="26950" t="26144"/>
          <a:stretch/>
        </p:blipFill>
        <p:spPr>
          <a:xfrm>
            <a:off x="7926650" y="505950"/>
            <a:ext cx="614525" cy="56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3904325" y="715425"/>
            <a:ext cx="161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Estructura del programa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543438" y="61963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R1. Salut emocional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169" name="Google Shape;1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9560" y="715425"/>
            <a:ext cx="1279815" cy="33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2"/>
          <p:cNvGrpSpPr/>
          <p:nvPr/>
        </p:nvGrpSpPr>
        <p:grpSpPr>
          <a:xfrm>
            <a:off x="491875" y="3974100"/>
            <a:ext cx="7083175" cy="715000"/>
            <a:chOff x="0" y="0"/>
            <a:chExt cx="7083175" cy="715000"/>
          </a:xfrm>
        </p:grpSpPr>
        <p:sp>
          <p:nvSpPr>
            <p:cNvPr id="175" name="Google Shape;175;p22"/>
            <p:cNvSpPr/>
            <p:nvPr/>
          </p:nvSpPr>
          <p:spPr>
            <a:xfrm>
              <a:off x="0" y="0"/>
              <a:ext cx="7083175" cy="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1037" y="113328"/>
              <a:ext cx="1221000" cy="488400"/>
            </a:xfrm>
            <a:prstGeom prst="homePlate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2"/>
            <p:cNvSpPr txBox="1"/>
            <p:nvPr/>
          </p:nvSpPr>
          <p:spPr>
            <a:xfrm>
              <a:off x="1037" y="113328"/>
              <a:ext cx="10989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4265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Sabies que...?</a:t>
              </a:r>
              <a:endParaRPr b="1"/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977742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2"/>
            <p:cNvSpPr txBox="1"/>
            <p:nvPr/>
          </p:nvSpPr>
          <p:spPr>
            <a:xfrm>
              <a:off x="1221918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Explora i investiga</a:t>
              </a:r>
              <a:endParaRPr b="1"/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195444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2"/>
            <p:cNvSpPr txBox="1"/>
            <p:nvPr/>
          </p:nvSpPr>
          <p:spPr>
            <a:xfrm>
              <a:off x="219862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Estructura del programa</a:t>
              </a:r>
              <a:endParaRPr b="1"/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293115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007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3" name="Google Shape;183;p22"/>
            <p:cNvSpPr txBox="1"/>
            <p:nvPr/>
          </p:nvSpPr>
          <p:spPr>
            <a:xfrm>
              <a:off x="3175329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Blocs necessaris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390785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2"/>
            <p:cNvSpPr txBox="1"/>
            <p:nvPr/>
          </p:nvSpPr>
          <p:spPr>
            <a:xfrm>
              <a:off x="415203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</a:t>
              </a:r>
              <a:endParaRPr b="1"/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4884563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2"/>
            <p:cNvSpPr txBox="1"/>
            <p:nvPr/>
          </p:nvSpPr>
          <p:spPr>
            <a:xfrm>
              <a:off x="5113178" y="113325"/>
              <a:ext cx="97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Comprova-ho</a:t>
              </a:r>
              <a:endParaRPr b="1"/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5861268" y="113328"/>
              <a:ext cx="1221000" cy="488400"/>
            </a:xfrm>
            <a:prstGeom prst="chevron">
              <a:avLst>
                <a:gd fmla="val 50000" name="adj"/>
              </a:avLst>
            </a:prstGeom>
            <a:solidFill>
              <a:srgbClr val="DAEE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2"/>
            <p:cNvSpPr txBox="1"/>
            <p:nvPr/>
          </p:nvSpPr>
          <p:spPr>
            <a:xfrm>
              <a:off x="6105444" y="113328"/>
              <a:ext cx="732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32000" spcFirstLastPara="1" rIns="10650" wrap="square" tIns="21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Millores i ampliacions</a:t>
              </a:r>
              <a:endParaRPr b="1"/>
            </a:p>
          </p:txBody>
        </p:sp>
      </p:grpSp>
      <p:sp>
        <p:nvSpPr>
          <p:cNvPr id="190" name="Google Shape;190;p22"/>
          <p:cNvSpPr txBox="1"/>
          <p:nvPr/>
        </p:nvSpPr>
        <p:spPr>
          <a:xfrm>
            <a:off x="491875" y="638125"/>
            <a:ext cx="815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Blocs necessaris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03225" y="4822876"/>
            <a:ext cx="1354622" cy="49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2" name="Google Shape;19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625" y="2661201"/>
            <a:ext cx="1271243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3" name="Google Shape;19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4625" y="2076601"/>
            <a:ext cx="1718495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sp>
        <p:nvSpPr>
          <p:cNvPr id="194" name="Google Shape;194;p22"/>
          <p:cNvSpPr txBox="1"/>
          <p:nvPr/>
        </p:nvSpPr>
        <p:spPr>
          <a:xfrm>
            <a:off x="-2072725" y="4899825"/>
            <a:ext cx="424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Mostra la icona seleccionada per la pantalla de la micro:bit.</a:t>
            </a:r>
            <a:endParaRPr b="1"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3545550" y="2631200"/>
            <a:ext cx="52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Estableix una pausa de temps en mil·lisegons. RECORDA 1000 ms = 1 s.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6" name="Google Shape;196;p22"/>
          <p:cNvCxnSpPr/>
          <p:nvPr/>
        </p:nvCxnSpPr>
        <p:spPr>
          <a:xfrm flipH="1" rot="10800000">
            <a:off x="2700300" y="2835025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22"/>
          <p:cNvCxnSpPr/>
          <p:nvPr/>
        </p:nvCxnSpPr>
        <p:spPr>
          <a:xfrm flipH="1" rot="10800000">
            <a:off x="-2994262" y="5068575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22"/>
          <p:cNvCxnSpPr/>
          <p:nvPr/>
        </p:nvCxnSpPr>
        <p:spPr>
          <a:xfrm flipH="1" rot="10800000">
            <a:off x="2986100" y="2255925"/>
            <a:ext cx="344700" cy="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" name="Google Shape;199;p22"/>
          <p:cNvSpPr txBox="1"/>
          <p:nvPr/>
        </p:nvSpPr>
        <p:spPr>
          <a:xfrm>
            <a:off x="3577350" y="2092875"/>
            <a:ext cx="2667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Mostra el text escrit a la pantalla.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9997" y="632375"/>
            <a:ext cx="1219402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sp>
        <p:nvSpPr>
          <p:cNvPr id="201" name="Google Shape;201;p22"/>
          <p:cNvSpPr txBox="1"/>
          <p:nvPr/>
        </p:nvSpPr>
        <p:spPr>
          <a:xfrm>
            <a:off x="7684850" y="4889250"/>
            <a:ext cx="129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600">
                <a:solidFill>
                  <a:schemeClr val="lt1"/>
                </a:solidFill>
              </a:rPr>
              <a:t>https://makecode.microbit.org/</a:t>
            </a:r>
            <a:endParaRPr sz="900">
              <a:solidFill>
                <a:schemeClr val="lt1"/>
              </a:solidFill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4625" y="1087598"/>
            <a:ext cx="1271250" cy="8538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203" name="Google Shape;203;p22"/>
          <p:cNvCxnSpPr/>
          <p:nvPr/>
        </p:nvCxnSpPr>
        <p:spPr>
          <a:xfrm flipH="1" rot="10800000">
            <a:off x="2700300" y="1539625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4" name="Google Shape;204;p22"/>
          <p:cNvSpPr txBox="1"/>
          <p:nvPr/>
        </p:nvSpPr>
        <p:spPr>
          <a:xfrm>
            <a:off x="3545550" y="1337200"/>
            <a:ext cx="52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Executa el codi </a:t>
            </a: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introduït en connectar la placa.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625" y="3275468"/>
            <a:ext cx="1290600" cy="4879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206" name="Google Shape;206;p22"/>
          <p:cNvCxnSpPr/>
          <p:nvPr/>
        </p:nvCxnSpPr>
        <p:spPr>
          <a:xfrm flipH="1" rot="10800000">
            <a:off x="2700300" y="3520825"/>
            <a:ext cx="667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22"/>
          <p:cNvSpPr txBox="1"/>
          <p:nvPr/>
        </p:nvSpPr>
        <p:spPr>
          <a:xfrm>
            <a:off x="3545550" y="3164600"/>
            <a:ext cx="3508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Mostra la icona seleccionada a la pantalla de la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micro:bit. El desplegable conté en total 40 icones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diferents.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543438" y="61963"/>
            <a:ext cx="49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M1 R1. Salut emocional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