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6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</p:sldIdLst>
  <p:sldSz cy="5143500" cx="9144000"/>
  <p:notesSz cx="6858000" cy="9144000"/>
  <p:embeddedFontLst>
    <p:embeddedFont>
      <p:font typeface="Raleway"/>
      <p:regular r:id="rId61"/>
      <p:bold r:id="rId62"/>
      <p:italic r:id="rId63"/>
      <p:boldItalic r:id="rId64"/>
    </p:embeddedFont>
    <p:embeddedFont>
      <p:font typeface="Lato"/>
      <p:regular r:id="rId65"/>
      <p:bold r:id="rId66"/>
      <p:italic r:id="rId67"/>
      <p:boldItalic r:id="rId68"/>
    </p:embeddedFont>
    <p:embeddedFont>
      <p:font typeface="Montserrat"/>
      <p:regular r:id="rId69"/>
      <p:bold r:id="rId70"/>
      <p:italic r:id="rId71"/>
      <p:boldItalic r:id="rId72"/>
    </p:embeddedFont>
    <p:embeddedFont>
      <p:font typeface="Century Gothic"/>
      <p:regular r:id="rId73"/>
      <p:bold r:id="rId74"/>
      <p:italic r:id="rId75"/>
      <p:boldItalic r:id="rId7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361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6A49F84-C1A7-4CC5-B07E-0ABB916092F1}">
  <a:tblStyle styleId="{F6A49F84-C1A7-4CC5-B07E-0ABB916092F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6350">
              <a:solidFill>
                <a:srgbClr val="BFBFBF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6350">
              <a:solidFill>
                <a:srgbClr val="BFBFBF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6350">
              <a:solidFill>
                <a:srgbClr val="BFBFBF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6350">
              <a:solidFill>
                <a:srgbClr val="BFBFBF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6350">
              <a:solidFill>
                <a:srgbClr val="BFBFBF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6350">
              <a:solidFill>
                <a:srgbClr val="BFBFBF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  <a:tcStyle>
        <a:fill>
          <a:solidFill>
            <a:srgbClr val="F2F2F2"/>
          </a:solidFill>
        </a:fill>
      </a:tcStyle>
    </a:band1H>
    <a:band2H>
      <a:tcTxStyle/>
    </a:band2H>
    <a:band1V>
      <a:tcTxStyle/>
      <a:tcStyle>
        <a:fill>
          <a:solidFill>
            <a:srgbClr val="F2F2F2"/>
          </a:solidFill>
        </a:fill>
      </a:tcStyle>
    </a:band1V>
    <a:band2V>
      <a:tcTxStyle/>
    </a:band2V>
    <a:lastCol>
      <a:tcTxStyle b="on"/>
    </a:lastCol>
    <a:firstCol>
      <a:tcTxStyle b="on"/>
    </a:firstCol>
    <a:lastRow>
      <a:tcTxStyle b="on"/>
      <a:tcStyle>
        <a:tcBdr>
          <a:top>
            <a:ln cap="flat" cmpd="sng" w="6350">
              <a:solidFill>
                <a:srgbClr val="BFBFBF"/>
              </a:solidFill>
              <a:prstDash val="solid"/>
              <a:round/>
              <a:headEnd len="sm" w="sm" type="none"/>
              <a:tailEnd len="sm" w="sm" type="none"/>
            </a:ln>
          </a:top>
        </a:tcBdr>
      </a:tcStyle>
    </a:lastRow>
    <a:seCell>
      <a:tcTxStyle/>
    </a:seCell>
    <a:swCell>
      <a:tcTxStyle/>
    </a:swCell>
    <a:firstRow>
      <a:tcTxStyle b="on"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361" orient="horz"/>
        <p:guide pos="2880"/>
        <p:guide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73" Type="http://schemas.openxmlformats.org/officeDocument/2006/relationships/font" Target="fonts/CenturyGothic-regular.fntdata"/><Relationship Id="rId72" Type="http://schemas.openxmlformats.org/officeDocument/2006/relationships/font" Target="fonts/Montserrat-boldItalic.fntdata"/><Relationship Id="rId31" Type="http://schemas.openxmlformats.org/officeDocument/2006/relationships/slide" Target="slides/slide25.xml"/><Relationship Id="rId75" Type="http://schemas.openxmlformats.org/officeDocument/2006/relationships/font" Target="fonts/CenturyGothic-italic.fntdata"/><Relationship Id="rId30" Type="http://schemas.openxmlformats.org/officeDocument/2006/relationships/slide" Target="slides/slide24.xml"/><Relationship Id="rId74" Type="http://schemas.openxmlformats.org/officeDocument/2006/relationships/font" Target="fonts/CenturyGothic-bold.fntdata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76" Type="http://schemas.openxmlformats.org/officeDocument/2006/relationships/font" Target="fonts/CenturyGothic-boldItalic.fntdata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71" Type="http://schemas.openxmlformats.org/officeDocument/2006/relationships/font" Target="fonts/Montserrat-italic.fntdata"/><Relationship Id="rId70" Type="http://schemas.openxmlformats.org/officeDocument/2006/relationships/font" Target="fonts/Montserrat-bold.fntdata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2" Type="http://schemas.openxmlformats.org/officeDocument/2006/relationships/font" Target="fonts/Raleway-bold.fntdata"/><Relationship Id="rId61" Type="http://schemas.openxmlformats.org/officeDocument/2006/relationships/font" Target="fonts/Raleway-regular.fntdata"/><Relationship Id="rId20" Type="http://schemas.openxmlformats.org/officeDocument/2006/relationships/slide" Target="slides/slide14.xml"/><Relationship Id="rId64" Type="http://schemas.openxmlformats.org/officeDocument/2006/relationships/font" Target="fonts/Raleway-boldItalic.fntdata"/><Relationship Id="rId63" Type="http://schemas.openxmlformats.org/officeDocument/2006/relationships/font" Target="fonts/Raleway-italic.fntdata"/><Relationship Id="rId22" Type="http://schemas.openxmlformats.org/officeDocument/2006/relationships/slide" Target="slides/slide16.xml"/><Relationship Id="rId66" Type="http://schemas.openxmlformats.org/officeDocument/2006/relationships/font" Target="fonts/Lato-bold.fntdata"/><Relationship Id="rId21" Type="http://schemas.openxmlformats.org/officeDocument/2006/relationships/slide" Target="slides/slide15.xml"/><Relationship Id="rId65" Type="http://schemas.openxmlformats.org/officeDocument/2006/relationships/font" Target="fonts/Lato-regular.fntdata"/><Relationship Id="rId24" Type="http://schemas.openxmlformats.org/officeDocument/2006/relationships/slide" Target="slides/slide18.xml"/><Relationship Id="rId68" Type="http://schemas.openxmlformats.org/officeDocument/2006/relationships/font" Target="fonts/Lato-boldItalic.fntdata"/><Relationship Id="rId23" Type="http://schemas.openxmlformats.org/officeDocument/2006/relationships/slide" Target="slides/slide17.xml"/><Relationship Id="rId67" Type="http://schemas.openxmlformats.org/officeDocument/2006/relationships/font" Target="fonts/Lato-italic.fntdata"/><Relationship Id="rId60" Type="http://schemas.openxmlformats.org/officeDocument/2006/relationships/slide" Target="slides/slide54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69" Type="http://schemas.openxmlformats.org/officeDocument/2006/relationships/font" Target="fonts/Montserrat-regular.fntdata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55" Type="http://schemas.openxmlformats.org/officeDocument/2006/relationships/slide" Target="slides/slide49.xml"/><Relationship Id="rId10" Type="http://schemas.openxmlformats.org/officeDocument/2006/relationships/slide" Target="slides/slide4.xml"/><Relationship Id="rId54" Type="http://schemas.openxmlformats.org/officeDocument/2006/relationships/slide" Target="slides/slide48.xml"/><Relationship Id="rId13" Type="http://schemas.openxmlformats.org/officeDocument/2006/relationships/slide" Target="slides/slide7.xml"/><Relationship Id="rId57" Type="http://schemas.openxmlformats.org/officeDocument/2006/relationships/slide" Target="slides/slide51.xml"/><Relationship Id="rId12" Type="http://schemas.openxmlformats.org/officeDocument/2006/relationships/slide" Target="slides/slide6.xml"/><Relationship Id="rId56" Type="http://schemas.openxmlformats.org/officeDocument/2006/relationships/slide" Target="slides/slide50.xml"/><Relationship Id="rId15" Type="http://schemas.openxmlformats.org/officeDocument/2006/relationships/slide" Target="slides/slide9.xml"/><Relationship Id="rId59" Type="http://schemas.openxmlformats.org/officeDocument/2006/relationships/slide" Target="slides/slide53.xml"/><Relationship Id="rId14" Type="http://schemas.openxmlformats.org/officeDocument/2006/relationships/slide" Target="slides/slide8.xml"/><Relationship Id="rId58" Type="http://schemas.openxmlformats.org/officeDocument/2006/relationships/slide" Target="slides/slide5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dcd76bbc60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dcd76bbc60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d90942d34a_0_1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d90942d34a_0_1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d90942d34a_0_1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d90942d34a_0_1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d90942d34a_0_2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d90942d34a_0_2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dcd76bbc60_2_3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dcd76bbc60_2_3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dcd76bbc60_2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dcd76bbc60_2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d90942d34a_0_2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d90942d34a_0_2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http://educacio.gencat.cat/ca/arees-actuacio/families/recursos/recomanacions/descans/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7b24ef42a9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7b24ef42a9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d9bfcccdac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Google Shape;351;gd9bfcccdac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d9bfcccdac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d9bfcccdac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dcd76bbc60_2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0" name="Google Shape;420;gdcd76bbc60_2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/>
              <a:t>&lt;a href="https://www.freepik.es/vectores/comida"&gt;Vector de Comida creado por rawpixel.com - www.freepik.es&lt;/a&gt;</a:t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d9bfcccdac_0_1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Google Shape;448;gd9bfcccdac_0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dcd76bbc60_2_4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8" name="Google Shape;478;gdcd76bbc60_2_4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dcd76bbc60_2_1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1" name="Google Shape;491;gdcd76bbc60_2_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g7b24ef42a9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7" name="Google Shape;497;g7b24ef42a9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g7b24ef42a9_0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4" name="Google Shape;524;g7b24ef42a9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g7b24ef42a9_0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1" name="Google Shape;551;g7b24ef42a9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7b24ef42a9_0_1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7" name="Google Shape;587;g7b24ef42a9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g7b24ef42a9_0_1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3" name="Google Shape;613;g7b24ef42a9_0_1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2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gdcd76bbc60_2_1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4" name="Google Shape;644;gdcd76bbc60_2_1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0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gdcd76bbc60_2_4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2" name="Google Shape;672;gdcd76bbc60_2_4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d62ca017c6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d62ca017c6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3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gdcd76bbc60_2_1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5" name="Google Shape;685;gdcd76bbc60_2_1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9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gdb369d7010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1" name="Google Shape;691;gdb369d7010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4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gdb369d7010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6" name="Google Shape;716;gdb369d7010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3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gdb3d0c9b90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5" name="Google Shape;745;gdb3d0c9b90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7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gdcd76bbc60_2_2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9" name="Google Shape;759;gdcd76bbc60_2_2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5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Google Shape;766;gdb369d7010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7" name="Google Shape;767;gdb369d7010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2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gdb369d7010_0_1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4" name="Google Shape;804;gdb369d7010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9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gdcd76bbc60_2_2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1" name="Google Shape;831;gdcd76bbc60_2_2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7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gdb369d7010_0_1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9" name="Google Shape;859;gdb369d7010_0_1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7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gdcd76bbc60_2_4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9" name="Google Shape;889;gdcd76bbc60_2_4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d62ca017c6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d62ca017c6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0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gdcd76bbc60_2_3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2" name="Google Shape;902;gdcd76bbc60_2_3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6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Google Shape;907;gdb3d0c9b90_4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8" name="Google Shape;908;gdb3d0c9b90_4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6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gdb3d0c9b90_4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8" name="Google Shape;938;gdb3d0c9b90_4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5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gdb3d0c9b90_4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7" name="Google Shape;967;gdb3d0c9b90_4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4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Google Shape;995;gdb3d0c9b90_4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6" name="Google Shape;996;gdb3d0c9b90_4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9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" name="Google Shape;1020;gdcd76bbc60_2_3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1" name="Google Shape;1021;gdcd76bbc60_2_3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8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Google Shape;1029;gdb3d0c9b90_4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0" name="Google Shape;1030;gdb3d0c9b90_4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5" name="Shape 1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Google Shape;1056;gdcd76bbc60_2_3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7" name="Google Shape;1057;gdcd76bbc60_2_3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3" name="Shape 1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4" name="Google Shape;1084;gdcd76bbc60_2_3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5" name="Google Shape;1085;gdcd76bbc60_2_3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gdcd76bbc60_2_3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2" name="Google Shape;1092;gdcd76bbc60_2_3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d62ca017c6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d62ca017c6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8" name="Shape 1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9" name="Google Shape;1099;gdcd76bbc60_2_4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0" name="Google Shape;1100;gdcd76bbc60_2_4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gdc6a5e5d9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3" name="Google Shape;1113;gdc6a5e5d9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7" name="Shape 1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8" name="Google Shape;1138;gdc6a5e5d97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9" name="Google Shape;1139;gdc6a5e5d97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4" name="Shape 1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Google Shape;1145;gdc6a5e5d97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6" name="Google Shape;1146;gdc6a5e5d97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1" name="Shape 1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2" name="Google Shape;1152;gd7d5f908e2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3" name="Google Shape;1153;gd7d5f908e2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dcd76bbc60_2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dcd76bbc60_2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d90942dfb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d90942dfb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d90942d34a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d90942d34a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d90942d34a_0_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d90942d34a_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lt2"/>
        </a:solid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4" name="Google Shape;14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Google Shape;16;p2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oogle Shape;65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66" name="Google Shape;66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" name="Google Shape;67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8" name="Google Shape;68;p11"/>
          <p:cNvSpPr txBox="1"/>
          <p:nvPr>
            <p:ph hasCustomPrompt="1" type="title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9" name="Google Shape;69;p11"/>
          <p:cNvSpPr txBox="1"/>
          <p:nvPr>
            <p:ph idx="1" type="body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0" name="Google Shape;70;p1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ol 1">
  <p:cSld name="TITLE_1">
    <p:bg>
      <p:bgPr>
        <a:solidFill>
          <a:srgbClr val="1698B4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buNone/>
              <a:defRPr sz="1300"/>
            </a:lvl1pPr>
            <a:lvl2pPr lvl="1">
              <a:buNone/>
              <a:defRPr sz="1300"/>
            </a:lvl2pPr>
            <a:lvl3pPr lvl="2">
              <a:buNone/>
              <a:defRPr sz="1300"/>
            </a:lvl3pPr>
            <a:lvl4pPr lvl="3">
              <a:buNone/>
              <a:defRPr sz="1300"/>
            </a:lvl4pPr>
            <a:lvl5pPr lvl="4">
              <a:buNone/>
              <a:defRPr sz="1300"/>
            </a:lvl5pPr>
            <a:lvl6pPr lvl="5">
              <a:buNone/>
              <a:defRPr sz="1300"/>
            </a:lvl6pPr>
            <a:lvl7pPr lvl="6">
              <a:buNone/>
              <a:defRPr sz="1300"/>
            </a:lvl7pPr>
            <a:lvl8pPr lvl="7">
              <a:buNone/>
              <a:defRPr sz="1300"/>
            </a:lvl8pPr>
            <a:lvl9pPr lvl="8">
              <a:buNone/>
              <a:defRPr sz="13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A7B17"/>
          </p15:clr>
        </p15:guide>
        <p15:guide id="2" pos="2880">
          <p15:clr>
            <a:srgbClr val="FA7B17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1" name="Google Shape;21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3" name="Google Shape;23;p3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4" name="Google Shape;24;p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pic>
        <p:nvPicPr>
          <p:cNvPr id="25" name="Google Shape;25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350" y="4794250"/>
            <a:ext cx="866775" cy="30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4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5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34" name="Google Shape;34;p5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2" type="body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6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40" name="Google Shape;40;p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7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44" name="Google Shape;44;p7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48" name="Google Shape;48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" name="Google Shape;49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0" name="Google Shape;50;p8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4" name="Google Shape;54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5" name="Google Shape;55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" name="Google Shape;57;p9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58" name="Google Shape;58;p9"/>
          <p:cNvSpPr txBox="1"/>
          <p:nvPr>
            <p:ph idx="1" type="subTitle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9"/>
          <p:cNvSpPr txBox="1"/>
          <p:nvPr>
            <p:ph idx="2" type="body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idx="1" type="body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63" name="Google Shape;63;p1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1.png"/><Relationship Id="rId2" Type="http://schemas.openxmlformats.org/officeDocument/2006/relationships/image" Target="../media/image2.jp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1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treamlin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152400" y="4721275"/>
            <a:ext cx="767315" cy="269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090790" y="4703625"/>
            <a:ext cx="1581150" cy="2667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gif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://www.youtube.com/watch?v=9Bmp91uT674" TargetMode="External"/><Relationship Id="rId4" Type="http://schemas.openxmlformats.org/officeDocument/2006/relationships/image" Target="../media/image11.jpg"/><Relationship Id="rId5" Type="http://schemas.openxmlformats.org/officeDocument/2006/relationships/hyperlink" Target="http://www.youtube.com/watch?v=2uFuW8kA_lw" TargetMode="External"/><Relationship Id="rId6" Type="http://schemas.openxmlformats.org/officeDocument/2006/relationships/image" Target="../media/image10.jpg"/><Relationship Id="rId7" Type="http://schemas.openxmlformats.org/officeDocument/2006/relationships/hyperlink" Target="http://www.youtube.com/watch?v=1yJ_F2mSSrI" TargetMode="External"/><Relationship Id="rId8" Type="http://schemas.openxmlformats.org/officeDocument/2006/relationships/image" Target="../media/image17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2.png"/><Relationship Id="rId4" Type="http://schemas.openxmlformats.org/officeDocument/2006/relationships/image" Target="../media/image2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6.png"/><Relationship Id="rId4" Type="http://schemas.openxmlformats.org/officeDocument/2006/relationships/image" Target="../media/image18.gif"/><Relationship Id="rId5" Type="http://schemas.openxmlformats.org/officeDocument/2006/relationships/image" Target="../media/image19.png"/><Relationship Id="rId6" Type="http://schemas.openxmlformats.org/officeDocument/2006/relationships/image" Target="../media/image2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.png"/><Relationship Id="rId4" Type="http://schemas.openxmlformats.org/officeDocument/2006/relationships/image" Target="../media/image12.png"/><Relationship Id="rId5" Type="http://schemas.openxmlformats.org/officeDocument/2006/relationships/image" Target="../media/image25.png"/><Relationship Id="rId6" Type="http://schemas.openxmlformats.org/officeDocument/2006/relationships/image" Target="../media/image24.png"/><Relationship Id="rId7" Type="http://schemas.openxmlformats.org/officeDocument/2006/relationships/image" Target="../media/image30.png"/><Relationship Id="rId8" Type="http://schemas.openxmlformats.org/officeDocument/2006/relationships/image" Target="../media/image2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://www.youtube.com/watch?v=9Bmp91uT674" TargetMode="External"/><Relationship Id="rId4" Type="http://schemas.openxmlformats.org/officeDocument/2006/relationships/image" Target="../media/image11.jpg"/><Relationship Id="rId5" Type="http://schemas.openxmlformats.org/officeDocument/2006/relationships/hyperlink" Target="http://www.youtube.com/watch?v=2uFuW8kA_lw" TargetMode="External"/><Relationship Id="rId6" Type="http://schemas.openxmlformats.org/officeDocument/2006/relationships/image" Target="../media/image10.jpg"/><Relationship Id="rId7" Type="http://schemas.openxmlformats.org/officeDocument/2006/relationships/hyperlink" Target="http://www.youtube.com/watch?v=1yJ_F2mSSrI" TargetMode="External"/><Relationship Id="rId8" Type="http://schemas.openxmlformats.org/officeDocument/2006/relationships/image" Target="../media/image17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0.png"/><Relationship Id="rId4" Type="http://schemas.openxmlformats.org/officeDocument/2006/relationships/image" Target="../media/image22.png"/><Relationship Id="rId5" Type="http://schemas.openxmlformats.org/officeDocument/2006/relationships/image" Target="../media/image25.png"/><Relationship Id="rId6" Type="http://schemas.openxmlformats.org/officeDocument/2006/relationships/image" Target="../media/image2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6.png"/><Relationship Id="rId4" Type="http://schemas.openxmlformats.org/officeDocument/2006/relationships/image" Target="../media/image18.gif"/><Relationship Id="rId5" Type="http://schemas.openxmlformats.org/officeDocument/2006/relationships/image" Target="../media/image19.png"/><Relationship Id="rId6" Type="http://schemas.openxmlformats.org/officeDocument/2006/relationships/image" Target="../media/image2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2.png"/><Relationship Id="rId4" Type="http://schemas.openxmlformats.org/officeDocument/2006/relationships/image" Target="../media/image31.gif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3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2.png"/><Relationship Id="rId4" Type="http://schemas.openxmlformats.org/officeDocument/2006/relationships/image" Target="../media/image6.png"/><Relationship Id="rId5" Type="http://schemas.openxmlformats.org/officeDocument/2006/relationships/image" Target="../media/image4.png"/><Relationship Id="rId6" Type="http://schemas.openxmlformats.org/officeDocument/2006/relationships/image" Target="../media/image31.gif"/><Relationship Id="rId7" Type="http://schemas.openxmlformats.org/officeDocument/2006/relationships/image" Target="../media/image32.png"/><Relationship Id="rId8" Type="http://schemas.openxmlformats.org/officeDocument/2006/relationships/image" Target="../media/image25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9.gif"/><Relationship Id="rId4" Type="http://schemas.openxmlformats.org/officeDocument/2006/relationships/image" Target="../media/image32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0.png"/><Relationship Id="rId4" Type="http://schemas.openxmlformats.org/officeDocument/2006/relationships/image" Target="../media/image12.png"/><Relationship Id="rId5" Type="http://schemas.openxmlformats.org/officeDocument/2006/relationships/image" Target="../media/image38.png"/><Relationship Id="rId6" Type="http://schemas.openxmlformats.org/officeDocument/2006/relationships/image" Target="../media/image31.gif"/><Relationship Id="rId7" Type="http://schemas.openxmlformats.org/officeDocument/2006/relationships/image" Target="../media/image32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://www.youtube.com/watch?v=9Bmp91uT674" TargetMode="External"/><Relationship Id="rId4" Type="http://schemas.openxmlformats.org/officeDocument/2006/relationships/image" Target="../media/image11.jpg"/><Relationship Id="rId5" Type="http://schemas.openxmlformats.org/officeDocument/2006/relationships/hyperlink" Target="http://www.youtube.com/watch?v=2uFuW8kA_lw" TargetMode="External"/><Relationship Id="rId6" Type="http://schemas.openxmlformats.org/officeDocument/2006/relationships/image" Target="../media/image10.jpg"/><Relationship Id="rId7" Type="http://schemas.openxmlformats.org/officeDocument/2006/relationships/hyperlink" Target="http://www.youtube.com/watch?v=1yJ_F2mSSrI" TargetMode="External"/><Relationship Id="rId8" Type="http://schemas.openxmlformats.org/officeDocument/2006/relationships/image" Target="../media/image17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6.png"/><Relationship Id="rId4" Type="http://schemas.openxmlformats.org/officeDocument/2006/relationships/image" Target="../media/image18.gif"/><Relationship Id="rId5" Type="http://schemas.openxmlformats.org/officeDocument/2006/relationships/image" Target="../media/image19.png"/><Relationship Id="rId6" Type="http://schemas.openxmlformats.org/officeDocument/2006/relationships/image" Target="../media/image2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0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41.png"/><Relationship Id="rId4" Type="http://schemas.openxmlformats.org/officeDocument/2006/relationships/image" Target="../media/image37.png"/><Relationship Id="rId5" Type="http://schemas.openxmlformats.org/officeDocument/2006/relationships/image" Target="../media/image46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43.png"/><Relationship Id="rId4" Type="http://schemas.openxmlformats.org/officeDocument/2006/relationships/image" Target="../media/image42.png"/><Relationship Id="rId5" Type="http://schemas.openxmlformats.org/officeDocument/2006/relationships/image" Target="../media/image41.png"/><Relationship Id="rId6" Type="http://schemas.openxmlformats.org/officeDocument/2006/relationships/image" Target="../media/image37.png"/><Relationship Id="rId7" Type="http://schemas.openxmlformats.org/officeDocument/2006/relationships/image" Target="../media/image44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45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6.png"/><Relationship Id="rId4" Type="http://schemas.openxmlformats.org/officeDocument/2006/relationships/image" Target="../media/image12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Relationship Id="rId7" Type="http://schemas.openxmlformats.org/officeDocument/2006/relationships/image" Target="../media/image51.png"/><Relationship Id="rId8" Type="http://schemas.openxmlformats.org/officeDocument/2006/relationships/image" Target="../media/image47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49.gif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Relationship Id="rId3" Type="http://schemas.openxmlformats.org/officeDocument/2006/relationships/hyperlink" Target="http://www.youtube.com/watch?v=9Bmp91uT674" TargetMode="External"/><Relationship Id="rId4" Type="http://schemas.openxmlformats.org/officeDocument/2006/relationships/image" Target="../media/image11.jpg"/><Relationship Id="rId5" Type="http://schemas.openxmlformats.org/officeDocument/2006/relationships/hyperlink" Target="http://www.youtube.com/watch?v=2uFuW8kA_lw" TargetMode="External"/><Relationship Id="rId6" Type="http://schemas.openxmlformats.org/officeDocument/2006/relationships/image" Target="../media/image10.jpg"/><Relationship Id="rId7" Type="http://schemas.openxmlformats.org/officeDocument/2006/relationships/hyperlink" Target="http://www.youtube.com/watch?v=1yJ_F2mSSrI" TargetMode="External"/><Relationship Id="rId8" Type="http://schemas.openxmlformats.org/officeDocument/2006/relationships/image" Target="../media/image17.jp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20.png"/><Relationship Id="rId4" Type="http://schemas.openxmlformats.org/officeDocument/2006/relationships/image" Target="../media/image12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16.png"/><Relationship Id="rId4" Type="http://schemas.openxmlformats.org/officeDocument/2006/relationships/image" Target="../media/image18.gif"/><Relationship Id="rId5" Type="http://schemas.openxmlformats.org/officeDocument/2006/relationships/image" Target="../media/image19.png"/><Relationship Id="rId6" Type="http://schemas.openxmlformats.org/officeDocument/2006/relationships/image" Target="../media/image2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52.png"/><Relationship Id="rId4" Type="http://schemas.openxmlformats.org/officeDocument/2006/relationships/image" Target="../media/image48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52.png"/><Relationship Id="rId4" Type="http://schemas.openxmlformats.org/officeDocument/2006/relationships/image" Target="../media/image50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53.png"/><Relationship Id="rId4" Type="http://schemas.openxmlformats.org/officeDocument/2006/relationships/image" Target="../media/image59.png"/></Relationships>
</file>

<file path=ppt/slides/_rels/slide44.xml.rels><?xml version="1.0" encoding="UTF-8" standalone="yes"?><Relationships xmlns="http://schemas.openxmlformats.org/package/2006/relationships"><Relationship Id="rId11" Type="http://schemas.openxmlformats.org/officeDocument/2006/relationships/image" Target="../media/image57.png"/><Relationship Id="rId10" Type="http://schemas.openxmlformats.org/officeDocument/2006/relationships/image" Target="../media/image58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12.png"/><Relationship Id="rId4" Type="http://schemas.openxmlformats.org/officeDocument/2006/relationships/image" Target="../media/image34.png"/><Relationship Id="rId9" Type="http://schemas.openxmlformats.org/officeDocument/2006/relationships/image" Target="../media/image56.png"/><Relationship Id="rId5" Type="http://schemas.openxmlformats.org/officeDocument/2006/relationships/image" Target="../media/image35.png"/><Relationship Id="rId6" Type="http://schemas.openxmlformats.org/officeDocument/2006/relationships/image" Target="../media/image52.png"/><Relationship Id="rId7" Type="http://schemas.openxmlformats.org/officeDocument/2006/relationships/image" Target="../media/image54.png"/><Relationship Id="rId8" Type="http://schemas.openxmlformats.org/officeDocument/2006/relationships/image" Target="../media/image55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54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52.png"/><Relationship Id="rId4" Type="http://schemas.openxmlformats.org/officeDocument/2006/relationships/image" Target="../media/image63.gif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7.xml"/><Relationship Id="rId3" Type="http://schemas.openxmlformats.org/officeDocument/2006/relationships/hyperlink" Target="http://www.youtube.com/watch?v=9Bmp91uT674" TargetMode="External"/><Relationship Id="rId4" Type="http://schemas.openxmlformats.org/officeDocument/2006/relationships/image" Target="../media/image11.jpg"/><Relationship Id="rId5" Type="http://schemas.openxmlformats.org/officeDocument/2006/relationships/hyperlink" Target="http://www.youtube.com/watch?v=2uFuW8kA_lw" TargetMode="External"/><Relationship Id="rId6" Type="http://schemas.openxmlformats.org/officeDocument/2006/relationships/image" Target="../media/image10.jpg"/><Relationship Id="rId7" Type="http://schemas.openxmlformats.org/officeDocument/2006/relationships/hyperlink" Target="http://www.youtube.com/watch?v=1yJ_F2mSSrI" TargetMode="External"/><Relationship Id="rId8" Type="http://schemas.openxmlformats.org/officeDocument/2006/relationships/image" Target="../media/image17.jp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6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makecode.microbit.org/#editor" TargetMode="External"/><Relationship Id="rId4" Type="http://schemas.openxmlformats.org/officeDocument/2006/relationships/hyperlink" Target="https://makecode.microbit.org/#editor" TargetMode="External"/><Relationship Id="rId5" Type="http://schemas.openxmlformats.org/officeDocument/2006/relationships/image" Target="../media/image7.gif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16.png"/><Relationship Id="rId4" Type="http://schemas.openxmlformats.org/officeDocument/2006/relationships/image" Target="../media/image18.gif"/><Relationship Id="rId5" Type="http://schemas.openxmlformats.org/officeDocument/2006/relationships/image" Target="../media/image19.png"/><Relationship Id="rId6" Type="http://schemas.openxmlformats.org/officeDocument/2006/relationships/image" Target="../media/image21.png"/></Relationships>
</file>

<file path=ppt/slides/_rels/slide51.xml.rels><?xml version="1.0" encoding="UTF-8" standalone="yes"?><Relationships xmlns="http://schemas.openxmlformats.org/package/2006/relationships"><Relationship Id="rId20" Type="http://schemas.openxmlformats.org/officeDocument/2006/relationships/image" Target="../media/image35.png"/><Relationship Id="rId11" Type="http://schemas.openxmlformats.org/officeDocument/2006/relationships/image" Target="../media/image36.png"/><Relationship Id="rId10" Type="http://schemas.openxmlformats.org/officeDocument/2006/relationships/image" Target="../media/image62.png"/><Relationship Id="rId21" Type="http://schemas.openxmlformats.org/officeDocument/2006/relationships/image" Target="../media/image61.png"/><Relationship Id="rId13" Type="http://schemas.openxmlformats.org/officeDocument/2006/relationships/image" Target="../media/image55.png"/><Relationship Id="rId12" Type="http://schemas.openxmlformats.org/officeDocument/2006/relationships/image" Target="../media/image47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4.png"/><Relationship Id="rId4" Type="http://schemas.openxmlformats.org/officeDocument/2006/relationships/image" Target="../media/image8.png"/><Relationship Id="rId9" Type="http://schemas.openxmlformats.org/officeDocument/2006/relationships/image" Target="../media/image24.png"/><Relationship Id="rId15" Type="http://schemas.openxmlformats.org/officeDocument/2006/relationships/image" Target="../media/image58.png"/><Relationship Id="rId14" Type="http://schemas.openxmlformats.org/officeDocument/2006/relationships/image" Target="../media/image56.png"/><Relationship Id="rId17" Type="http://schemas.openxmlformats.org/officeDocument/2006/relationships/image" Target="../media/image20.png"/><Relationship Id="rId16" Type="http://schemas.openxmlformats.org/officeDocument/2006/relationships/image" Target="../media/image57.png"/><Relationship Id="rId5" Type="http://schemas.openxmlformats.org/officeDocument/2006/relationships/image" Target="../media/image13.png"/><Relationship Id="rId19" Type="http://schemas.openxmlformats.org/officeDocument/2006/relationships/image" Target="../media/image34.png"/><Relationship Id="rId6" Type="http://schemas.openxmlformats.org/officeDocument/2006/relationships/image" Target="../media/image9.png"/><Relationship Id="rId18" Type="http://schemas.openxmlformats.org/officeDocument/2006/relationships/image" Target="../media/image12.png"/><Relationship Id="rId7" Type="http://schemas.openxmlformats.org/officeDocument/2006/relationships/image" Target="../media/image22.png"/><Relationship Id="rId8" Type="http://schemas.openxmlformats.org/officeDocument/2006/relationships/image" Target="../media/image25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4.xml"/><Relationship Id="rId3" Type="http://schemas.openxmlformats.org/officeDocument/2006/relationships/hyperlink" Target="https://microbit.org/get-started/user-guide/overview/" TargetMode="External"/><Relationship Id="rId4" Type="http://schemas.openxmlformats.org/officeDocument/2006/relationships/hyperlink" Target="https://makecode.microbit.org/" TargetMode="External"/><Relationship Id="rId5" Type="http://schemas.openxmlformats.org/officeDocument/2006/relationships/image" Target="../media/image60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gif"/><Relationship Id="rId4" Type="http://schemas.openxmlformats.org/officeDocument/2006/relationships/image" Target="../media/image1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Relationship Id="rId4" Type="http://schemas.openxmlformats.org/officeDocument/2006/relationships/image" Target="../media/image4.png"/><Relationship Id="rId5" Type="http://schemas.openxmlformats.org/officeDocument/2006/relationships/image" Target="../media/image8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4"/>
          <p:cNvSpPr txBox="1"/>
          <p:nvPr>
            <p:ph idx="4294967295"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3900">
                <a:solidFill>
                  <a:schemeClr val="lt1"/>
                </a:solidFill>
              </a:rPr>
              <a:t>Explora amb la micro:bit</a:t>
            </a:r>
            <a:endParaRPr sz="39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3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MÒDUL</a:t>
            </a:r>
            <a:r>
              <a:rPr lang="ca" sz="3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1</a:t>
            </a:r>
            <a:r>
              <a:rPr lang="ca" sz="3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ca" sz="4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ca" sz="3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HÀBITS SALUDABLES</a:t>
            </a:r>
            <a:endParaRPr sz="3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3"/>
          <p:cNvSpPr txBox="1"/>
          <p:nvPr/>
        </p:nvSpPr>
        <p:spPr>
          <a:xfrm>
            <a:off x="391425" y="0"/>
            <a:ext cx="497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M1 R1. Salut emocional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5" name="Google Shape;215;p23"/>
          <p:cNvSpPr txBox="1"/>
          <p:nvPr/>
        </p:nvSpPr>
        <p:spPr>
          <a:xfrm>
            <a:off x="491875" y="1454300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16" name="Google Shape;216;p23"/>
          <p:cNvGrpSpPr/>
          <p:nvPr/>
        </p:nvGrpSpPr>
        <p:grpSpPr>
          <a:xfrm>
            <a:off x="491875" y="3891125"/>
            <a:ext cx="7083175" cy="715000"/>
            <a:chOff x="0" y="0"/>
            <a:chExt cx="7083175" cy="715000"/>
          </a:xfrm>
        </p:grpSpPr>
        <p:sp>
          <p:nvSpPr>
            <p:cNvPr id="217" name="Google Shape;217;p23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" name="Google Shape;218;p23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23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220" name="Google Shape;220;p23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" name="Google Shape;221;p23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/>
            </a:p>
          </p:txBody>
        </p:sp>
        <p:sp>
          <p:nvSpPr>
            <p:cNvPr id="222" name="Google Shape;222;p23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23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224" name="Google Shape;224;p23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25" name="Google Shape;225;p23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226" name="Google Shape;226;p23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23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228" name="Google Shape;228;p23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" name="Google Shape;229;p23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/>
            </a:p>
          </p:txBody>
        </p:sp>
        <p:sp>
          <p:nvSpPr>
            <p:cNvPr id="230" name="Google Shape;230;p23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" name="Google Shape;231;p23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232" name="Google Shape;232;p23"/>
          <p:cNvSpPr txBox="1"/>
          <p:nvPr/>
        </p:nvSpPr>
        <p:spPr>
          <a:xfrm>
            <a:off x="491875" y="1378100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Programa</a:t>
            </a:r>
            <a:endParaRPr b="1" sz="17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3" name="Google Shape;233;p23"/>
          <p:cNvSpPr txBox="1"/>
          <p:nvPr/>
        </p:nvSpPr>
        <p:spPr>
          <a:xfrm>
            <a:off x="491875" y="692700"/>
            <a:ext cx="4521300" cy="212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Observem que al simulador s’hi pot veure el programa sense necessitat de descarregar-lo a la placa. 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9144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Fixem-nos en el fet que les imatges es mostren a la pantalla en l’ordre que has col·locat els blocs de dalt a baix.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914400" rtl="0" algn="just">
              <a:spcBef>
                <a:spcPts val="750"/>
              </a:spcBef>
              <a:spcAft>
                <a:spcPts val="750"/>
              </a:spcAft>
              <a:buClr>
                <a:schemeClr val="dk2"/>
              </a:buClr>
              <a:buSzPts val="1200"/>
              <a:buFont typeface="Montserrat"/>
              <a:buChar char="●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Per què creieu que serveixen els blocs de pausa (500 ms)? Què passa si augmentem o disminuïm aquest temps? Comprovem-ho!</a:t>
            </a:r>
            <a:endParaRPr sz="1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34" name="Google Shape;23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14600" y="786750"/>
            <a:ext cx="2544446" cy="3053326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235" name="Google Shape;235;p23"/>
          <p:cNvSpPr txBox="1"/>
          <p:nvPr/>
        </p:nvSpPr>
        <p:spPr>
          <a:xfrm>
            <a:off x="7684850" y="4889250"/>
            <a:ext cx="1290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600">
                <a:solidFill>
                  <a:schemeClr val="lt1"/>
                </a:solidFill>
              </a:rPr>
              <a:t>https://makecode.microbit.org/</a:t>
            </a:r>
            <a:endParaRPr sz="900">
              <a:solidFill>
                <a:schemeClr val="lt1"/>
              </a:solidFill>
            </a:endParaRPr>
          </a:p>
        </p:txBody>
      </p:sp>
      <p:sp>
        <p:nvSpPr>
          <p:cNvPr id="236" name="Google Shape;236;p2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4"/>
          <p:cNvSpPr txBox="1"/>
          <p:nvPr/>
        </p:nvSpPr>
        <p:spPr>
          <a:xfrm>
            <a:off x="441525" y="0"/>
            <a:ext cx="497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M1 R1. Salut emocional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2" name="Google Shape;242;p24"/>
          <p:cNvSpPr txBox="1"/>
          <p:nvPr/>
        </p:nvSpPr>
        <p:spPr>
          <a:xfrm>
            <a:off x="491875" y="1454300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43" name="Google Shape;243;p24"/>
          <p:cNvGrpSpPr/>
          <p:nvPr/>
        </p:nvGrpSpPr>
        <p:grpSpPr>
          <a:xfrm>
            <a:off x="491875" y="3926400"/>
            <a:ext cx="7083175" cy="715000"/>
            <a:chOff x="0" y="0"/>
            <a:chExt cx="7083175" cy="715000"/>
          </a:xfrm>
        </p:grpSpPr>
        <p:sp>
          <p:nvSpPr>
            <p:cNvPr id="244" name="Google Shape;244;p24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" name="Google Shape;245;p24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" name="Google Shape;246;p24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247" name="Google Shape;247;p24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" name="Google Shape;248;p24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/>
            </a:p>
          </p:txBody>
        </p:sp>
        <p:sp>
          <p:nvSpPr>
            <p:cNvPr id="249" name="Google Shape;249;p24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" name="Google Shape;250;p24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251" name="Google Shape;251;p24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52" name="Google Shape;252;p24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253" name="Google Shape;253;p24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" name="Google Shape;254;p24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255" name="Google Shape;255;p24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" name="Google Shape;256;p24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257" name="Google Shape;257;p24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" name="Google Shape;258;p24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259" name="Google Shape;259;p24"/>
          <p:cNvSpPr txBox="1"/>
          <p:nvPr/>
        </p:nvSpPr>
        <p:spPr>
          <a:xfrm>
            <a:off x="389275" y="726825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Fem-ho!</a:t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0" name="Google Shape;260;p24"/>
          <p:cNvSpPr txBox="1"/>
          <p:nvPr/>
        </p:nvSpPr>
        <p:spPr>
          <a:xfrm>
            <a:off x="389275" y="1142325"/>
            <a:ext cx="39117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Transferim el programa a la placa.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Si ho fem des de l’ordinador: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Cal que la placa estigui connecta</a:t>
            </a: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da </a:t>
            </a: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a l’ordinador mitjançant un cable micro USB.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Si utilitzem una tauleta digital: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Utilitzarem la connexió Bluetooth per 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transferir els programes a la placa.</a:t>
            </a:r>
            <a:endParaRPr sz="1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How to pair and flash a program to your micro:bit over bluetooth using an Android device" id="261" name="Google Shape;261;p24" title="Pairing and Flashing in Android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67725" y="793013"/>
            <a:ext cx="1988026" cy="149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ow to pair and flash a program to your micro:bit over bluetooth using an iOS device" id="262" name="Google Shape;262;p24" title="Pairing and Flashing in iOS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52850" y="2359688"/>
            <a:ext cx="1988024" cy="149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his video describes the process of flashing a program to the BBC micro:bit using the Javascript Blocks Editor &#10;&#10;Head to support.microbit.org for more information" id="263" name="Google Shape;263;p24" title="Getting started with the BBC micro:bit - Flashing your first program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952850" y="793013"/>
            <a:ext cx="1988026" cy="1491019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2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5"/>
          <p:cNvSpPr txBox="1"/>
          <p:nvPr/>
        </p:nvSpPr>
        <p:spPr>
          <a:xfrm>
            <a:off x="388350" y="0"/>
            <a:ext cx="497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M1 R1. Salut emocional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0" name="Google Shape;270;p25"/>
          <p:cNvSpPr txBox="1"/>
          <p:nvPr/>
        </p:nvSpPr>
        <p:spPr>
          <a:xfrm>
            <a:off x="491875" y="1454300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71" name="Google Shape;271;p25"/>
          <p:cNvGrpSpPr/>
          <p:nvPr/>
        </p:nvGrpSpPr>
        <p:grpSpPr>
          <a:xfrm>
            <a:off x="316775" y="3897850"/>
            <a:ext cx="7083175" cy="715000"/>
            <a:chOff x="0" y="0"/>
            <a:chExt cx="7083175" cy="715000"/>
          </a:xfrm>
        </p:grpSpPr>
        <p:sp>
          <p:nvSpPr>
            <p:cNvPr id="272" name="Google Shape;272;p25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3" name="Google Shape;273;p25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" name="Google Shape;274;p25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275" name="Google Shape;275;p25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6" name="Google Shape;276;p25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/>
            </a:p>
          </p:txBody>
        </p:sp>
        <p:sp>
          <p:nvSpPr>
            <p:cNvPr id="277" name="Google Shape;277;p25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25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279" name="Google Shape;279;p25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280" name="Google Shape;280;p25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281" name="Google Shape;281;p25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" name="Google Shape;282;p25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283" name="Google Shape;283;p25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" name="Google Shape;284;p25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285" name="Google Shape;285;p25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6" name="Google Shape;286;p25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>
                <a:solidFill>
                  <a:schemeClr val="lt1"/>
                </a:solidFill>
              </a:endParaRPr>
            </a:p>
          </p:txBody>
        </p:sp>
      </p:grpSp>
      <p:sp>
        <p:nvSpPr>
          <p:cNvPr id="287" name="Google Shape;287;p25"/>
          <p:cNvSpPr txBox="1"/>
          <p:nvPr/>
        </p:nvSpPr>
        <p:spPr>
          <a:xfrm>
            <a:off x="491875" y="1378100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Millores i ampliacions</a:t>
            </a:r>
            <a:endParaRPr b="1" sz="17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8" name="Google Shape;288;p25"/>
          <p:cNvSpPr txBox="1"/>
          <p:nvPr/>
        </p:nvSpPr>
        <p:spPr>
          <a:xfrm>
            <a:off x="388350" y="699025"/>
            <a:ext cx="47676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entury Gothic"/>
              <a:buChar char="●"/>
            </a:pPr>
            <a:r>
              <a:rPr b="1"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Proposta 1.</a:t>
            </a: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Afegim altres icones d’emocions a la pantalla?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entury Gothic"/>
              <a:buChar char="●"/>
            </a:pPr>
            <a:r>
              <a:rPr b="1"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Proposta 2.</a:t>
            </a: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 Podem fer que es reprodueixi un so cada cop que es mostra una emoció? Quins blocs necessitarem? I en quin ordre els col·locarem? 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Si ho fem amb la micro:bit V2 sentirem el so directament de la placa. Si no, podem fer servir el simulador.</a:t>
            </a:r>
            <a:endParaRPr sz="18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289" name="Google Shape;289;p25"/>
          <p:cNvCxnSpPr/>
          <p:nvPr/>
        </p:nvCxnSpPr>
        <p:spPr>
          <a:xfrm flipH="1">
            <a:off x="7204800" y="1735875"/>
            <a:ext cx="4800" cy="428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290" name="Google Shape;290;p25"/>
          <p:cNvPicPr preferRelativeResize="0"/>
          <p:nvPr/>
        </p:nvPicPr>
        <p:blipFill rotWithShape="1">
          <a:blip r:embed="rId3">
            <a:alphaModFix/>
          </a:blip>
          <a:srcRect b="0" l="863" r="962" t="0"/>
          <a:stretch/>
        </p:blipFill>
        <p:spPr>
          <a:xfrm>
            <a:off x="5838250" y="1301000"/>
            <a:ext cx="3017050" cy="4926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91" name="Google Shape;291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38238" y="802475"/>
            <a:ext cx="1151837" cy="4150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292" name="Google Shape;292;p2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293" name="Google Shape;293;p25"/>
          <p:cNvSpPr/>
          <p:nvPr/>
        </p:nvSpPr>
        <p:spPr>
          <a:xfrm>
            <a:off x="5543075" y="571500"/>
            <a:ext cx="3434400" cy="29286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1698B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25"/>
          <p:cNvSpPr txBox="1"/>
          <p:nvPr/>
        </p:nvSpPr>
        <p:spPr>
          <a:xfrm>
            <a:off x="5847100" y="2123025"/>
            <a:ext cx="27654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Reprodueix els sons seleccionats (riure, felicitat,, tristor…).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latin typeface="Montserrat"/>
                <a:ea typeface="Montserrat"/>
                <a:cs typeface="Montserrat"/>
                <a:sym typeface="Montserrat"/>
              </a:rPr>
              <a:t>En la versió 1 de la placa no tenim altaveu, però es pot reproduir al simulador de MakeCode.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6"/>
          <p:cNvSpPr txBox="1"/>
          <p:nvPr/>
        </p:nvSpPr>
        <p:spPr>
          <a:xfrm>
            <a:off x="2085750" y="726600"/>
            <a:ext cx="497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Compartim el projecte?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00" name="Google Shape;300;p26"/>
          <p:cNvPicPr preferRelativeResize="0"/>
          <p:nvPr/>
        </p:nvPicPr>
        <p:blipFill rotWithShape="1">
          <a:blip r:embed="rId3">
            <a:alphaModFix/>
          </a:blip>
          <a:srcRect b="15411" l="0" r="0" t="0"/>
          <a:stretch/>
        </p:blipFill>
        <p:spPr>
          <a:xfrm>
            <a:off x="438725" y="1399200"/>
            <a:ext cx="2548375" cy="31935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301" name="Google Shape;301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32075" y="2479349"/>
            <a:ext cx="5033849" cy="21719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302" name="Google Shape;302;p26"/>
          <p:cNvPicPr preferRelativeResize="0"/>
          <p:nvPr/>
        </p:nvPicPr>
        <p:blipFill rotWithShape="1">
          <a:blip r:embed="rId5">
            <a:alphaModFix/>
          </a:blip>
          <a:srcRect b="0" l="0" r="52703" t="0"/>
          <a:stretch/>
        </p:blipFill>
        <p:spPr>
          <a:xfrm>
            <a:off x="365975" y="2154225"/>
            <a:ext cx="2218351" cy="2424726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03" name="Google Shape;303;p26"/>
          <p:cNvSpPr/>
          <p:nvPr/>
        </p:nvSpPr>
        <p:spPr>
          <a:xfrm>
            <a:off x="1288800" y="2076075"/>
            <a:ext cx="484800" cy="3195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04" name="Google Shape;304;p26"/>
          <p:cNvCxnSpPr/>
          <p:nvPr/>
        </p:nvCxnSpPr>
        <p:spPr>
          <a:xfrm flipH="1" rot="10800000">
            <a:off x="1702603" y="1771565"/>
            <a:ext cx="523200" cy="5037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05" name="Google Shape;305;p26"/>
          <p:cNvSpPr/>
          <p:nvPr/>
        </p:nvSpPr>
        <p:spPr>
          <a:xfrm>
            <a:off x="2018650" y="1321425"/>
            <a:ext cx="929700" cy="4749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26"/>
          <p:cNvSpPr txBox="1"/>
          <p:nvPr/>
        </p:nvSpPr>
        <p:spPr>
          <a:xfrm>
            <a:off x="3532075" y="1357913"/>
            <a:ext cx="47676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655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Calibri"/>
              <a:buAutoNum type="arabicPeriod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Al MakeCode seleccionem “</a:t>
            </a:r>
            <a:r>
              <a:rPr i="1"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compartir</a:t>
            </a: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”.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655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Calibri"/>
              <a:buAutoNum type="arabicPeriod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Posem un nom al projecte i premem </a:t>
            </a:r>
            <a:r>
              <a:rPr i="1"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“publicar proyecto”.</a:t>
            </a: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Se’ns crearà l’enllaç que podrem copiar i compartir.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07" name="Google Shape;307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362200" y="619800"/>
            <a:ext cx="523200" cy="52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27"/>
          <p:cNvSpPr txBox="1"/>
          <p:nvPr>
            <p:ph idx="4294967295"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3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M1 R2. </a:t>
            </a:r>
            <a:endParaRPr sz="3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3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RESPIRACIÓ CONSCIENT</a:t>
            </a:r>
            <a:endParaRPr sz="3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2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8"/>
          <p:cNvSpPr txBox="1"/>
          <p:nvPr/>
        </p:nvSpPr>
        <p:spPr>
          <a:xfrm>
            <a:off x="267675" y="0"/>
            <a:ext cx="497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M2 R2. Respiració conscient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9" name="Google Shape;319;p28"/>
          <p:cNvSpPr txBox="1"/>
          <p:nvPr/>
        </p:nvSpPr>
        <p:spPr>
          <a:xfrm>
            <a:off x="539825" y="1076600"/>
            <a:ext cx="8151900" cy="232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L’estrès </a:t>
            </a: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es defineix com la reacció davant de canvis que afecten la vida. Aquestes reaccions poden tenir origen en els sentiments, les situacions i les mateixes persones. 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És important identificar els signes d’estrès com més aviat millor per desenvolupar estratègies que permetin controlar-lo i no deixar que augmenti. 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b="1"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L’ansietat </a:t>
            </a: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o </a:t>
            </a:r>
            <a:r>
              <a:rPr b="1"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angoixa </a:t>
            </a: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és una emoció que s’experimenta davant de determinades experiències de la vida o circumstàncies de l’entorn. Apareix per fer front a una situació que la persona percep com una amenaça per la seva seguretat o la dels seus, i intenta reduir les conseqüències negatives que pot produir.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75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Les tècniques de relaxació són una opció molt recomanable a l’hora de reduir l’estrès i l’ansietat. Practicar esport, meditació o fer ioga també són bones opcions.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0" name="Google Shape;320;p28"/>
          <p:cNvSpPr txBox="1"/>
          <p:nvPr/>
        </p:nvSpPr>
        <p:spPr>
          <a:xfrm>
            <a:off x="496050" y="661100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Sabies que…?</a:t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1" name="Google Shape;321;p28"/>
          <p:cNvSpPr txBox="1"/>
          <p:nvPr/>
        </p:nvSpPr>
        <p:spPr>
          <a:xfrm>
            <a:off x="8061425" y="4866600"/>
            <a:ext cx="11433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600">
                <a:solidFill>
                  <a:schemeClr val="lt1"/>
                </a:solidFill>
              </a:rPr>
              <a:t>Icones  flaticon.es</a:t>
            </a:r>
            <a:endParaRPr sz="600">
              <a:solidFill>
                <a:schemeClr val="lt1"/>
              </a:solidFill>
            </a:endParaRPr>
          </a:p>
        </p:txBody>
      </p:sp>
      <p:grpSp>
        <p:nvGrpSpPr>
          <p:cNvPr id="322" name="Google Shape;322;p28"/>
          <p:cNvGrpSpPr/>
          <p:nvPr/>
        </p:nvGrpSpPr>
        <p:grpSpPr>
          <a:xfrm>
            <a:off x="496050" y="3533650"/>
            <a:ext cx="7083175" cy="715000"/>
            <a:chOff x="0" y="0"/>
            <a:chExt cx="7083175" cy="715000"/>
          </a:xfrm>
        </p:grpSpPr>
        <p:sp>
          <p:nvSpPr>
            <p:cNvPr id="323" name="Google Shape;323;p28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4" name="Google Shape;324;p28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" name="Google Shape;325;p28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326" name="Google Shape;326;p28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" name="Google Shape;327;p28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/>
            </a:p>
          </p:txBody>
        </p:sp>
        <p:sp>
          <p:nvSpPr>
            <p:cNvPr id="328" name="Google Shape;328;p28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9" name="Google Shape;329;p28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330" name="Google Shape;330;p28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1" name="Google Shape;331;p28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/>
            </a:p>
          </p:txBody>
        </p:sp>
        <p:sp>
          <p:nvSpPr>
            <p:cNvPr id="332" name="Google Shape;332;p28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" name="Google Shape;333;p28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/>
            </a:p>
          </p:txBody>
        </p:sp>
        <p:sp>
          <p:nvSpPr>
            <p:cNvPr id="334" name="Google Shape;334;p28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5" name="Google Shape;335;p28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/>
            </a:p>
          </p:txBody>
        </p:sp>
        <p:sp>
          <p:nvSpPr>
            <p:cNvPr id="336" name="Google Shape;336;p28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" name="Google Shape;337;p28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338" name="Google Shape;338;p2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29"/>
          <p:cNvSpPr txBox="1"/>
          <p:nvPr/>
        </p:nvSpPr>
        <p:spPr>
          <a:xfrm>
            <a:off x="680125" y="0"/>
            <a:ext cx="44307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M1 R2. Respiració conscient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4" name="Google Shape;344;p29"/>
          <p:cNvSpPr txBox="1"/>
          <p:nvPr/>
        </p:nvSpPr>
        <p:spPr>
          <a:xfrm>
            <a:off x="496050" y="1410525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5" name="Google Shape;345;p29"/>
          <p:cNvSpPr txBox="1"/>
          <p:nvPr/>
        </p:nvSpPr>
        <p:spPr>
          <a:xfrm>
            <a:off x="758700" y="832650"/>
            <a:ext cx="2808300" cy="23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El repte</a:t>
            </a:r>
            <a:endParaRPr b="1" sz="15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Creieu que la micro:bit ens pot ajudar a respirar de forma pausada i així poder arribar a un estat de relaxació?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En aquest repte programarem la micro:bit perquè ens ajudi a controlar la nostra respiració.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6" name="Google Shape;346;p29"/>
          <p:cNvSpPr txBox="1"/>
          <p:nvPr/>
        </p:nvSpPr>
        <p:spPr>
          <a:xfrm>
            <a:off x="3717300" y="1454300"/>
            <a:ext cx="13194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Estructura del programa</a:t>
            </a:r>
            <a:endParaRPr b="1" sz="17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7" name="Google Shape;347;p2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pic>
        <p:nvPicPr>
          <p:cNvPr id="348" name="Google Shape;348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61379" y="492600"/>
            <a:ext cx="1227671" cy="4650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30"/>
          <p:cNvSpPr txBox="1"/>
          <p:nvPr/>
        </p:nvSpPr>
        <p:spPr>
          <a:xfrm>
            <a:off x="2018650" y="514225"/>
            <a:ext cx="497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354" name="Google Shape;354;p30"/>
          <p:cNvGrpSpPr/>
          <p:nvPr/>
        </p:nvGrpSpPr>
        <p:grpSpPr>
          <a:xfrm>
            <a:off x="652800" y="4084725"/>
            <a:ext cx="7083175" cy="715000"/>
            <a:chOff x="0" y="0"/>
            <a:chExt cx="7083175" cy="715000"/>
          </a:xfrm>
        </p:grpSpPr>
        <p:sp>
          <p:nvSpPr>
            <p:cNvPr id="355" name="Google Shape;355;p30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6" name="Google Shape;356;p30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" name="Google Shape;357;p30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358" name="Google Shape;358;p30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9" name="Google Shape;359;p30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/>
            </a:p>
          </p:txBody>
        </p:sp>
        <p:sp>
          <p:nvSpPr>
            <p:cNvPr id="360" name="Google Shape;360;p30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" name="Google Shape;361;p30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362" name="Google Shape;362;p30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363" name="Google Shape;363;p30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364" name="Google Shape;364;p30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5" name="Google Shape;365;p30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/>
            </a:p>
          </p:txBody>
        </p:sp>
        <p:sp>
          <p:nvSpPr>
            <p:cNvPr id="366" name="Google Shape;366;p30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7" name="Google Shape;367;p30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/>
            </a:p>
          </p:txBody>
        </p:sp>
        <p:sp>
          <p:nvSpPr>
            <p:cNvPr id="368" name="Google Shape;368;p30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" name="Google Shape;369;p30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370" name="Google Shape;370;p30"/>
          <p:cNvSpPr txBox="1"/>
          <p:nvPr/>
        </p:nvSpPr>
        <p:spPr>
          <a:xfrm>
            <a:off x="428950" y="447350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Blocs necessaris</a:t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71" name="Google Shape;371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6600" y="2801876"/>
            <a:ext cx="1271243" cy="4311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72" name="Google Shape;372;p30"/>
          <p:cNvSpPr txBox="1"/>
          <p:nvPr/>
        </p:nvSpPr>
        <p:spPr>
          <a:xfrm>
            <a:off x="3067525" y="1925788"/>
            <a:ext cx="4247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ca"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Mostra el dibuix que realitzem a la pantalla de la micro:bit. </a:t>
            </a:r>
            <a:endParaRPr b="1" sz="1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3" name="Google Shape;373;p30"/>
          <p:cNvSpPr txBox="1"/>
          <p:nvPr/>
        </p:nvSpPr>
        <p:spPr>
          <a:xfrm>
            <a:off x="3067525" y="2752825"/>
            <a:ext cx="5213100" cy="3387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Estableix una pausa de temps en mil·lisegons. RECORDA 1000 ms = 1 s.</a:t>
            </a:r>
            <a:endParaRPr b="1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374" name="Google Shape;374;p30"/>
          <p:cNvCxnSpPr/>
          <p:nvPr/>
        </p:nvCxnSpPr>
        <p:spPr>
          <a:xfrm flipH="1" rot="10800000">
            <a:off x="2084075" y="2921575"/>
            <a:ext cx="667200" cy="1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75" name="Google Shape;375;p30"/>
          <p:cNvCxnSpPr/>
          <p:nvPr/>
        </p:nvCxnSpPr>
        <p:spPr>
          <a:xfrm flipH="1" rot="10800000">
            <a:off x="2107463" y="2094538"/>
            <a:ext cx="667200" cy="1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76" name="Google Shape;376;p30"/>
          <p:cNvCxnSpPr/>
          <p:nvPr/>
        </p:nvCxnSpPr>
        <p:spPr>
          <a:xfrm flipH="1" rot="10800000">
            <a:off x="2084075" y="1135363"/>
            <a:ext cx="714000" cy="3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77" name="Google Shape;377;p30"/>
          <p:cNvSpPr txBox="1"/>
          <p:nvPr/>
        </p:nvSpPr>
        <p:spPr>
          <a:xfrm>
            <a:off x="3067525" y="967525"/>
            <a:ext cx="3610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Repeteix el programa de manera continuada.</a:t>
            </a:r>
            <a:endParaRPr b="1" sz="1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78" name="Google Shape;378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59909" y="1135375"/>
            <a:ext cx="1219402" cy="4155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28575">
              <a:srgbClr val="000000">
                <a:alpha val="50000"/>
              </a:srgbClr>
            </a:outerShdw>
          </a:effectLst>
        </p:spPr>
      </p:pic>
      <p:pic>
        <p:nvPicPr>
          <p:cNvPr id="379" name="Google Shape;379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2800" y="765563"/>
            <a:ext cx="1116407" cy="74035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380" name="Google Shape;380;p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5950" y="1546825"/>
            <a:ext cx="977705" cy="125505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81" name="Google Shape;381;p30"/>
          <p:cNvSpPr txBox="1"/>
          <p:nvPr/>
        </p:nvSpPr>
        <p:spPr>
          <a:xfrm>
            <a:off x="0" y="31350"/>
            <a:ext cx="497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M1 R2. Respiració conscient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82" name="Google Shape;382;p30"/>
          <p:cNvSpPr txBox="1"/>
          <p:nvPr/>
        </p:nvSpPr>
        <p:spPr>
          <a:xfrm>
            <a:off x="7684850" y="4889250"/>
            <a:ext cx="1290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600">
                <a:solidFill>
                  <a:schemeClr val="lt1"/>
                </a:solidFill>
              </a:rPr>
              <a:t>https://makecode.microbit.org/</a:t>
            </a:r>
            <a:endParaRPr sz="900">
              <a:solidFill>
                <a:schemeClr val="lt1"/>
              </a:solidFill>
            </a:endParaRPr>
          </a:p>
        </p:txBody>
      </p:sp>
      <p:pic>
        <p:nvPicPr>
          <p:cNvPr id="383" name="Google Shape;383;p3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1175" y="3346425"/>
            <a:ext cx="1290600" cy="77616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84" name="Google Shape;384;p30"/>
          <p:cNvCxnSpPr/>
          <p:nvPr/>
        </p:nvCxnSpPr>
        <p:spPr>
          <a:xfrm flipH="1" rot="10800000">
            <a:off x="2084075" y="3748600"/>
            <a:ext cx="667200" cy="1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85" name="Google Shape;385;p30"/>
          <p:cNvSpPr txBox="1"/>
          <p:nvPr/>
        </p:nvSpPr>
        <p:spPr>
          <a:xfrm>
            <a:off x="3012800" y="3479438"/>
            <a:ext cx="4247100" cy="4926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Executa els blocs del programa que situem al seu interior un </a:t>
            </a:r>
            <a:r>
              <a:rPr b="1" lang="ca"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nombre de vegades determinat.</a:t>
            </a:r>
            <a:endParaRPr b="1" sz="11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86" name="Google Shape;386;p3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311400" y="3509451"/>
            <a:ext cx="1116400" cy="43260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28575">
              <a:srgbClr val="000000">
                <a:alpha val="50000"/>
              </a:srgbClr>
            </a:outerShdw>
          </a:effectLst>
        </p:spPr>
      </p:pic>
      <p:sp>
        <p:nvSpPr>
          <p:cNvPr id="387" name="Google Shape;387;p3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31"/>
          <p:cNvSpPr txBox="1"/>
          <p:nvPr/>
        </p:nvSpPr>
        <p:spPr>
          <a:xfrm>
            <a:off x="491875" y="1454300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393" name="Google Shape;393;p31"/>
          <p:cNvGrpSpPr/>
          <p:nvPr/>
        </p:nvGrpSpPr>
        <p:grpSpPr>
          <a:xfrm>
            <a:off x="819187" y="4087550"/>
            <a:ext cx="7135956" cy="488403"/>
            <a:chOff x="-53688" y="113325"/>
            <a:chExt cx="7135956" cy="488403"/>
          </a:xfrm>
        </p:grpSpPr>
        <p:sp>
          <p:nvSpPr>
            <p:cNvPr id="394" name="Google Shape;394;p31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5" name="Google Shape;395;p31"/>
            <p:cNvSpPr txBox="1"/>
            <p:nvPr/>
          </p:nvSpPr>
          <p:spPr>
            <a:xfrm>
              <a:off x="-53688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396" name="Google Shape;396;p31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7" name="Google Shape;397;p31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El repte</a:t>
              </a:r>
              <a:endParaRPr b="1"/>
            </a:p>
          </p:txBody>
        </p:sp>
        <p:sp>
          <p:nvSpPr>
            <p:cNvPr id="398" name="Google Shape;398;p31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9" name="Google Shape;399;p31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400" name="Google Shape;400;p31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401" name="Google Shape;401;p31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402" name="Google Shape;402;p31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3" name="Google Shape;403;p31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404" name="Google Shape;404;p31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5" name="Google Shape;405;p31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Fem-ho!</a:t>
              </a:r>
              <a:endParaRPr b="1"/>
            </a:p>
          </p:txBody>
        </p:sp>
        <p:sp>
          <p:nvSpPr>
            <p:cNvPr id="406" name="Google Shape;406;p31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7" name="Google Shape;407;p31"/>
            <p:cNvSpPr txBox="1"/>
            <p:nvPr/>
          </p:nvSpPr>
          <p:spPr>
            <a:xfrm>
              <a:off x="605071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408" name="Google Shape;408;p31"/>
          <p:cNvSpPr txBox="1"/>
          <p:nvPr/>
        </p:nvSpPr>
        <p:spPr>
          <a:xfrm>
            <a:off x="491875" y="641775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Programa</a:t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09" name="Google Shape;409;p31"/>
          <p:cNvSpPr txBox="1"/>
          <p:nvPr/>
        </p:nvSpPr>
        <p:spPr>
          <a:xfrm>
            <a:off x="311275" y="790325"/>
            <a:ext cx="5333700" cy="325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9144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914400" marR="0" rtl="0" algn="just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Fem servir línies horitzontals creixents per simular una inhalació d’aire (agafar aire) i decreixents per indicar una exhalació (treure aire).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914400" rtl="0" algn="just">
              <a:spcBef>
                <a:spcPts val="75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Quina diferència hi ha entre els blocs “per sempre” i “en iniciar”? Per a què creus que pot servir cada un?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914400" marR="0" rtl="0" algn="just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Recorda col·locar un bloc de temps entre cada gràfic (500 ms). 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914400" marR="0" rtl="0" algn="just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Quan siguem al tercer bloc, hi posarem un temps superior (2000 ms) per donar temps a aguantar l’aire dins els pulmons abans de començar amb l’exhalació.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914400" rtl="0" algn="just">
              <a:spcBef>
                <a:spcPts val="75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Canvia els temps de pausa perquè coincideixin amb un ritme de respiració que et faci relaxar. Quins blocs hauràs de modificar?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10" name="Google Shape;410;p31"/>
          <p:cNvSpPr txBox="1"/>
          <p:nvPr/>
        </p:nvSpPr>
        <p:spPr>
          <a:xfrm>
            <a:off x="404325" y="0"/>
            <a:ext cx="497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M1 R2. Respiració conscient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11" name="Google Shape;411;p31"/>
          <p:cNvSpPr txBox="1"/>
          <p:nvPr/>
        </p:nvSpPr>
        <p:spPr>
          <a:xfrm>
            <a:off x="7684850" y="4889250"/>
            <a:ext cx="1290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600">
                <a:solidFill>
                  <a:schemeClr val="lt1"/>
                </a:solidFill>
              </a:rPr>
              <a:t>https://makecode.microbit.org/</a:t>
            </a:r>
            <a:endParaRPr sz="900">
              <a:solidFill>
                <a:schemeClr val="lt1"/>
              </a:solidFill>
            </a:endParaRPr>
          </a:p>
        </p:txBody>
      </p:sp>
      <p:pic>
        <p:nvPicPr>
          <p:cNvPr id="412" name="Google Shape;412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25825" y="1918163"/>
            <a:ext cx="819150" cy="104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Google Shape;413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75225" y="1894338"/>
            <a:ext cx="809625" cy="109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4" name="Google Shape;414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58875" y="1889588"/>
            <a:ext cx="828675" cy="1104900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Google Shape;415;p31"/>
          <p:cNvSpPr txBox="1"/>
          <p:nvPr/>
        </p:nvSpPr>
        <p:spPr>
          <a:xfrm>
            <a:off x="4779925" y="3171775"/>
            <a:ext cx="39534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1430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800">
                <a:latin typeface="Century Gothic"/>
                <a:ea typeface="Century Gothic"/>
                <a:cs typeface="Century Gothic"/>
                <a:sym typeface="Century Gothic"/>
              </a:rPr>
              <a:t>Seqüència d’imatges per simular una inhalació en tres temps</a:t>
            </a:r>
            <a:endParaRPr sz="8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16" name="Google Shape;416;p3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417" name="Google Shape;417;p31"/>
          <p:cNvSpPr/>
          <p:nvPr/>
        </p:nvSpPr>
        <p:spPr>
          <a:xfrm>
            <a:off x="5788400" y="1541650"/>
            <a:ext cx="3055500" cy="22326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1698B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32"/>
          <p:cNvSpPr txBox="1"/>
          <p:nvPr/>
        </p:nvSpPr>
        <p:spPr>
          <a:xfrm>
            <a:off x="441525" y="0"/>
            <a:ext cx="497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M1 R2. Respiració conscient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3" name="Google Shape;423;p32"/>
          <p:cNvSpPr txBox="1"/>
          <p:nvPr/>
        </p:nvSpPr>
        <p:spPr>
          <a:xfrm>
            <a:off x="491875" y="1454300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424" name="Google Shape;424;p32"/>
          <p:cNvGrpSpPr/>
          <p:nvPr/>
        </p:nvGrpSpPr>
        <p:grpSpPr>
          <a:xfrm>
            <a:off x="491875" y="3926400"/>
            <a:ext cx="7083175" cy="715000"/>
            <a:chOff x="0" y="0"/>
            <a:chExt cx="7083175" cy="715000"/>
          </a:xfrm>
        </p:grpSpPr>
        <p:sp>
          <p:nvSpPr>
            <p:cNvPr id="425" name="Google Shape;425;p32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6" name="Google Shape;426;p32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7" name="Google Shape;427;p32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428" name="Google Shape;428;p32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9" name="Google Shape;429;p32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El repte</a:t>
              </a:r>
              <a:endParaRPr b="1"/>
            </a:p>
          </p:txBody>
        </p:sp>
        <p:sp>
          <p:nvSpPr>
            <p:cNvPr id="430" name="Google Shape;430;p32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1" name="Google Shape;431;p32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432" name="Google Shape;432;p32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433" name="Google Shape;433;p32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434" name="Google Shape;434;p32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5" name="Google Shape;435;p32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436" name="Google Shape;436;p32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7" name="Google Shape;437;p32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Fem-ho!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438" name="Google Shape;438;p32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9" name="Google Shape;439;p32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440" name="Google Shape;440;p32"/>
          <p:cNvSpPr txBox="1"/>
          <p:nvPr/>
        </p:nvSpPr>
        <p:spPr>
          <a:xfrm>
            <a:off x="389275" y="726825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Fem-ho!</a:t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1" name="Google Shape;441;p32"/>
          <p:cNvSpPr txBox="1"/>
          <p:nvPr/>
        </p:nvSpPr>
        <p:spPr>
          <a:xfrm>
            <a:off x="389275" y="1142325"/>
            <a:ext cx="39117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Transferim el programa a la placa.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Si ho fem des de l’ordinador: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Cal que la placa estigui connectada a l’ordinador mitjançant un cable micro USB.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Si utilitzem una tauleta digital: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Utilitzarem la connexió Bluetooth per 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transferir els programes a la placa.</a:t>
            </a:r>
            <a:endParaRPr sz="1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How to pair and flash a program to your micro:bit over bluetooth using an Android device" id="442" name="Google Shape;442;p32" title="Pairing and Flashing in Android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67725" y="793013"/>
            <a:ext cx="1988026" cy="149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ow to pair and flash a program to your micro:bit over bluetooth using an iOS device" id="443" name="Google Shape;443;p32" title="Pairing and Flashing in iOS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52850" y="2359688"/>
            <a:ext cx="1988024" cy="149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his video describes the process of flashing a program to the BBC micro:bit using the Javascript Blocks Editor &#10;&#10;Head to support.microbit.org for more information" id="444" name="Google Shape;444;p32" title="Getting started with the BBC micro:bit - Flashing your first program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952850" y="793013"/>
            <a:ext cx="1988026" cy="1491019"/>
          </a:xfrm>
          <a:prstGeom prst="rect">
            <a:avLst/>
          </a:prstGeom>
          <a:noFill/>
          <a:ln>
            <a:noFill/>
          </a:ln>
        </p:spPr>
      </p:pic>
      <p:sp>
        <p:nvSpPr>
          <p:cNvPr id="445" name="Google Shape;445;p3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5"/>
          <p:cNvSpPr txBox="1"/>
          <p:nvPr/>
        </p:nvSpPr>
        <p:spPr>
          <a:xfrm>
            <a:off x="2068575" y="697000"/>
            <a:ext cx="42135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3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Continguts del mòdul 1:</a:t>
            </a:r>
            <a:endParaRPr b="1" sz="23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6" name="Google Shape;86;p15"/>
          <p:cNvSpPr txBox="1"/>
          <p:nvPr/>
        </p:nvSpPr>
        <p:spPr>
          <a:xfrm>
            <a:off x="2211150" y="1370500"/>
            <a:ext cx="6887100" cy="298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74650" lvl="0" marL="457200" rtl="0" algn="just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Char char="●"/>
            </a:pPr>
            <a:r>
              <a:rPr lang="ca" sz="1700">
                <a:solidFill>
                  <a:schemeClr val="lt1"/>
                </a:solidFill>
              </a:rPr>
              <a:t>Què és la placa </a:t>
            </a:r>
            <a:r>
              <a:rPr lang="ca" sz="1700">
                <a:solidFill>
                  <a:schemeClr val="lt1"/>
                </a:solidFill>
              </a:rPr>
              <a:t>micro</a:t>
            </a:r>
            <a:r>
              <a:rPr lang="ca" sz="1700">
                <a:solidFill>
                  <a:schemeClr val="lt1"/>
                </a:solidFill>
              </a:rPr>
              <a:t>:bit?</a:t>
            </a:r>
            <a:endParaRPr sz="1700">
              <a:solidFill>
                <a:schemeClr val="lt1"/>
              </a:solidFill>
            </a:endParaRPr>
          </a:p>
          <a:p>
            <a:pPr indent="-374650" lvl="0" marL="457200" rtl="0" algn="just">
              <a:lnSpc>
                <a:spcPct val="80000"/>
              </a:lnSpc>
              <a:spcBef>
                <a:spcPts val="100"/>
              </a:spcBef>
              <a:spcAft>
                <a:spcPts val="0"/>
              </a:spcAft>
              <a:buClr>
                <a:schemeClr val="lt1"/>
              </a:buClr>
              <a:buSzPts val="2300"/>
              <a:buChar char="●"/>
            </a:pPr>
            <a:r>
              <a:rPr lang="ca" sz="1700">
                <a:solidFill>
                  <a:schemeClr val="lt1"/>
                </a:solidFill>
              </a:rPr>
              <a:t>L’entorn de programació MakeCode</a:t>
            </a:r>
            <a:endParaRPr sz="1700">
              <a:solidFill>
                <a:schemeClr val="lt1"/>
              </a:solidFill>
            </a:endParaRPr>
          </a:p>
          <a:p>
            <a:pPr indent="-374650" lvl="0" marL="457200" rtl="0" algn="just">
              <a:lnSpc>
                <a:spcPct val="80000"/>
              </a:lnSpc>
              <a:spcBef>
                <a:spcPts val="100"/>
              </a:spcBef>
              <a:spcAft>
                <a:spcPts val="0"/>
              </a:spcAft>
              <a:buClr>
                <a:schemeClr val="lt1"/>
              </a:buClr>
              <a:buSzPts val="2300"/>
              <a:buChar char="●"/>
            </a:pPr>
            <a:r>
              <a:rPr lang="ca" sz="1700">
                <a:solidFill>
                  <a:schemeClr val="lt1"/>
                </a:solidFill>
              </a:rPr>
              <a:t>Càrrega de programes a la placa</a:t>
            </a:r>
            <a:endParaRPr sz="1700">
              <a:solidFill>
                <a:schemeClr val="lt1"/>
              </a:solidFill>
            </a:endParaRPr>
          </a:p>
          <a:p>
            <a:pPr indent="-374650" lvl="0" marL="457200" rtl="0" algn="just">
              <a:lnSpc>
                <a:spcPct val="80000"/>
              </a:lnSpc>
              <a:spcBef>
                <a:spcPts val="100"/>
              </a:spcBef>
              <a:spcAft>
                <a:spcPts val="0"/>
              </a:spcAft>
              <a:buClr>
                <a:schemeClr val="lt1"/>
              </a:buClr>
              <a:buSzPts val="2300"/>
              <a:buChar char="●"/>
            </a:pPr>
            <a:r>
              <a:rPr lang="ca" sz="1700">
                <a:solidFill>
                  <a:schemeClr val="lt1"/>
                </a:solidFill>
              </a:rPr>
              <a:t>Sons</a:t>
            </a:r>
            <a:endParaRPr sz="1700">
              <a:solidFill>
                <a:schemeClr val="lt1"/>
              </a:solidFill>
            </a:endParaRPr>
          </a:p>
          <a:p>
            <a:pPr indent="-374650" lvl="0" marL="457200" rtl="0" algn="just">
              <a:lnSpc>
                <a:spcPct val="80000"/>
              </a:lnSpc>
              <a:spcBef>
                <a:spcPts val="100"/>
              </a:spcBef>
              <a:spcAft>
                <a:spcPts val="0"/>
              </a:spcAft>
              <a:buClr>
                <a:schemeClr val="lt1"/>
              </a:buClr>
              <a:buSzPts val="2300"/>
              <a:buChar char="●"/>
            </a:pPr>
            <a:r>
              <a:rPr lang="ca" sz="1700">
                <a:solidFill>
                  <a:schemeClr val="lt1"/>
                </a:solidFill>
              </a:rPr>
              <a:t>La matriu de LEDs</a:t>
            </a:r>
            <a:endParaRPr sz="1700">
              <a:solidFill>
                <a:schemeClr val="lt1"/>
              </a:solidFill>
            </a:endParaRPr>
          </a:p>
          <a:p>
            <a:pPr indent="-323850" lvl="0" marL="457200" rtl="0" algn="l">
              <a:lnSpc>
                <a:spcPct val="80000"/>
              </a:lnSpc>
              <a:spcBef>
                <a:spcPts val="1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Montserrat"/>
              <a:buChar char="●"/>
            </a:pPr>
            <a:r>
              <a:rPr lang="ca" sz="1700">
                <a:solidFill>
                  <a:schemeClr val="lt1"/>
                </a:solidFill>
              </a:rPr>
              <a:t>Estructures de programació: bucles.</a:t>
            </a:r>
            <a:endParaRPr b="1" sz="1800">
              <a:solidFill>
                <a:schemeClr val="lt1"/>
              </a:solidFill>
            </a:endParaRPr>
          </a:p>
          <a:p>
            <a:pPr indent="-374650" lvl="0" marL="457200" rtl="0" algn="l">
              <a:lnSpc>
                <a:spcPct val="80000"/>
              </a:lnSpc>
              <a:spcBef>
                <a:spcPts val="100"/>
              </a:spcBef>
              <a:spcAft>
                <a:spcPts val="0"/>
              </a:spcAft>
              <a:buClr>
                <a:schemeClr val="lt1"/>
              </a:buClr>
              <a:buSzPts val="2300"/>
              <a:buChar char="●"/>
            </a:pPr>
            <a:r>
              <a:rPr lang="ca" sz="1700">
                <a:solidFill>
                  <a:schemeClr val="lt1"/>
                </a:solidFill>
              </a:rPr>
              <a:t>Els polsadors</a:t>
            </a:r>
            <a:endParaRPr sz="1700">
              <a:solidFill>
                <a:schemeClr val="lt1"/>
              </a:solidFill>
            </a:endParaRPr>
          </a:p>
          <a:p>
            <a:pPr indent="-374650" lvl="0" marL="457200" rtl="0" algn="l">
              <a:lnSpc>
                <a:spcPct val="80000"/>
              </a:lnSpc>
              <a:spcBef>
                <a:spcPts val="100"/>
              </a:spcBef>
              <a:spcAft>
                <a:spcPts val="0"/>
              </a:spcAft>
              <a:buClr>
                <a:schemeClr val="lt1"/>
              </a:buClr>
              <a:buSzPts val="2300"/>
              <a:buChar char="●"/>
            </a:pPr>
            <a:r>
              <a:rPr lang="ca" sz="1700">
                <a:solidFill>
                  <a:schemeClr val="lt1"/>
                </a:solidFill>
              </a:rPr>
              <a:t>Estructures condicionals</a:t>
            </a:r>
            <a:endParaRPr sz="1700">
              <a:solidFill>
                <a:schemeClr val="lt1"/>
              </a:solidFill>
            </a:endParaRPr>
          </a:p>
          <a:p>
            <a:pPr indent="-374650" lvl="0" marL="457200" rtl="0" algn="l">
              <a:lnSpc>
                <a:spcPct val="80000"/>
              </a:lnSpc>
              <a:spcBef>
                <a:spcPts val="100"/>
              </a:spcBef>
              <a:spcAft>
                <a:spcPts val="100"/>
              </a:spcAft>
              <a:buClr>
                <a:schemeClr val="lt1"/>
              </a:buClr>
              <a:buSzPts val="2300"/>
              <a:buChar char="●"/>
            </a:pPr>
            <a:r>
              <a:rPr lang="ca" sz="1700">
                <a:solidFill>
                  <a:schemeClr val="lt1"/>
                </a:solidFill>
              </a:rPr>
              <a:t>Variables </a:t>
            </a:r>
            <a:endParaRPr b="1" sz="2300">
              <a:solidFill>
                <a:schemeClr val="lt1"/>
              </a:solidFill>
            </a:endParaRPr>
          </a:p>
        </p:txBody>
      </p:sp>
      <p:sp>
        <p:nvSpPr>
          <p:cNvPr id="87" name="Google Shape;87;p1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33"/>
          <p:cNvSpPr txBox="1"/>
          <p:nvPr/>
        </p:nvSpPr>
        <p:spPr>
          <a:xfrm>
            <a:off x="491875" y="1454300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451" name="Google Shape;451;p33"/>
          <p:cNvGrpSpPr/>
          <p:nvPr/>
        </p:nvGrpSpPr>
        <p:grpSpPr>
          <a:xfrm>
            <a:off x="727200" y="3868875"/>
            <a:ext cx="7083175" cy="715000"/>
            <a:chOff x="0" y="0"/>
            <a:chExt cx="7083175" cy="715000"/>
          </a:xfrm>
        </p:grpSpPr>
        <p:sp>
          <p:nvSpPr>
            <p:cNvPr id="452" name="Google Shape;452;p33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3" name="Google Shape;453;p33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4" name="Google Shape;454;p33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455" name="Google Shape;455;p33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6" name="Google Shape;456;p33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/>
            </a:p>
          </p:txBody>
        </p:sp>
        <p:sp>
          <p:nvSpPr>
            <p:cNvPr id="457" name="Google Shape;457;p33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8" name="Google Shape;458;p33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459" name="Google Shape;459;p33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460" name="Google Shape;460;p33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461" name="Google Shape;461;p33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2" name="Google Shape;462;p33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463" name="Google Shape;463;p33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4" name="Google Shape;464;p33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465" name="Google Shape;465;p33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6" name="Google Shape;466;p33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>
                <a:solidFill>
                  <a:schemeClr val="lt1"/>
                </a:solidFill>
              </a:endParaRPr>
            </a:p>
          </p:txBody>
        </p:sp>
      </p:grpSp>
      <p:sp>
        <p:nvSpPr>
          <p:cNvPr id="467" name="Google Shape;467;p33"/>
          <p:cNvSpPr txBox="1"/>
          <p:nvPr/>
        </p:nvSpPr>
        <p:spPr>
          <a:xfrm>
            <a:off x="491875" y="1378100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Millores i ampliacions</a:t>
            </a:r>
            <a:endParaRPr b="1" sz="17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68" name="Google Shape;468;p33"/>
          <p:cNvSpPr txBox="1"/>
          <p:nvPr/>
        </p:nvSpPr>
        <p:spPr>
          <a:xfrm>
            <a:off x="441525" y="712050"/>
            <a:ext cx="47676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</a:t>
            </a: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illorem i ampliem el nostre programa?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</a:pPr>
            <a:r>
              <a:rPr b="1"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Proposta 1.</a:t>
            </a: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Afegeix sons al programa. 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</a:pPr>
            <a:r>
              <a:rPr b="1"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Proposta 2. </a:t>
            </a: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Programa un compte enrere de 5 dígits a l’inici del programa.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En quin lloc programaràs el compte enrere si només vols que es mostri un cop?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</a:pPr>
            <a:r>
              <a:rPr b="1"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Proposta 3. </a:t>
            </a: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Variem el ritme en dos blocs. Programa 2 repeticions dels blocs del primer ritme i 10 repeticions del segon ritme. 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69" name="Google Shape;469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42463" y="612050"/>
            <a:ext cx="1151837" cy="4150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470" name="Google Shape;470;p33"/>
          <p:cNvPicPr preferRelativeResize="0"/>
          <p:nvPr/>
        </p:nvPicPr>
        <p:blipFill rotWithShape="1">
          <a:blip r:embed="rId4">
            <a:alphaModFix/>
          </a:blip>
          <a:srcRect b="0" l="863" r="962" t="0"/>
          <a:stretch/>
        </p:blipFill>
        <p:spPr>
          <a:xfrm>
            <a:off x="5842475" y="1247525"/>
            <a:ext cx="3017050" cy="4926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471" name="Google Shape;471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80375" y="2506963"/>
            <a:ext cx="1116407" cy="74035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472" name="Google Shape;472;p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42475" y="2077725"/>
            <a:ext cx="977705" cy="125505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473" name="Google Shape;473;p33"/>
          <p:cNvSpPr txBox="1"/>
          <p:nvPr/>
        </p:nvSpPr>
        <p:spPr>
          <a:xfrm>
            <a:off x="236625" y="0"/>
            <a:ext cx="497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M1 R2. Respiració conscient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74" name="Google Shape;474;p33"/>
          <p:cNvSpPr txBox="1"/>
          <p:nvPr/>
        </p:nvSpPr>
        <p:spPr>
          <a:xfrm>
            <a:off x="7684850" y="4889250"/>
            <a:ext cx="1290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600">
                <a:solidFill>
                  <a:schemeClr val="lt1"/>
                </a:solidFill>
              </a:rPr>
              <a:t>https://makecode.microbit.org/</a:t>
            </a:r>
            <a:endParaRPr sz="900">
              <a:solidFill>
                <a:schemeClr val="lt1"/>
              </a:solidFill>
            </a:endParaRPr>
          </a:p>
        </p:txBody>
      </p:sp>
      <p:sp>
        <p:nvSpPr>
          <p:cNvPr id="475" name="Google Shape;475;p3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34"/>
          <p:cNvSpPr txBox="1"/>
          <p:nvPr/>
        </p:nvSpPr>
        <p:spPr>
          <a:xfrm>
            <a:off x="2085750" y="726600"/>
            <a:ext cx="497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Compartim el projecte?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81" name="Google Shape;481;p34"/>
          <p:cNvPicPr preferRelativeResize="0"/>
          <p:nvPr/>
        </p:nvPicPr>
        <p:blipFill rotWithShape="1">
          <a:blip r:embed="rId3">
            <a:alphaModFix/>
          </a:blip>
          <a:srcRect b="15411" l="0" r="0" t="0"/>
          <a:stretch/>
        </p:blipFill>
        <p:spPr>
          <a:xfrm>
            <a:off x="438725" y="1399200"/>
            <a:ext cx="2548375" cy="31935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482" name="Google Shape;482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32075" y="2479349"/>
            <a:ext cx="5033849" cy="21719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483" name="Google Shape;483;p34"/>
          <p:cNvPicPr preferRelativeResize="0"/>
          <p:nvPr/>
        </p:nvPicPr>
        <p:blipFill rotWithShape="1">
          <a:blip r:embed="rId5">
            <a:alphaModFix/>
          </a:blip>
          <a:srcRect b="0" l="0" r="52703" t="0"/>
          <a:stretch/>
        </p:blipFill>
        <p:spPr>
          <a:xfrm>
            <a:off x="365975" y="2154225"/>
            <a:ext cx="2218351" cy="2424726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484" name="Google Shape;484;p34"/>
          <p:cNvSpPr/>
          <p:nvPr/>
        </p:nvSpPr>
        <p:spPr>
          <a:xfrm>
            <a:off x="1288800" y="2076075"/>
            <a:ext cx="484800" cy="3195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85" name="Google Shape;485;p34"/>
          <p:cNvCxnSpPr/>
          <p:nvPr/>
        </p:nvCxnSpPr>
        <p:spPr>
          <a:xfrm flipH="1" rot="10800000">
            <a:off x="1702603" y="1771565"/>
            <a:ext cx="523200" cy="5037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86" name="Google Shape;486;p34"/>
          <p:cNvSpPr/>
          <p:nvPr/>
        </p:nvSpPr>
        <p:spPr>
          <a:xfrm>
            <a:off x="2018650" y="1321425"/>
            <a:ext cx="929700" cy="4749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7" name="Google Shape;487;p34"/>
          <p:cNvSpPr txBox="1"/>
          <p:nvPr/>
        </p:nvSpPr>
        <p:spPr>
          <a:xfrm>
            <a:off x="3532075" y="1357913"/>
            <a:ext cx="47676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655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Calibri"/>
              <a:buAutoNum type="arabicPeriod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Al MakeCode seleccionem “</a:t>
            </a:r>
            <a:r>
              <a:rPr i="1"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compartir</a:t>
            </a: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”.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655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Calibri"/>
              <a:buAutoNum type="arabicPeriod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Posem un nom al projecte i premem </a:t>
            </a:r>
            <a:r>
              <a:rPr i="1"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“publicar proyecto”.</a:t>
            </a: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Se’ns crearà l’enllaç que podrem copiar i compartir.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88" name="Google Shape;488;p3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362200" y="619800"/>
            <a:ext cx="523200" cy="52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35"/>
          <p:cNvSpPr txBox="1"/>
          <p:nvPr>
            <p:ph idx="4294967295"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3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M1 R3. </a:t>
            </a:r>
            <a:endParaRPr sz="3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3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SIMULADOR DE FREQÜÈNCIA CARDÍACA</a:t>
            </a:r>
            <a:endParaRPr sz="3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4" name="Google Shape;494;p3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36"/>
          <p:cNvSpPr txBox="1"/>
          <p:nvPr/>
        </p:nvSpPr>
        <p:spPr>
          <a:xfrm>
            <a:off x="278625" y="37425"/>
            <a:ext cx="6014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M1 R3. Simulador de freqüència cardíaca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00" name="Google Shape;500;p36"/>
          <p:cNvSpPr txBox="1"/>
          <p:nvPr/>
        </p:nvSpPr>
        <p:spPr>
          <a:xfrm>
            <a:off x="550775" y="1097513"/>
            <a:ext cx="8151900" cy="33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La freqüència cardíaca és el nombre de vegades que batega el nostre cor per unitat de temps. És un dels indicatius del nostre estat d’ànim i de salut. 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El ritme cardíac es mesura en bpm (batecs per minut), que són les vegades que el cor batega durant un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minut.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En aquesta taula hi pots veure, a mode orientatiu, els valors de freqüència cardíaca en repòs de diferents grups d’edat: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501" name="Google Shape;501;p36"/>
          <p:cNvGrpSpPr/>
          <p:nvPr/>
        </p:nvGrpSpPr>
        <p:grpSpPr>
          <a:xfrm>
            <a:off x="624212" y="3876775"/>
            <a:ext cx="7081231" cy="488403"/>
            <a:chOff x="1037" y="113325"/>
            <a:chExt cx="7081231" cy="488403"/>
          </a:xfrm>
        </p:grpSpPr>
        <p:sp>
          <p:nvSpPr>
            <p:cNvPr id="502" name="Google Shape;502;p36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3" name="Google Shape;503;p36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504" name="Google Shape;504;p36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5" name="Google Shape;505;p36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/>
            </a:p>
          </p:txBody>
        </p:sp>
        <p:sp>
          <p:nvSpPr>
            <p:cNvPr id="506" name="Google Shape;506;p36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7" name="Google Shape;507;p36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508" name="Google Shape;508;p36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9" name="Google Shape;509;p36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/>
            </a:p>
          </p:txBody>
        </p:sp>
        <p:sp>
          <p:nvSpPr>
            <p:cNvPr id="510" name="Google Shape;510;p36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1" name="Google Shape;511;p36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/>
            </a:p>
          </p:txBody>
        </p:sp>
        <p:sp>
          <p:nvSpPr>
            <p:cNvPr id="512" name="Google Shape;512;p36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3" name="Google Shape;513;p36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/>
            </a:p>
          </p:txBody>
        </p:sp>
        <p:sp>
          <p:nvSpPr>
            <p:cNvPr id="514" name="Google Shape;514;p36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5" name="Google Shape;515;p36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516" name="Google Shape;516;p36"/>
          <p:cNvSpPr txBox="1"/>
          <p:nvPr/>
        </p:nvSpPr>
        <p:spPr>
          <a:xfrm>
            <a:off x="496050" y="588325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Sabies que…?</a:t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17" name="Google Shape;517;p36"/>
          <p:cNvSpPr txBox="1"/>
          <p:nvPr/>
        </p:nvSpPr>
        <p:spPr>
          <a:xfrm>
            <a:off x="8061425" y="4866600"/>
            <a:ext cx="11433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600">
                <a:solidFill>
                  <a:schemeClr val="lt1"/>
                </a:solidFill>
              </a:rPr>
              <a:t>Icones  flaticon.es</a:t>
            </a:r>
            <a:endParaRPr sz="600">
              <a:solidFill>
                <a:schemeClr val="lt1"/>
              </a:solidFill>
            </a:endParaRPr>
          </a:p>
        </p:txBody>
      </p:sp>
      <p:pic>
        <p:nvPicPr>
          <p:cNvPr id="518" name="Google Shape;518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61425" y="4270125"/>
            <a:ext cx="532100" cy="532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9" name="Google Shape;519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02875" y="530025"/>
            <a:ext cx="639100" cy="532100"/>
          </a:xfrm>
          <a:prstGeom prst="rect">
            <a:avLst/>
          </a:prstGeom>
          <a:noFill/>
          <a:ln>
            <a:noFill/>
          </a:ln>
        </p:spPr>
      </p:pic>
      <p:sp>
        <p:nvSpPr>
          <p:cNvPr id="520" name="Google Shape;520;p3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graphicFrame>
        <p:nvGraphicFramePr>
          <p:cNvPr id="521" name="Google Shape;521;p36"/>
          <p:cNvGraphicFramePr/>
          <p:nvPr/>
        </p:nvGraphicFramePr>
        <p:xfrm>
          <a:off x="2236700" y="2457175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{F6A49F84-C1A7-4CC5-B07E-0ABB916092F1}</a:tableStyleId>
              </a:tblPr>
              <a:tblGrid>
                <a:gridCol w="1571050"/>
                <a:gridCol w="2068375"/>
              </a:tblGrid>
              <a:tr h="100000">
                <a:tc>
                  <a:txBody>
                    <a:bodyPr/>
                    <a:lstStyle/>
                    <a:p>
                      <a:pPr indent="0" lvl="0" marL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0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Edat</a:t>
                      </a:r>
                      <a:endParaRPr b="1" sz="10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0" marB="0" marR="73025" marL="73025" anchor="ctr"/>
                </a:tc>
                <a:tc>
                  <a:txBody>
                    <a:bodyPr/>
                    <a:lstStyle/>
                    <a:p>
                      <a:pPr indent="0" lvl="0" marL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0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Batecs per minut (bpm)</a:t>
                      </a:r>
                      <a:endParaRPr b="1" sz="10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0" marB="0" marR="73025" marL="73025" anchor="ctr"/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ca" sz="10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6 setmanes</a:t>
                      </a:r>
                      <a:endParaRPr b="0" sz="10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0" marB="0" marR="73025" marL="730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0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120-140</a:t>
                      </a:r>
                      <a:endParaRPr sz="10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0" marB="0" marR="73025" marL="73025" anchor="ctr"/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ca" sz="10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7 setmanes - 1 any</a:t>
                      </a:r>
                      <a:endParaRPr b="0" sz="10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0" marB="0" marR="73025" marL="730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0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100-130</a:t>
                      </a:r>
                      <a:endParaRPr sz="10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0" marB="0" marR="73025" marL="73025" anchor="ctr"/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ca" sz="10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1-6 anys</a:t>
                      </a:r>
                      <a:endParaRPr b="0" sz="10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0" marB="0" marR="73025" marL="730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0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80-120</a:t>
                      </a:r>
                      <a:endParaRPr sz="10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0" marB="0" marR="73025" marL="73025" anchor="ctr"/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ca" sz="10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6-13 anys</a:t>
                      </a:r>
                      <a:endParaRPr b="0" sz="10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0" marB="0" marR="73025" marL="730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0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80-100</a:t>
                      </a:r>
                      <a:endParaRPr sz="10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0" marB="0" marR="73025" marL="73025" anchor="ctr"/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ca" sz="10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13-16 anys</a:t>
                      </a:r>
                      <a:endParaRPr b="0" sz="10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0" marB="0" marR="73025" marL="730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0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70-80</a:t>
                      </a:r>
                      <a:endParaRPr sz="10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0" marB="0" marR="73025" marL="73025" anchor="ctr"/>
                </a:tc>
              </a:tr>
              <a:tr h="44450">
                <a:tc>
                  <a:txBody>
                    <a:bodyPr/>
                    <a:lstStyle/>
                    <a:p>
                      <a:pPr indent="0" lvl="0" marL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ca" sz="10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16-20 anys</a:t>
                      </a:r>
                      <a:endParaRPr b="0" sz="10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0" marB="0" marR="73025" marL="730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0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60-80</a:t>
                      </a:r>
                      <a:endParaRPr sz="10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0" marB="0" marR="73025" marL="73025" anchor="ctr"/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ca" sz="10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Més de 20 anys</a:t>
                      </a:r>
                      <a:endParaRPr b="0" sz="10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0" marB="0" marR="73025" marL="730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a" sz="10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70-80</a:t>
                      </a:r>
                      <a:endParaRPr sz="10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0" marB="0" marR="73025" marL="73025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37"/>
          <p:cNvSpPr txBox="1"/>
          <p:nvPr/>
        </p:nvSpPr>
        <p:spPr>
          <a:xfrm>
            <a:off x="496050" y="757900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527" name="Google Shape;527;p37"/>
          <p:cNvGrpSpPr/>
          <p:nvPr/>
        </p:nvGrpSpPr>
        <p:grpSpPr>
          <a:xfrm>
            <a:off x="546600" y="3993275"/>
            <a:ext cx="7083175" cy="715000"/>
            <a:chOff x="0" y="0"/>
            <a:chExt cx="7083175" cy="715000"/>
          </a:xfrm>
        </p:grpSpPr>
        <p:sp>
          <p:nvSpPr>
            <p:cNvPr id="528" name="Google Shape;528;p37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9" name="Google Shape;529;p37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0" name="Google Shape;530;p37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531" name="Google Shape;531;p37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2" name="Google Shape;532;p37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533" name="Google Shape;533;p37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4" name="Google Shape;534;p37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535" name="Google Shape;535;p37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6" name="Google Shape;536;p37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/>
            </a:p>
          </p:txBody>
        </p:sp>
        <p:sp>
          <p:nvSpPr>
            <p:cNvPr id="537" name="Google Shape;537;p37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8" name="Google Shape;538;p37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/>
            </a:p>
          </p:txBody>
        </p:sp>
        <p:sp>
          <p:nvSpPr>
            <p:cNvPr id="539" name="Google Shape;539;p37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0" name="Google Shape;540;p37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!</a:t>
              </a:r>
              <a:endParaRPr b="1"/>
            </a:p>
          </p:txBody>
        </p:sp>
        <p:sp>
          <p:nvSpPr>
            <p:cNvPr id="541" name="Google Shape;541;p37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2" name="Google Shape;542;p37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543" name="Google Shape;543;p37"/>
          <p:cNvSpPr txBox="1"/>
          <p:nvPr/>
        </p:nvSpPr>
        <p:spPr>
          <a:xfrm>
            <a:off x="491875" y="646600"/>
            <a:ext cx="33912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El repte</a:t>
            </a:r>
            <a:endParaRPr b="1" sz="1500">
              <a:solidFill>
                <a:schemeClr val="dk2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chemeClr val="dk2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1200">
                <a:solidFill>
                  <a:schemeClr val="dk2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Aquest repte consisteix a fer una simulació dels batecs d’un cor de 60 bpm.</a:t>
            </a:r>
            <a:endParaRPr sz="1200">
              <a:solidFill>
                <a:schemeClr val="dk2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ontserrat"/>
              <a:buChar char="-"/>
            </a:pPr>
            <a:r>
              <a:t/>
            </a:r>
            <a:endParaRPr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44" name="Google Shape;544;p37"/>
          <p:cNvSpPr txBox="1"/>
          <p:nvPr/>
        </p:nvSpPr>
        <p:spPr>
          <a:xfrm>
            <a:off x="4187875" y="757900"/>
            <a:ext cx="23229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Diagrama de flux</a:t>
            </a:r>
            <a:endParaRPr b="1" sz="15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45" name="Google Shape;545;p37"/>
          <p:cNvSpPr txBox="1"/>
          <p:nvPr/>
        </p:nvSpPr>
        <p:spPr>
          <a:xfrm>
            <a:off x="103600" y="0"/>
            <a:ext cx="63327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M1 R3. Simulador de freqüència cardíaca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46" name="Google Shape;546;p37"/>
          <p:cNvSpPr txBox="1"/>
          <p:nvPr/>
        </p:nvSpPr>
        <p:spPr>
          <a:xfrm>
            <a:off x="496050" y="1786675"/>
            <a:ext cx="40827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Sabries mesurar el teu ritme cardíac? </a:t>
            </a:r>
            <a:endParaRPr b="1" sz="1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048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Localitza el teu pols. El pots localitzar al canell o al coll.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Compta els batecs que tens en quinze segons i calcula els que tindries en un minut.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Fes el mateix un parell de vegades més i calcula’n la mitjana</a:t>
            </a:r>
            <a:r>
              <a:rPr lang="ca" sz="1000"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endParaRPr sz="1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2921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Century Gothic"/>
              <a:buChar char="●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Intenta reproduir el teu ritme cardíac a la micro:bit.</a:t>
            </a:r>
            <a:endParaRPr sz="10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47" name="Google Shape;547;p3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pic>
        <p:nvPicPr>
          <p:cNvPr id="548" name="Google Shape;548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36300" y="646600"/>
            <a:ext cx="1752600" cy="3333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3" name="Google Shape;553;p38"/>
          <p:cNvGrpSpPr/>
          <p:nvPr/>
        </p:nvGrpSpPr>
        <p:grpSpPr>
          <a:xfrm>
            <a:off x="666975" y="3736775"/>
            <a:ext cx="7083175" cy="715000"/>
            <a:chOff x="0" y="0"/>
            <a:chExt cx="7083175" cy="715000"/>
          </a:xfrm>
        </p:grpSpPr>
        <p:sp>
          <p:nvSpPr>
            <p:cNvPr id="554" name="Google Shape;554;p38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5" name="Google Shape;555;p38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6" name="Google Shape;556;p38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557" name="Google Shape;557;p38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8" name="Google Shape;558;p38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/>
            </a:p>
          </p:txBody>
        </p:sp>
        <p:sp>
          <p:nvSpPr>
            <p:cNvPr id="559" name="Google Shape;559;p38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0" name="Google Shape;560;p38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561" name="Google Shape;561;p38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562" name="Google Shape;562;p38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563" name="Google Shape;563;p38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4" name="Google Shape;564;p38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/>
            </a:p>
          </p:txBody>
        </p:sp>
        <p:sp>
          <p:nvSpPr>
            <p:cNvPr id="565" name="Google Shape;565;p38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6" name="Google Shape;566;p38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/>
            </a:p>
          </p:txBody>
        </p:sp>
        <p:sp>
          <p:nvSpPr>
            <p:cNvPr id="567" name="Google Shape;567;p38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8" name="Google Shape;568;p38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569" name="Google Shape;569;p38"/>
          <p:cNvSpPr txBox="1"/>
          <p:nvPr/>
        </p:nvSpPr>
        <p:spPr>
          <a:xfrm>
            <a:off x="428950" y="713400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Blocs necessaris</a:t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70" name="Google Shape;570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79997" y="2993175"/>
            <a:ext cx="1219402" cy="4155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28575">
              <a:srgbClr val="000000">
                <a:alpha val="50000"/>
              </a:srgbClr>
            </a:outerShdw>
          </a:effectLst>
        </p:spPr>
      </p:pic>
      <p:pic>
        <p:nvPicPr>
          <p:cNvPr id="571" name="Google Shape;571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54625" y="1126901"/>
            <a:ext cx="1354622" cy="4926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572" name="Google Shape;572;p38"/>
          <p:cNvSpPr txBox="1"/>
          <p:nvPr/>
        </p:nvSpPr>
        <p:spPr>
          <a:xfrm>
            <a:off x="3446400" y="1235125"/>
            <a:ext cx="4247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Mostra la icona seleccionada a la pantalla de la micro:bit.</a:t>
            </a:r>
            <a:endParaRPr b="1" sz="1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573" name="Google Shape;573;p38"/>
          <p:cNvCxnSpPr/>
          <p:nvPr/>
        </p:nvCxnSpPr>
        <p:spPr>
          <a:xfrm flipH="1" rot="10800000">
            <a:off x="2663588" y="1372600"/>
            <a:ext cx="667200" cy="1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574" name="Google Shape;574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54625" y="1902588"/>
            <a:ext cx="1271243" cy="4311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575" name="Google Shape;575;p38"/>
          <p:cNvSpPr txBox="1"/>
          <p:nvPr/>
        </p:nvSpPr>
        <p:spPr>
          <a:xfrm>
            <a:off x="3446400" y="1858300"/>
            <a:ext cx="5213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Estableix una pausa de temps en mil·lisegons. Recorda 1000 ms = 1 s.</a:t>
            </a:r>
            <a:endParaRPr b="1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576" name="Google Shape;576;p38"/>
          <p:cNvCxnSpPr/>
          <p:nvPr/>
        </p:nvCxnSpPr>
        <p:spPr>
          <a:xfrm flipH="1" rot="10800000">
            <a:off x="2562100" y="2022288"/>
            <a:ext cx="667200" cy="1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577" name="Google Shape;577;p38"/>
          <p:cNvCxnSpPr/>
          <p:nvPr/>
        </p:nvCxnSpPr>
        <p:spPr>
          <a:xfrm flipH="1" rot="10800000">
            <a:off x="2562100" y="2948225"/>
            <a:ext cx="667200" cy="1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578" name="Google Shape;578;p38"/>
          <p:cNvSpPr txBox="1"/>
          <p:nvPr/>
        </p:nvSpPr>
        <p:spPr>
          <a:xfrm>
            <a:off x="3475800" y="2724463"/>
            <a:ext cx="3604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Repeteix el programa de manera continuada.</a:t>
            </a:r>
            <a:endParaRPr b="1" sz="1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579" name="Google Shape;579;p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880975" y="530025"/>
            <a:ext cx="639100" cy="532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0" name="Google Shape;580;p3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907150" y="696350"/>
            <a:ext cx="532100" cy="532100"/>
          </a:xfrm>
          <a:prstGeom prst="rect">
            <a:avLst/>
          </a:prstGeom>
          <a:noFill/>
          <a:ln>
            <a:noFill/>
          </a:ln>
        </p:spPr>
      </p:pic>
      <p:sp>
        <p:nvSpPr>
          <p:cNvPr id="581" name="Google Shape;581;p38"/>
          <p:cNvSpPr txBox="1"/>
          <p:nvPr/>
        </p:nvSpPr>
        <p:spPr>
          <a:xfrm>
            <a:off x="7684850" y="4889250"/>
            <a:ext cx="1290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600">
                <a:solidFill>
                  <a:schemeClr val="lt1"/>
                </a:solidFill>
              </a:rPr>
              <a:t>https://makecode.microbit.org/</a:t>
            </a:r>
            <a:endParaRPr sz="900">
              <a:solidFill>
                <a:schemeClr val="lt1"/>
              </a:solidFill>
            </a:endParaRPr>
          </a:p>
        </p:txBody>
      </p:sp>
      <p:sp>
        <p:nvSpPr>
          <p:cNvPr id="582" name="Google Shape;582;p38"/>
          <p:cNvSpPr txBox="1"/>
          <p:nvPr/>
        </p:nvSpPr>
        <p:spPr>
          <a:xfrm>
            <a:off x="6850" y="6925"/>
            <a:ext cx="63327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M1 R3. Simulador de freqüència cardíaca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83" name="Google Shape;583;p3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130825" y="2724463"/>
            <a:ext cx="1116407" cy="74035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584" name="Google Shape;584;p3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9" name="Google Shape;589;p39"/>
          <p:cNvGrpSpPr/>
          <p:nvPr/>
        </p:nvGrpSpPr>
        <p:grpSpPr>
          <a:xfrm>
            <a:off x="515162" y="4025800"/>
            <a:ext cx="7081231" cy="488403"/>
            <a:chOff x="1037" y="113325"/>
            <a:chExt cx="7081231" cy="488403"/>
          </a:xfrm>
        </p:grpSpPr>
        <p:sp>
          <p:nvSpPr>
            <p:cNvPr id="590" name="Google Shape;590;p39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1" name="Google Shape;591;p39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592" name="Google Shape;592;p39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3" name="Google Shape;593;p39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/>
            </a:p>
          </p:txBody>
        </p:sp>
        <p:sp>
          <p:nvSpPr>
            <p:cNvPr id="594" name="Google Shape;594;p39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5" name="Google Shape;595;p39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596" name="Google Shape;596;p39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597" name="Google Shape;597;p39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598" name="Google Shape;598;p39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9" name="Google Shape;599;p39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600" name="Google Shape;600;p39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1" name="Google Shape;601;p39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/>
            </a:p>
          </p:txBody>
        </p:sp>
        <p:sp>
          <p:nvSpPr>
            <p:cNvPr id="602" name="Google Shape;602;p39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3" name="Google Shape;603;p39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604" name="Google Shape;604;p39"/>
          <p:cNvSpPr txBox="1"/>
          <p:nvPr/>
        </p:nvSpPr>
        <p:spPr>
          <a:xfrm>
            <a:off x="415275" y="696350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Programa</a:t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05" name="Google Shape;605;p39"/>
          <p:cNvSpPr txBox="1"/>
          <p:nvPr/>
        </p:nvSpPr>
        <p:spPr>
          <a:xfrm>
            <a:off x="515150" y="1228450"/>
            <a:ext cx="45213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Observem que al simulador s’hi pot veure el programa sense necessitat de descarregar-lo a la placa. 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048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entury Gothic"/>
              <a:buChar char="●"/>
            </a:pPr>
            <a:r>
              <a:rPr lang="ca" sz="1200">
                <a:latin typeface="Century Gothic"/>
                <a:ea typeface="Century Gothic"/>
                <a:cs typeface="Century Gothic"/>
                <a:sym typeface="Century Gothic"/>
              </a:rPr>
              <a:t>Per començar, series capaç de simular un batec de cor de 60 bpm?</a:t>
            </a:r>
            <a:endParaRPr sz="12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048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entury Gothic"/>
              <a:buChar char="●"/>
            </a:pPr>
            <a:r>
              <a:rPr lang="ca" sz="1200">
                <a:latin typeface="Century Gothic"/>
                <a:ea typeface="Century Gothic"/>
                <a:cs typeface="Century Gothic"/>
                <a:sym typeface="Century Gothic"/>
              </a:rPr>
              <a:t>Observa el simulador i verifica que el cor està bategant a 60 bpm amb l’ajuda d’un rellotge. </a:t>
            </a:r>
            <a:endParaRPr sz="12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048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Century Gothic"/>
              <a:buChar char="●"/>
            </a:pPr>
            <a:r>
              <a:rPr lang="ca" sz="1200">
                <a:latin typeface="Century Gothic"/>
                <a:ea typeface="Century Gothic"/>
                <a:cs typeface="Century Gothic"/>
                <a:sym typeface="Century Gothic"/>
              </a:rPr>
              <a:t>Intenta reproduir el teu ritme cardíac. A l’inici de l’activitat l’has calculat. Quins blocs hauràs de modificar?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06" name="Google Shape;606;p39"/>
          <p:cNvPicPr preferRelativeResize="0"/>
          <p:nvPr/>
        </p:nvPicPr>
        <p:blipFill rotWithShape="1">
          <a:blip r:embed="rId3">
            <a:alphaModFix/>
          </a:blip>
          <a:srcRect b="0" l="1794" r="7088" t="0"/>
          <a:stretch/>
        </p:blipFill>
        <p:spPr>
          <a:xfrm>
            <a:off x="5361400" y="633338"/>
            <a:ext cx="2404550" cy="30533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607" name="Google Shape;607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07150" y="696350"/>
            <a:ext cx="532100" cy="532100"/>
          </a:xfrm>
          <a:prstGeom prst="rect">
            <a:avLst/>
          </a:prstGeom>
          <a:noFill/>
          <a:ln>
            <a:noFill/>
          </a:ln>
        </p:spPr>
      </p:pic>
      <p:sp>
        <p:nvSpPr>
          <p:cNvPr id="608" name="Google Shape;608;p39"/>
          <p:cNvSpPr txBox="1"/>
          <p:nvPr/>
        </p:nvSpPr>
        <p:spPr>
          <a:xfrm>
            <a:off x="7684850" y="4889250"/>
            <a:ext cx="1290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600">
                <a:solidFill>
                  <a:schemeClr val="lt1"/>
                </a:solidFill>
              </a:rPr>
              <a:t>https://makecode.microbit.org/</a:t>
            </a:r>
            <a:endParaRPr sz="900">
              <a:solidFill>
                <a:schemeClr val="lt1"/>
              </a:solidFill>
            </a:endParaRPr>
          </a:p>
        </p:txBody>
      </p:sp>
      <p:sp>
        <p:nvSpPr>
          <p:cNvPr id="609" name="Google Shape;609;p39"/>
          <p:cNvSpPr txBox="1"/>
          <p:nvPr/>
        </p:nvSpPr>
        <p:spPr>
          <a:xfrm>
            <a:off x="221275" y="0"/>
            <a:ext cx="63327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M1 R3. Simulador de freqüència cardíaca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10" name="Google Shape;610;p3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40"/>
          <p:cNvSpPr txBox="1"/>
          <p:nvPr/>
        </p:nvSpPr>
        <p:spPr>
          <a:xfrm>
            <a:off x="491875" y="1454300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616" name="Google Shape;616;p40"/>
          <p:cNvGrpSpPr/>
          <p:nvPr/>
        </p:nvGrpSpPr>
        <p:grpSpPr>
          <a:xfrm>
            <a:off x="601663" y="3949038"/>
            <a:ext cx="7083175" cy="715000"/>
            <a:chOff x="0" y="0"/>
            <a:chExt cx="7083175" cy="715000"/>
          </a:xfrm>
        </p:grpSpPr>
        <p:sp>
          <p:nvSpPr>
            <p:cNvPr id="617" name="Google Shape;617;p40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8" name="Google Shape;618;p40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9" name="Google Shape;619;p40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620" name="Google Shape;620;p40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1" name="Google Shape;621;p40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/>
            </a:p>
          </p:txBody>
        </p:sp>
        <p:sp>
          <p:nvSpPr>
            <p:cNvPr id="622" name="Google Shape;622;p40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3" name="Google Shape;623;p40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624" name="Google Shape;624;p40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625" name="Google Shape;625;p40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626" name="Google Shape;626;p40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7" name="Google Shape;627;p40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628" name="Google Shape;628;p40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9" name="Google Shape;629;p40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630" name="Google Shape;630;p40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1" name="Google Shape;631;p40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>
                <a:solidFill>
                  <a:schemeClr val="lt1"/>
                </a:solidFill>
              </a:endParaRPr>
            </a:p>
          </p:txBody>
        </p:sp>
      </p:grpSp>
      <p:sp>
        <p:nvSpPr>
          <p:cNvPr id="632" name="Google Shape;632;p40"/>
          <p:cNvSpPr txBox="1"/>
          <p:nvPr/>
        </p:nvSpPr>
        <p:spPr>
          <a:xfrm>
            <a:off x="428950" y="646625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Millores i ampliacions</a:t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33" name="Google Shape;633;p40"/>
          <p:cNvSpPr txBox="1"/>
          <p:nvPr/>
        </p:nvSpPr>
        <p:spPr>
          <a:xfrm>
            <a:off x="428950" y="1216150"/>
            <a:ext cx="5743500" cy="25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I si millorem i ampliem el nostre programa?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SzPts val="1200"/>
              <a:buFont typeface="Century Gothic"/>
              <a:buChar char="●"/>
            </a:pPr>
            <a:r>
              <a:rPr b="1" lang="ca" sz="1200">
                <a:latin typeface="Century Gothic"/>
                <a:ea typeface="Century Gothic"/>
                <a:cs typeface="Century Gothic"/>
                <a:sym typeface="Century Gothic"/>
              </a:rPr>
              <a:t>PROPOSTA 1.</a:t>
            </a:r>
            <a:r>
              <a:rPr lang="ca" sz="1200">
                <a:latin typeface="Century Gothic"/>
                <a:ea typeface="Century Gothic"/>
                <a:cs typeface="Century Gothic"/>
                <a:sym typeface="Century Gothic"/>
              </a:rPr>
              <a:t> Ets capaç de simular que estem fent exercici? Investiga quines són les teves pulsacions màximes i anima la icona del cor perquè acceleri!</a:t>
            </a:r>
            <a:endParaRPr sz="12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SzPts val="1200"/>
              <a:buFont typeface="Century Gothic"/>
              <a:buChar char="●"/>
            </a:pPr>
            <a:r>
              <a:rPr b="1" lang="ca" sz="1200">
                <a:latin typeface="Century Gothic"/>
                <a:ea typeface="Century Gothic"/>
                <a:cs typeface="Century Gothic"/>
                <a:sym typeface="Century Gothic"/>
              </a:rPr>
              <a:t>PROPOSTA 2.</a:t>
            </a:r>
            <a:r>
              <a:rPr lang="ca" sz="1200">
                <a:latin typeface="Century Gothic"/>
                <a:ea typeface="Century Gothic"/>
                <a:cs typeface="Century Gothic"/>
                <a:sym typeface="Century Gothic"/>
              </a:rPr>
              <a:t> Investiga sobre la freqüència cardíaca en repòs de </a:t>
            </a:r>
            <a:r>
              <a:rPr i="1" lang="ca" sz="1200">
                <a:latin typeface="Century Gothic"/>
                <a:ea typeface="Century Gothic"/>
                <a:cs typeface="Century Gothic"/>
                <a:sym typeface="Century Gothic"/>
              </a:rPr>
              <a:t>Kilian Jornet</a:t>
            </a:r>
            <a:r>
              <a:rPr lang="ca" sz="1200"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endParaRPr sz="12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SzPts val="1200"/>
              <a:buFont typeface="Century Gothic"/>
              <a:buChar char="●"/>
            </a:pPr>
            <a:r>
              <a:rPr b="1" lang="ca" sz="1200">
                <a:latin typeface="Century Gothic"/>
                <a:ea typeface="Century Gothic"/>
                <a:cs typeface="Century Gothic"/>
                <a:sym typeface="Century Gothic"/>
              </a:rPr>
              <a:t>PROPOSTA 3. </a:t>
            </a:r>
            <a:r>
              <a:rPr lang="ca" sz="1200">
                <a:latin typeface="Century Gothic"/>
                <a:ea typeface="Century Gothic"/>
                <a:cs typeface="Century Gothic"/>
                <a:sym typeface="Century Gothic"/>
              </a:rPr>
              <a:t>Crea un logotip animat per fomentar l’exercici físic.</a:t>
            </a:r>
            <a:endParaRPr b="1" sz="12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34" name="Google Shape;634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53675" y="3106787"/>
            <a:ext cx="1151837" cy="4150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635" name="Google Shape;635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53663" y="2021387"/>
            <a:ext cx="1151827" cy="3924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28575">
              <a:srgbClr val="000000">
                <a:alpha val="50000"/>
              </a:srgbClr>
            </a:outerShdw>
          </a:effectLst>
        </p:spPr>
      </p:pic>
      <p:pic>
        <p:nvPicPr>
          <p:cNvPr id="636" name="Google Shape;636;p40"/>
          <p:cNvPicPr preferRelativeResize="0"/>
          <p:nvPr/>
        </p:nvPicPr>
        <p:blipFill rotWithShape="1">
          <a:blip r:embed="rId5">
            <a:alphaModFix/>
          </a:blip>
          <a:srcRect b="4693" l="0" r="9974" t="8061"/>
          <a:stretch/>
        </p:blipFill>
        <p:spPr>
          <a:xfrm>
            <a:off x="7453662" y="2564087"/>
            <a:ext cx="1151825" cy="392474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637" name="Google Shape;637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880975" y="530025"/>
            <a:ext cx="639100" cy="532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8" name="Google Shape;638;p4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907150" y="696350"/>
            <a:ext cx="532100" cy="532100"/>
          </a:xfrm>
          <a:prstGeom prst="rect">
            <a:avLst/>
          </a:prstGeom>
          <a:noFill/>
          <a:ln>
            <a:noFill/>
          </a:ln>
        </p:spPr>
      </p:pic>
      <p:sp>
        <p:nvSpPr>
          <p:cNvPr id="639" name="Google Shape;639;p40"/>
          <p:cNvSpPr txBox="1"/>
          <p:nvPr/>
        </p:nvSpPr>
        <p:spPr>
          <a:xfrm>
            <a:off x="7684850" y="4889250"/>
            <a:ext cx="1290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600">
                <a:solidFill>
                  <a:schemeClr val="lt1"/>
                </a:solidFill>
              </a:rPr>
              <a:t>https://makecode.microbit.org/</a:t>
            </a:r>
            <a:endParaRPr sz="900">
              <a:solidFill>
                <a:schemeClr val="lt1"/>
              </a:solidFill>
            </a:endParaRPr>
          </a:p>
        </p:txBody>
      </p:sp>
      <p:sp>
        <p:nvSpPr>
          <p:cNvPr id="640" name="Google Shape;640;p40"/>
          <p:cNvSpPr txBox="1"/>
          <p:nvPr/>
        </p:nvSpPr>
        <p:spPr>
          <a:xfrm>
            <a:off x="254900" y="0"/>
            <a:ext cx="63327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M1 R3. Simulador de freqüència cardíaca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41" name="Google Shape;641;p4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41"/>
          <p:cNvSpPr txBox="1"/>
          <p:nvPr/>
        </p:nvSpPr>
        <p:spPr>
          <a:xfrm>
            <a:off x="491875" y="1454300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647" name="Google Shape;647;p41"/>
          <p:cNvGrpSpPr/>
          <p:nvPr/>
        </p:nvGrpSpPr>
        <p:grpSpPr>
          <a:xfrm>
            <a:off x="491875" y="3926400"/>
            <a:ext cx="7083175" cy="715000"/>
            <a:chOff x="0" y="0"/>
            <a:chExt cx="7083175" cy="715000"/>
          </a:xfrm>
        </p:grpSpPr>
        <p:sp>
          <p:nvSpPr>
            <p:cNvPr id="648" name="Google Shape;648;p41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9" name="Google Shape;649;p41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0" name="Google Shape;650;p41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651" name="Google Shape;651;p41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2" name="Google Shape;652;p41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/>
            </a:p>
          </p:txBody>
        </p:sp>
        <p:sp>
          <p:nvSpPr>
            <p:cNvPr id="653" name="Google Shape;653;p41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4" name="Google Shape;654;p41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655" name="Google Shape;655;p41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656" name="Google Shape;656;p41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657" name="Google Shape;657;p41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8" name="Google Shape;658;p41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659" name="Google Shape;659;p41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0" name="Google Shape;660;p41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661" name="Google Shape;661;p41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2" name="Google Shape;662;p41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663" name="Google Shape;663;p41"/>
          <p:cNvSpPr txBox="1"/>
          <p:nvPr/>
        </p:nvSpPr>
        <p:spPr>
          <a:xfrm>
            <a:off x="389275" y="726825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Fem-ho!</a:t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64" name="Google Shape;664;p41"/>
          <p:cNvSpPr txBox="1"/>
          <p:nvPr/>
        </p:nvSpPr>
        <p:spPr>
          <a:xfrm>
            <a:off x="389275" y="1142325"/>
            <a:ext cx="39117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Transferim el programa a la placa.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Si ho fem des de l’ordinador: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Cal que la placa estigui connectada a l’ordinador mitjançant un cable micro USB.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Si utilitzem una tauleta digital: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Utilitzarem la connexió Bluetooth per 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transferir els programes a la placa.</a:t>
            </a:r>
            <a:endParaRPr sz="1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How to pair and flash a program to your micro:bit over bluetooth using an Android device" id="665" name="Google Shape;665;p41" title="Pairing and Flashing in Android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67725" y="793013"/>
            <a:ext cx="1988026" cy="149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ow to pair and flash a program to your micro:bit over bluetooth using an iOS device" id="666" name="Google Shape;666;p41" title="Pairing and Flashing in iOS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52850" y="2359688"/>
            <a:ext cx="1988024" cy="149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his video describes the process of flashing a program to the BBC micro:bit using the Javascript Blocks Editor &#10;&#10;Head to support.microbit.org for more information" id="667" name="Google Shape;667;p41" title="Getting started with the BBC micro:bit - Flashing your first program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952850" y="793013"/>
            <a:ext cx="1988026" cy="1491019"/>
          </a:xfrm>
          <a:prstGeom prst="rect">
            <a:avLst/>
          </a:prstGeom>
          <a:noFill/>
          <a:ln>
            <a:noFill/>
          </a:ln>
        </p:spPr>
      </p:pic>
      <p:sp>
        <p:nvSpPr>
          <p:cNvPr id="668" name="Google Shape;668;p4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669" name="Google Shape;669;p41"/>
          <p:cNvSpPr txBox="1"/>
          <p:nvPr/>
        </p:nvSpPr>
        <p:spPr>
          <a:xfrm>
            <a:off x="313075" y="0"/>
            <a:ext cx="5718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M1 R3. Simulador de freqüència cardíaca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3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p42"/>
          <p:cNvSpPr txBox="1"/>
          <p:nvPr/>
        </p:nvSpPr>
        <p:spPr>
          <a:xfrm>
            <a:off x="2085750" y="726600"/>
            <a:ext cx="497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Compartim el projecte?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75" name="Google Shape;675;p42"/>
          <p:cNvPicPr preferRelativeResize="0"/>
          <p:nvPr/>
        </p:nvPicPr>
        <p:blipFill rotWithShape="1">
          <a:blip r:embed="rId3">
            <a:alphaModFix/>
          </a:blip>
          <a:srcRect b="15411" l="0" r="0" t="0"/>
          <a:stretch/>
        </p:blipFill>
        <p:spPr>
          <a:xfrm>
            <a:off x="438725" y="1399200"/>
            <a:ext cx="2548375" cy="31935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676" name="Google Shape;676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32075" y="2479349"/>
            <a:ext cx="5033849" cy="21719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677" name="Google Shape;677;p42"/>
          <p:cNvPicPr preferRelativeResize="0"/>
          <p:nvPr/>
        </p:nvPicPr>
        <p:blipFill rotWithShape="1">
          <a:blip r:embed="rId5">
            <a:alphaModFix/>
          </a:blip>
          <a:srcRect b="0" l="0" r="52703" t="0"/>
          <a:stretch/>
        </p:blipFill>
        <p:spPr>
          <a:xfrm>
            <a:off x="365975" y="2154225"/>
            <a:ext cx="2218351" cy="2424726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678" name="Google Shape;678;p42"/>
          <p:cNvSpPr/>
          <p:nvPr/>
        </p:nvSpPr>
        <p:spPr>
          <a:xfrm>
            <a:off x="1288800" y="2076075"/>
            <a:ext cx="484800" cy="3195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79" name="Google Shape;679;p42"/>
          <p:cNvCxnSpPr/>
          <p:nvPr/>
        </p:nvCxnSpPr>
        <p:spPr>
          <a:xfrm flipH="1" rot="10800000">
            <a:off x="1702603" y="1771565"/>
            <a:ext cx="523200" cy="5037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80" name="Google Shape;680;p42"/>
          <p:cNvSpPr/>
          <p:nvPr/>
        </p:nvSpPr>
        <p:spPr>
          <a:xfrm>
            <a:off x="2018650" y="1321425"/>
            <a:ext cx="929700" cy="4749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1" name="Google Shape;681;p42"/>
          <p:cNvSpPr txBox="1"/>
          <p:nvPr/>
        </p:nvSpPr>
        <p:spPr>
          <a:xfrm>
            <a:off x="3532075" y="1357913"/>
            <a:ext cx="47676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655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Calibri"/>
              <a:buAutoNum type="arabicPeriod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Al MakeCode seleccionem “</a:t>
            </a:r>
            <a:r>
              <a:rPr i="1"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compartir</a:t>
            </a: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”.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655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Calibri"/>
              <a:buAutoNum type="arabicPeriod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Posem un nom al projecte i premem </a:t>
            </a:r>
            <a:r>
              <a:rPr i="1"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“publicar proyecto”.</a:t>
            </a: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Se’ns crearà l’enllaç que podrem copiar i compartir.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82" name="Google Shape;682;p4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362200" y="619800"/>
            <a:ext cx="523200" cy="52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6"/>
          <p:cNvSpPr txBox="1"/>
          <p:nvPr/>
        </p:nvSpPr>
        <p:spPr>
          <a:xfrm>
            <a:off x="2948050" y="0"/>
            <a:ext cx="3379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micro:bit (v1)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3" name="Google Shape;93;p16"/>
          <p:cNvPicPr preferRelativeResize="0"/>
          <p:nvPr/>
        </p:nvPicPr>
        <p:blipFill rotWithShape="1">
          <a:blip r:embed="rId3">
            <a:alphaModFix/>
          </a:blip>
          <a:srcRect b="0" l="0" r="0" t="57064"/>
          <a:stretch/>
        </p:blipFill>
        <p:spPr>
          <a:xfrm>
            <a:off x="993738" y="996098"/>
            <a:ext cx="7156524" cy="3036575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6"/>
          <p:cNvSpPr txBox="1"/>
          <p:nvPr/>
        </p:nvSpPr>
        <p:spPr>
          <a:xfrm>
            <a:off x="6999050" y="4889250"/>
            <a:ext cx="19467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600">
                <a:solidFill>
                  <a:schemeClr val="lt1"/>
                </a:solidFill>
              </a:rPr>
              <a:t>https://microbit.org/get-started/user-guide/overview/</a:t>
            </a:r>
            <a:endParaRPr sz="900">
              <a:solidFill>
                <a:schemeClr val="lt1"/>
              </a:solidFill>
            </a:endParaRPr>
          </a:p>
        </p:txBody>
      </p:sp>
      <p:sp>
        <p:nvSpPr>
          <p:cNvPr id="95" name="Google Shape;95;p1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6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p43"/>
          <p:cNvSpPr txBox="1"/>
          <p:nvPr>
            <p:ph idx="4294967295"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3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M1 R4.</a:t>
            </a:r>
            <a:endParaRPr sz="3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3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ALIMENTACIÓ SALUDABLE</a:t>
            </a:r>
            <a:endParaRPr sz="3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8" name="Google Shape;688;p4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44"/>
          <p:cNvSpPr txBox="1"/>
          <p:nvPr/>
        </p:nvSpPr>
        <p:spPr>
          <a:xfrm>
            <a:off x="496050" y="1094100"/>
            <a:ext cx="3984900" cy="29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Tenir una alimentació saludable contribueix a </a:t>
            </a: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Mantenir un bon estat de salut garanteix el nostre desenvolupament físic i intel·lectual.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Però com sabem si la nostra alimentació és saludable?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La piràmide de l’alimentació saludable és una gran eina que ens orienta sobre les proporcions i les quantitats que hem d’ingerir de cada tipus d’aliment.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Segons l'OMS, realitzar una dieta sana i balancejada durant la nostra vida ens ajuda a prevenir la malnutrició, malalties no transmissibles i diferents afeccions.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94" name="Google Shape;694;p44"/>
          <p:cNvSpPr txBox="1"/>
          <p:nvPr/>
        </p:nvSpPr>
        <p:spPr>
          <a:xfrm>
            <a:off x="426225" y="654900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Sabies que…?</a:t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95" name="Google Shape;695;p44"/>
          <p:cNvPicPr preferRelativeResize="0"/>
          <p:nvPr/>
        </p:nvPicPr>
        <p:blipFill rotWithShape="1">
          <a:blip r:embed="rId3">
            <a:alphaModFix/>
          </a:blip>
          <a:srcRect b="0" l="0" r="0" t="2723"/>
          <a:stretch/>
        </p:blipFill>
        <p:spPr>
          <a:xfrm>
            <a:off x="4670475" y="1127987"/>
            <a:ext cx="4146376" cy="2863838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696" name="Google Shape;696;p44"/>
          <p:cNvSpPr txBox="1"/>
          <p:nvPr/>
        </p:nvSpPr>
        <p:spPr>
          <a:xfrm>
            <a:off x="372625" y="0"/>
            <a:ext cx="497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M1 R4. Alimentació saludable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697" name="Google Shape;697;p44"/>
          <p:cNvGrpSpPr/>
          <p:nvPr/>
        </p:nvGrpSpPr>
        <p:grpSpPr>
          <a:xfrm>
            <a:off x="550775" y="4049400"/>
            <a:ext cx="7083175" cy="715000"/>
            <a:chOff x="0" y="0"/>
            <a:chExt cx="7083175" cy="715000"/>
          </a:xfrm>
        </p:grpSpPr>
        <p:sp>
          <p:nvSpPr>
            <p:cNvPr id="698" name="Google Shape;698;p44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9" name="Google Shape;699;p44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0" name="Google Shape;700;p44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701" name="Google Shape;701;p44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p44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/>
            </a:p>
          </p:txBody>
        </p:sp>
        <p:sp>
          <p:nvSpPr>
            <p:cNvPr id="703" name="Google Shape;703;p44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4" name="Google Shape;704;p44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705" name="Google Shape;705;p44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6" name="Google Shape;706;p44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/>
            </a:p>
          </p:txBody>
        </p:sp>
        <p:sp>
          <p:nvSpPr>
            <p:cNvPr id="707" name="Google Shape;707;p44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8" name="Google Shape;708;p44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/>
            </a:p>
          </p:txBody>
        </p:sp>
        <p:sp>
          <p:nvSpPr>
            <p:cNvPr id="709" name="Google Shape;709;p44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0" name="Google Shape;710;p44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/>
            </a:p>
          </p:txBody>
        </p:sp>
        <p:sp>
          <p:nvSpPr>
            <p:cNvPr id="711" name="Google Shape;711;p44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2" name="Google Shape;712;p44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713" name="Google Shape;713;p4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7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p45"/>
          <p:cNvSpPr txBox="1"/>
          <p:nvPr/>
        </p:nvSpPr>
        <p:spPr>
          <a:xfrm>
            <a:off x="491875" y="1454300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719" name="Google Shape;719;p45"/>
          <p:cNvGrpSpPr/>
          <p:nvPr/>
        </p:nvGrpSpPr>
        <p:grpSpPr>
          <a:xfrm>
            <a:off x="364725" y="4023600"/>
            <a:ext cx="7083175" cy="715000"/>
            <a:chOff x="0" y="0"/>
            <a:chExt cx="7083175" cy="715000"/>
          </a:xfrm>
        </p:grpSpPr>
        <p:sp>
          <p:nvSpPr>
            <p:cNvPr id="720" name="Google Shape;720;p45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1" name="Google Shape;721;p45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2" name="Google Shape;722;p45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723" name="Google Shape;723;p45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4" name="Google Shape;724;p45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725" name="Google Shape;725;p45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6" name="Google Shape;726;p45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727" name="Google Shape;727;p45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8" name="Google Shape;728;p45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/>
            </a:p>
          </p:txBody>
        </p:sp>
        <p:sp>
          <p:nvSpPr>
            <p:cNvPr id="729" name="Google Shape;729;p45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0" name="Google Shape;730;p45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/>
            </a:p>
          </p:txBody>
        </p:sp>
        <p:sp>
          <p:nvSpPr>
            <p:cNvPr id="731" name="Google Shape;731;p45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2" name="Google Shape;732;p45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/>
            </a:p>
          </p:txBody>
        </p:sp>
        <p:sp>
          <p:nvSpPr>
            <p:cNvPr id="733" name="Google Shape;733;p45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4" name="Google Shape;734;p45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735" name="Google Shape;735;p45"/>
          <p:cNvSpPr txBox="1"/>
          <p:nvPr/>
        </p:nvSpPr>
        <p:spPr>
          <a:xfrm>
            <a:off x="364725" y="820275"/>
            <a:ext cx="8151900" cy="341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El repte</a:t>
            </a:r>
            <a:endParaRPr b="1" sz="15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Fem un joc per reconèixer els aliments saludables?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Farem servir els botons A i B de la micro:bit per crear un joc.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Per poder fer aquest programa, descobrirem com funcionen 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les</a:t>
            </a:r>
            <a:r>
              <a:rPr b="1"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estructures condicionals</a:t>
            </a: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Primer de tot prepararem un llistat d'aliments saludables i no saludables.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L’estructura del joc serà: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772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1.  Es mostrarà el nom d’un l’aliment a la pantalla.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772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2. Si el jugador creu que és un aliment saludable, haurà de prémer el botó A durant 1 segon.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772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3. Si, al contrari, pensa que és un aliment poc saludable, haurà de prémer el botó B durant 1 segon.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772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4. En cada cas, si la resposta és correcta, es mostrarà la icona        , o         si la resposta no és correcta.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36" name="Google Shape;736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45125" y="3715700"/>
            <a:ext cx="182875" cy="19725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737" name="Google Shape;737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54928" y="3715700"/>
            <a:ext cx="214222" cy="19725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738" name="Google Shape;738;p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68274" y="1885398"/>
            <a:ext cx="1454376" cy="117963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39" name="Google Shape;739;p45"/>
          <p:cNvCxnSpPr/>
          <p:nvPr/>
        </p:nvCxnSpPr>
        <p:spPr>
          <a:xfrm flipH="1" rot="10800000">
            <a:off x="6257674" y="2475214"/>
            <a:ext cx="510600" cy="2589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40" name="Google Shape;740;p45"/>
          <p:cNvCxnSpPr/>
          <p:nvPr/>
        </p:nvCxnSpPr>
        <p:spPr>
          <a:xfrm rot="10800000">
            <a:off x="8238099" y="2475214"/>
            <a:ext cx="510600" cy="2589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41" name="Google Shape;741;p45"/>
          <p:cNvSpPr txBox="1"/>
          <p:nvPr/>
        </p:nvSpPr>
        <p:spPr>
          <a:xfrm>
            <a:off x="372625" y="0"/>
            <a:ext cx="497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M1 R4. Alimentació saludable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42" name="Google Shape;742;p4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6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p46"/>
          <p:cNvSpPr txBox="1"/>
          <p:nvPr/>
        </p:nvSpPr>
        <p:spPr>
          <a:xfrm>
            <a:off x="491875" y="1581625"/>
            <a:ext cx="16149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Estructura </a:t>
            </a:r>
            <a:endParaRPr b="1" sz="1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aliment</a:t>
            </a:r>
            <a:endParaRPr b="1" sz="1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saludable</a:t>
            </a:r>
            <a:endParaRPr b="1" sz="1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48" name="Google Shape;748;p46"/>
          <p:cNvSpPr txBox="1"/>
          <p:nvPr/>
        </p:nvSpPr>
        <p:spPr>
          <a:xfrm>
            <a:off x="4440725" y="1581625"/>
            <a:ext cx="16149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Estructura </a:t>
            </a:r>
            <a:endParaRPr b="1" sz="1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aliment</a:t>
            </a:r>
            <a:endParaRPr b="1" sz="1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poc saludable</a:t>
            </a:r>
            <a:endParaRPr b="1" sz="1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49" name="Google Shape;749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5675" y="2753743"/>
            <a:ext cx="560425" cy="56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0" name="Google Shape;750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86650" y="2717224"/>
            <a:ext cx="560425" cy="560425"/>
          </a:xfrm>
          <a:prstGeom prst="rect">
            <a:avLst/>
          </a:prstGeom>
          <a:noFill/>
          <a:ln>
            <a:noFill/>
          </a:ln>
        </p:spPr>
      </p:pic>
      <p:sp>
        <p:nvSpPr>
          <p:cNvPr id="751" name="Google Shape;751;p46"/>
          <p:cNvSpPr txBox="1"/>
          <p:nvPr/>
        </p:nvSpPr>
        <p:spPr>
          <a:xfrm>
            <a:off x="0" y="0"/>
            <a:ext cx="51237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M1 R4. Alimentació saludable</a:t>
            </a:r>
            <a:endParaRPr/>
          </a:p>
        </p:txBody>
      </p:sp>
      <p:sp>
        <p:nvSpPr>
          <p:cNvPr id="752" name="Google Shape;752;p46"/>
          <p:cNvSpPr txBox="1"/>
          <p:nvPr/>
        </p:nvSpPr>
        <p:spPr>
          <a:xfrm>
            <a:off x="529475" y="1374850"/>
            <a:ext cx="37800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latin typeface="Century Gothic"/>
                <a:ea typeface="Century Gothic"/>
                <a:cs typeface="Century Gothic"/>
                <a:sym typeface="Century Gothic"/>
              </a:rPr>
              <a:t>Fixa’t en el diagrama:</a:t>
            </a:r>
            <a:endParaRPr sz="12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SzPts val="1200"/>
              <a:buFont typeface="Century Gothic"/>
              <a:buChar char="●"/>
            </a:pPr>
            <a:r>
              <a:rPr lang="ca" sz="1200">
                <a:latin typeface="Century Gothic"/>
                <a:ea typeface="Century Gothic"/>
                <a:cs typeface="Century Gothic"/>
                <a:sym typeface="Century Gothic"/>
              </a:rPr>
              <a:t>Si premem el botó A, estem dient que l’aliment (“poma”) és saludable i haurem de mostrar la icona de “vertader”.</a:t>
            </a:r>
            <a:endParaRPr sz="12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SzPts val="1200"/>
              <a:buFont typeface="Century Gothic"/>
              <a:buChar char="●"/>
            </a:pPr>
            <a:r>
              <a:rPr lang="ca" sz="1200">
                <a:latin typeface="Century Gothic"/>
                <a:ea typeface="Century Gothic"/>
                <a:cs typeface="Century Gothic"/>
                <a:sym typeface="Century Gothic"/>
              </a:rPr>
              <a:t>Si premem el botó B, estem dient que l’aliment no és saludable i haurem de fer que la icona que aparegui sigui la de “fals” o “error” </a:t>
            </a:r>
            <a:endParaRPr sz="1200"/>
          </a:p>
        </p:txBody>
      </p:sp>
      <p:pic>
        <p:nvPicPr>
          <p:cNvPr id="753" name="Google Shape;753;p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74675" y="2061375"/>
            <a:ext cx="182875" cy="19725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754" name="Google Shape;754;p4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221753" y="2980225"/>
            <a:ext cx="214222" cy="19725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755" name="Google Shape;755;p4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pic>
        <p:nvPicPr>
          <p:cNvPr id="756" name="Google Shape;756;p4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39825" y="466725"/>
            <a:ext cx="2457450" cy="4210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47"/>
          <p:cNvSpPr txBox="1"/>
          <p:nvPr/>
        </p:nvSpPr>
        <p:spPr>
          <a:xfrm>
            <a:off x="0" y="1110500"/>
            <a:ext cx="35382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04800" lvl="0" marL="914400" rtl="0" algn="just">
              <a:spcBef>
                <a:spcPts val="0"/>
              </a:spcBef>
              <a:spcAft>
                <a:spcPts val="0"/>
              </a:spcAft>
              <a:buSzPts val="1200"/>
              <a:buFont typeface="Century Gothic"/>
              <a:buChar char="●"/>
            </a:pPr>
            <a:r>
              <a:rPr lang="ca" sz="1200">
                <a:latin typeface="Century Gothic"/>
                <a:ea typeface="Century Gothic"/>
                <a:cs typeface="Century Gothic"/>
                <a:sym typeface="Century Gothic"/>
              </a:rPr>
              <a:t>Com serà el diagrama de flux per a un aliment no saludable? Omple els buits:</a:t>
            </a:r>
            <a:endParaRPr sz="1200"/>
          </a:p>
        </p:txBody>
      </p:sp>
      <p:sp>
        <p:nvSpPr>
          <p:cNvPr id="762" name="Google Shape;762;p47"/>
          <p:cNvSpPr txBox="1"/>
          <p:nvPr/>
        </p:nvSpPr>
        <p:spPr>
          <a:xfrm>
            <a:off x="0" y="0"/>
            <a:ext cx="51237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M1 R4. Alimentació saludable</a:t>
            </a:r>
            <a:endParaRPr/>
          </a:p>
        </p:txBody>
      </p:sp>
      <p:sp>
        <p:nvSpPr>
          <p:cNvPr id="763" name="Google Shape;763;p4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pic>
        <p:nvPicPr>
          <p:cNvPr id="764" name="Google Shape;764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27275" y="723925"/>
            <a:ext cx="2307087" cy="3952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8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p48"/>
          <p:cNvSpPr txBox="1"/>
          <p:nvPr/>
        </p:nvSpPr>
        <p:spPr>
          <a:xfrm>
            <a:off x="491875" y="1149500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770" name="Google Shape;770;p48"/>
          <p:cNvGrpSpPr/>
          <p:nvPr/>
        </p:nvGrpSpPr>
        <p:grpSpPr>
          <a:xfrm>
            <a:off x="610075" y="3823625"/>
            <a:ext cx="7083175" cy="715000"/>
            <a:chOff x="0" y="0"/>
            <a:chExt cx="7083175" cy="715000"/>
          </a:xfrm>
        </p:grpSpPr>
        <p:sp>
          <p:nvSpPr>
            <p:cNvPr id="771" name="Google Shape;771;p48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2" name="Google Shape;772;p48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3" name="Google Shape;773;p48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774" name="Google Shape;774;p48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5" name="Google Shape;775;p48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/>
            </a:p>
          </p:txBody>
        </p:sp>
        <p:sp>
          <p:nvSpPr>
            <p:cNvPr id="776" name="Google Shape;776;p48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7" name="Google Shape;777;p48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778" name="Google Shape;778;p48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779" name="Google Shape;779;p48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780" name="Google Shape;780;p48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1" name="Google Shape;781;p48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/>
            </a:p>
          </p:txBody>
        </p:sp>
        <p:sp>
          <p:nvSpPr>
            <p:cNvPr id="782" name="Google Shape;782;p48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3" name="Google Shape;783;p48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/>
            </a:p>
          </p:txBody>
        </p:sp>
        <p:sp>
          <p:nvSpPr>
            <p:cNvPr id="784" name="Google Shape;784;p48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5" name="Google Shape;785;p48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786" name="Google Shape;786;p48"/>
          <p:cNvSpPr txBox="1"/>
          <p:nvPr/>
        </p:nvSpPr>
        <p:spPr>
          <a:xfrm>
            <a:off x="491875" y="1073300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Blocs necessaris</a:t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87" name="Google Shape;787;p48"/>
          <p:cNvSpPr txBox="1"/>
          <p:nvPr/>
        </p:nvSpPr>
        <p:spPr>
          <a:xfrm>
            <a:off x="3475675" y="1899413"/>
            <a:ext cx="4247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Estructura condicional. Verifica si la condició és vertadera i, si és així, executa el codi que hem introduït a l’espai.</a:t>
            </a:r>
            <a:endParaRPr b="1" sz="1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788" name="Google Shape;788;p48"/>
          <p:cNvCxnSpPr/>
          <p:nvPr/>
        </p:nvCxnSpPr>
        <p:spPr>
          <a:xfrm flipH="1" rot="10800000">
            <a:off x="2779188" y="2191113"/>
            <a:ext cx="667200" cy="1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789" name="Google Shape;789;p48"/>
          <p:cNvCxnSpPr/>
          <p:nvPr/>
        </p:nvCxnSpPr>
        <p:spPr>
          <a:xfrm flipH="1" rot="10800000">
            <a:off x="2714500" y="3481625"/>
            <a:ext cx="667200" cy="1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790" name="Google Shape;790;p48"/>
          <p:cNvSpPr txBox="1"/>
          <p:nvPr/>
        </p:nvSpPr>
        <p:spPr>
          <a:xfrm>
            <a:off x="3446400" y="3143375"/>
            <a:ext cx="37455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Bloc que detecta si el botó A o B estan premuts. El seu valor pot ser “veritable” o “fals” i es pot fer servir dins d’una estructura condicional.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791" name="Google Shape;791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4274" y="3258875"/>
            <a:ext cx="1894443" cy="4155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792" name="Google Shape;792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22775" y="2378050"/>
            <a:ext cx="1151827" cy="3924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28575">
              <a:srgbClr val="000000">
                <a:alpha val="50000"/>
              </a:srgbClr>
            </a:outerShdw>
          </a:effectLst>
        </p:spPr>
      </p:pic>
      <p:pic>
        <p:nvPicPr>
          <p:cNvPr id="793" name="Google Shape;793;p4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22772" y="2992785"/>
            <a:ext cx="1151825" cy="3924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794" name="Google Shape;794;p4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22773" y="3567973"/>
            <a:ext cx="1151825" cy="422612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grpSp>
        <p:nvGrpSpPr>
          <p:cNvPr id="795" name="Google Shape;795;p48"/>
          <p:cNvGrpSpPr/>
          <p:nvPr/>
        </p:nvGrpSpPr>
        <p:grpSpPr>
          <a:xfrm>
            <a:off x="2255050" y="628588"/>
            <a:ext cx="5191275" cy="578013"/>
            <a:chOff x="2255050" y="628588"/>
            <a:chExt cx="5191275" cy="578013"/>
          </a:xfrm>
        </p:grpSpPr>
        <p:sp>
          <p:nvSpPr>
            <p:cNvPr id="796" name="Google Shape;796;p48"/>
            <p:cNvSpPr txBox="1"/>
            <p:nvPr/>
          </p:nvSpPr>
          <p:spPr>
            <a:xfrm>
              <a:off x="2473825" y="714000"/>
              <a:ext cx="49725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20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Joc de l’alimentació saludable</a:t>
              </a:r>
              <a:endParaRPr b="1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id="797" name="Google Shape;797;p48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2255050" y="628588"/>
              <a:ext cx="560425" cy="5604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98" name="Google Shape;798;p48"/>
          <p:cNvPicPr preferRelativeResize="0"/>
          <p:nvPr/>
        </p:nvPicPr>
        <p:blipFill rotWithShape="1">
          <a:blip r:embed="rId8">
            <a:alphaModFix/>
          </a:blip>
          <a:srcRect b="0" l="0" r="1322" t="0"/>
          <a:stretch/>
        </p:blipFill>
        <p:spPr>
          <a:xfrm>
            <a:off x="644275" y="1828300"/>
            <a:ext cx="1869375" cy="8229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799" name="Google Shape;799;p48"/>
          <p:cNvSpPr txBox="1"/>
          <p:nvPr/>
        </p:nvSpPr>
        <p:spPr>
          <a:xfrm>
            <a:off x="7684850" y="4889250"/>
            <a:ext cx="1290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600">
                <a:solidFill>
                  <a:schemeClr val="lt1"/>
                </a:solidFill>
              </a:rPr>
              <a:t>https://makecode.microbit.org/</a:t>
            </a:r>
            <a:endParaRPr sz="900">
              <a:solidFill>
                <a:schemeClr val="lt1"/>
              </a:solidFill>
            </a:endParaRPr>
          </a:p>
        </p:txBody>
      </p:sp>
      <p:sp>
        <p:nvSpPr>
          <p:cNvPr id="800" name="Google Shape;800;p48"/>
          <p:cNvSpPr txBox="1"/>
          <p:nvPr/>
        </p:nvSpPr>
        <p:spPr>
          <a:xfrm>
            <a:off x="152400" y="0"/>
            <a:ext cx="51237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M1 R4 Alimentació saludable</a:t>
            </a:r>
            <a:endParaRPr/>
          </a:p>
        </p:txBody>
      </p:sp>
      <p:sp>
        <p:nvSpPr>
          <p:cNvPr id="801" name="Google Shape;801;p4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5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p49"/>
          <p:cNvSpPr txBox="1"/>
          <p:nvPr/>
        </p:nvSpPr>
        <p:spPr>
          <a:xfrm>
            <a:off x="491875" y="1454300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807" name="Google Shape;807;p49"/>
          <p:cNvGrpSpPr/>
          <p:nvPr/>
        </p:nvGrpSpPr>
        <p:grpSpPr>
          <a:xfrm>
            <a:off x="363150" y="3927725"/>
            <a:ext cx="7083175" cy="715000"/>
            <a:chOff x="0" y="0"/>
            <a:chExt cx="7083175" cy="715000"/>
          </a:xfrm>
        </p:grpSpPr>
        <p:sp>
          <p:nvSpPr>
            <p:cNvPr id="808" name="Google Shape;808;p49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9" name="Google Shape;809;p49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0" name="Google Shape;810;p49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811" name="Google Shape;811;p49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2" name="Google Shape;812;p49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/>
            </a:p>
          </p:txBody>
        </p:sp>
        <p:sp>
          <p:nvSpPr>
            <p:cNvPr id="813" name="Google Shape;813;p49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4" name="Google Shape;814;p49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815" name="Google Shape;815;p49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816" name="Google Shape;816;p49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817" name="Google Shape;817;p49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8" name="Google Shape;818;p49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819" name="Google Shape;819;p49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0" name="Google Shape;820;p49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/>
            </a:p>
          </p:txBody>
        </p:sp>
        <p:sp>
          <p:nvSpPr>
            <p:cNvPr id="821" name="Google Shape;821;p49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2" name="Google Shape;822;p49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823" name="Google Shape;823;p49"/>
          <p:cNvSpPr txBox="1"/>
          <p:nvPr/>
        </p:nvSpPr>
        <p:spPr>
          <a:xfrm>
            <a:off x="491875" y="1378100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Programa</a:t>
            </a:r>
            <a:endParaRPr b="1" sz="17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24" name="Google Shape;824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16701" y="645916"/>
            <a:ext cx="2831799" cy="3028174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825" name="Google Shape;825;p49"/>
          <p:cNvSpPr txBox="1"/>
          <p:nvPr/>
        </p:nvSpPr>
        <p:spPr>
          <a:xfrm>
            <a:off x="7684850" y="4889250"/>
            <a:ext cx="1290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600">
                <a:solidFill>
                  <a:schemeClr val="lt1"/>
                </a:solidFill>
              </a:rPr>
              <a:t>https://makecode.microbit.org/</a:t>
            </a:r>
            <a:endParaRPr sz="900">
              <a:solidFill>
                <a:schemeClr val="lt1"/>
              </a:solidFill>
            </a:endParaRPr>
          </a:p>
        </p:txBody>
      </p:sp>
      <p:sp>
        <p:nvSpPr>
          <p:cNvPr id="826" name="Google Shape;826;p49"/>
          <p:cNvSpPr txBox="1"/>
          <p:nvPr/>
        </p:nvSpPr>
        <p:spPr>
          <a:xfrm>
            <a:off x="541400" y="889525"/>
            <a:ext cx="45213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Observem que al simulador s’hi pot veure el programa sense necessitat de descarregar-lo a la placa. 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1. </a:t>
            </a: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Programa les icones del joc que s’han de mostrar en prémer els botons A o B d’un aliment saludable i després fes el mateix per a un aliment no saludable.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2. </a:t>
            </a: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Repeteix el programa tantes vegades com vulguis per a diferents aliments. Com més aliments, més llarg serà el teu joc. Juga amb un company per verificar el seu funcionament. </a:t>
            </a:r>
            <a:endParaRPr sz="1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914400" rtl="0" algn="just">
              <a:spcBef>
                <a:spcPts val="0"/>
              </a:spcBef>
              <a:spcAft>
                <a:spcPts val="75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27" name="Google Shape;827;p49"/>
          <p:cNvSpPr txBox="1"/>
          <p:nvPr/>
        </p:nvSpPr>
        <p:spPr>
          <a:xfrm>
            <a:off x="0" y="0"/>
            <a:ext cx="51237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M1 R4. Alimentació saludable</a:t>
            </a:r>
            <a:endParaRPr/>
          </a:p>
        </p:txBody>
      </p:sp>
      <p:sp>
        <p:nvSpPr>
          <p:cNvPr id="828" name="Google Shape;828;p4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2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p50"/>
          <p:cNvSpPr txBox="1"/>
          <p:nvPr/>
        </p:nvSpPr>
        <p:spPr>
          <a:xfrm>
            <a:off x="441525" y="0"/>
            <a:ext cx="497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M1 R4. Alimentació saludable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34" name="Google Shape;834;p50"/>
          <p:cNvSpPr txBox="1"/>
          <p:nvPr/>
        </p:nvSpPr>
        <p:spPr>
          <a:xfrm>
            <a:off x="491875" y="1454300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35" name="Google Shape;835;p50"/>
          <p:cNvSpPr txBox="1"/>
          <p:nvPr/>
        </p:nvSpPr>
        <p:spPr>
          <a:xfrm>
            <a:off x="389275" y="726825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Comprova-ho</a:t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36" name="Google Shape;836;p50"/>
          <p:cNvSpPr txBox="1"/>
          <p:nvPr/>
        </p:nvSpPr>
        <p:spPr>
          <a:xfrm>
            <a:off x="389275" y="1142325"/>
            <a:ext cx="39117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Transferim el programa a la placa.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Si ho fem des de l’ordinador: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Cal que la placa estigui connectada a l’ordinador mitjançant un cable micro USB.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Si utilitzem una tauleta digital: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Utilitzarem la connexió Bluetooth per 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transferir els programes a la placa.</a:t>
            </a:r>
            <a:endParaRPr sz="1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How to pair and flash a program to your micro:bit over bluetooth using an Android device" id="837" name="Google Shape;837;p50" title="Pairing and Flashing in Android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67725" y="793013"/>
            <a:ext cx="1988026" cy="149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ow to pair and flash a program to your micro:bit over bluetooth using an iOS device" id="838" name="Google Shape;838;p50" title="Pairing and Flashing in iOS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52850" y="2359688"/>
            <a:ext cx="1988024" cy="149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his video describes the process of flashing a program to the BBC micro:bit using the Javascript Blocks Editor &#10;&#10;Head to support.microbit.org for more information" id="839" name="Google Shape;839;p50" title="Getting started with the BBC micro:bit - Flashing your first program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952850" y="793013"/>
            <a:ext cx="1988026" cy="1491019"/>
          </a:xfrm>
          <a:prstGeom prst="rect">
            <a:avLst/>
          </a:prstGeom>
          <a:noFill/>
          <a:ln>
            <a:noFill/>
          </a:ln>
        </p:spPr>
      </p:pic>
      <p:sp>
        <p:nvSpPr>
          <p:cNvPr id="840" name="Google Shape;840;p5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grpSp>
        <p:nvGrpSpPr>
          <p:cNvPr id="841" name="Google Shape;841;p50"/>
          <p:cNvGrpSpPr/>
          <p:nvPr/>
        </p:nvGrpSpPr>
        <p:grpSpPr>
          <a:xfrm>
            <a:off x="491875" y="3926400"/>
            <a:ext cx="7083175" cy="715000"/>
            <a:chOff x="0" y="0"/>
            <a:chExt cx="7083175" cy="715000"/>
          </a:xfrm>
        </p:grpSpPr>
        <p:sp>
          <p:nvSpPr>
            <p:cNvPr id="842" name="Google Shape;842;p50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3" name="Google Shape;843;p50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4" name="Google Shape;844;p50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845" name="Google Shape;845;p50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6" name="Google Shape;846;p50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7" name="Google Shape;847;p50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848" name="Google Shape;848;p50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849" name="Google Shape;849;p50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850" name="Google Shape;850;p50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1" name="Google Shape;851;p50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852" name="Google Shape;852;p50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3" name="Google Shape;853;p50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854" name="Google Shape;854;p50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5" name="Google Shape;855;p50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  <p:sp>
          <p:nvSpPr>
            <p:cNvPr id="856" name="Google Shape;856;p50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/>
            </a:p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0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51"/>
          <p:cNvSpPr txBox="1"/>
          <p:nvPr/>
        </p:nvSpPr>
        <p:spPr>
          <a:xfrm>
            <a:off x="491875" y="1454300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62" name="Google Shape;862;p51"/>
          <p:cNvSpPr txBox="1"/>
          <p:nvPr/>
        </p:nvSpPr>
        <p:spPr>
          <a:xfrm>
            <a:off x="384400" y="709850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Millores i ampliacions</a:t>
            </a:r>
            <a:endParaRPr b="1" sz="1700">
              <a:solidFill>
                <a:schemeClr val="dk2"/>
              </a:solidFill>
              <a:highlight>
                <a:schemeClr val="lt1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63" name="Google Shape;863;p51"/>
          <p:cNvSpPr txBox="1"/>
          <p:nvPr/>
        </p:nvSpPr>
        <p:spPr>
          <a:xfrm>
            <a:off x="491875" y="1070400"/>
            <a:ext cx="55131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I s</a:t>
            </a: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i millorem i ampliem el nostre programa?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entury Gothic"/>
              <a:buChar char="●"/>
            </a:pPr>
            <a:r>
              <a:rPr b="1"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Proposta </a:t>
            </a:r>
            <a:r>
              <a:rPr b="1"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1.</a:t>
            </a: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 Com que aquest és el nostre primer joc i ja sabem fer servir els sons, què us sembla si n’</a:t>
            </a: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introduïm</a:t>
            </a: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alguns  dins del programa?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Haurem de buscar un so per a la resposta correcta i un altre per a quan no ho sigui.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entury Gothic"/>
              <a:buChar char="●"/>
            </a:pPr>
            <a:r>
              <a:rPr b="1"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Proposta 2. </a:t>
            </a: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Com més llarga sigui la llista d’aliments, més llarg serà el joc. Jugueu per parelles i poseu-vos a prova!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64" name="Google Shape;864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33750" y="2991088"/>
            <a:ext cx="1151837" cy="4150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865" name="Google Shape;865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33763" y="1509737"/>
            <a:ext cx="1151827" cy="3924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28575">
              <a:srgbClr val="000000">
                <a:alpha val="50000"/>
              </a:srgbClr>
            </a:outerShdw>
          </a:effectLst>
        </p:spPr>
      </p:pic>
      <p:pic>
        <p:nvPicPr>
          <p:cNvPr id="866" name="Google Shape;866;p5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33785" y="2009385"/>
            <a:ext cx="1151825" cy="3924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867" name="Google Shape;867;p5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33786" y="2492286"/>
            <a:ext cx="1151825" cy="422612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868" name="Google Shape;868;p51"/>
          <p:cNvSpPr txBox="1"/>
          <p:nvPr/>
        </p:nvSpPr>
        <p:spPr>
          <a:xfrm>
            <a:off x="7684850" y="4889250"/>
            <a:ext cx="1290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600">
                <a:solidFill>
                  <a:schemeClr val="lt1"/>
                </a:solidFill>
              </a:rPr>
              <a:t>https://makecode.microbit.org/</a:t>
            </a:r>
            <a:endParaRPr sz="900">
              <a:solidFill>
                <a:schemeClr val="lt1"/>
              </a:solidFill>
            </a:endParaRPr>
          </a:p>
        </p:txBody>
      </p:sp>
      <p:sp>
        <p:nvSpPr>
          <p:cNvPr id="869" name="Google Shape;869;p5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870" name="Google Shape;870;p51"/>
          <p:cNvSpPr txBox="1"/>
          <p:nvPr/>
        </p:nvSpPr>
        <p:spPr>
          <a:xfrm>
            <a:off x="0" y="0"/>
            <a:ext cx="55554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M1 R4. Alimentació saludable</a:t>
            </a:r>
            <a:endParaRPr/>
          </a:p>
        </p:txBody>
      </p:sp>
      <p:grpSp>
        <p:nvGrpSpPr>
          <p:cNvPr id="871" name="Google Shape;871;p51"/>
          <p:cNvGrpSpPr/>
          <p:nvPr/>
        </p:nvGrpSpPr>
        <p:grpSpPr>
          <a:xfrm>
            <a:off x="384388" y="3858138"/>
            <a:ext cx="7083175" cy="1031100"/>
            <a:chOff x="0" y="113325"/>
            <a:chExt cx="7083175" cy="1031100"/>
          </a:xfrm>
        </p:grpSpPr>
        <p:sp>
          <p:nvSpPr>
            <p:cNvPr id="872" name="Google Shape;872;p51"/>
            <p:cNvSpPr/>
            <p:nvPr/>
          </p:nvSpPr>
          <p:spPr>
            <a:xfrm>
              <a:off x="0" y="429425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3" name="Google Shape;873;p51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4" name="Google Shape;874;p51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875" name="Google Shape;875;p51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6" name="Google Shape;876;p51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El repte</a:t>
              </a:r>
              <a:endParaRPr b="1"/>
            </a:p>
          </p:txBody>
        </p:sp>
        <p:sp>
          <p:nvSpPr>
            <p:cNvPr id="877" name="Google Shape;877;p51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8" name="Google Shape;878;p51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879" name="Google Shape;879;p51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880" name="Google Shape;880;p51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881" name="Google Shape;881;p51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2" name="Google Shape;882;p51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883" name="Google Shape;883;p51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4" name="Google Shape;884;p51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Fem-ho!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885" name="Google Shape;885;p51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6" name="Google Shape;886;p51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>
                <a:solidFill>
                  <a:schemeClr val="lt1"/>
                </a:solidFill>
              </a:endParaRPr>
            </a:p>
          </p:txBody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0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" name="Google Shape;891;p52"/>
          <p:cNvSpPr txBox="1"/>
          <p:nvPr/>
        </p:nvSpPr>
        <p:spPr>
          <a:xfrm>
            <a:off x="2085750" y="726600"/>
            <a:ext cx="497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Compartim el projecte?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92" name="Google Shape;892;p52"/>
          <p:cNvPicPr preferRelativeResize="0"/>
          <p:nvPr/>
        </p:nvPicPr>
        <p:blipFill rotWithShape="1">
          <a:blip r:embed="rId3">
            <a:alphaModFix/>
          </a:blip>
          <a:srcRect b="15411" l="0" r="0" t="0"/>
          <a:stretch/>
        </p:blipFill>
        <p:spPr>
          <a:xfrm>
            <a:off x="438725" y="1399200"/>
            <a:ext cx="2548375" cy="31935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893" name="Google Shape;893;p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32075" y="2479349"/>
            <a:ext cx="5033849" cy="21719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894" name="Google Shape;894;p52"/>
          <p:cNvPicPr preferRelativeResize="0"/>
          <p:nvPr/>
        </p:nvPicPr>
        <p:blipFill rotWithShape="1">
          <a:blip r:embed="rId5">
            <a:alphaModFix/>
          </a:blip>
          <a:srcRect b="0" l="0" r="52703" t="0"/>
          <a:stretch/>
        </p:blipFill>
        <p:spPr>
          <a:xfrm>
            <a:off x="365975" y="2154225"/>
            <a:ext cx="2218351" cy="2424726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895" name="Google Shape;895;p52"/>
          <p:cNvSpPr/>
          <p:nvPr/>
        </p:nvSpPr>
        <p:spPr>
          <a:xfrm>
            <a:off x="1288800" y="2076075"/>
            <a:ext cx="484800" cy="3195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896" name="Google Shape;896;p52"/>
          <p:cNvCxnSpPr/>
          <p:nvPr/>
        </p:nvCxnSpPr>
        <p:spPr>
          <a:xfrm flipH="1" rot="10800000">
            <a:off x="1702603" y="1771565"/>
            <a:ext cx="523200" cy="5037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897" name="Google Shape;897;p52"/>
          <p:cNvSpPr/>
          <p:nvPr/>
        </p:nvSpPr>
        <p:spPr>
          <a:xfrm>
            <a:off x="2018650" y="1321425"/>
            <a:ext cx="929700" cy="4749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8" name="Google Shape;898;p52"/>
          <p:cNvSpPr txBox="1"/>
          <p:nvPr/>
        </p:nvSpPr>
        <p:spPr>
          <a:xfrm>
            <a:off x="3532075" y="1357913"/>
            <a:ext cx="47676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655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Calibri"/>
              <a:buAutoNum type="arabicPeriod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Al MakeCode seleccionem “</a:t>
            </a:r>
            <a:r>
              <a:rPr i="1"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compartir</a:t>
            </a: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”.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655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Calibri"/>
              <a:buAutoNum type="arabicPeriod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Posem un nom al projecte i premem </a:t>
            </a:r>
            <a:r>
              <a:rPr i="1"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“publicar proyecto”.</a:t>
            </a: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Se’ns crearà l’enllaç que podrem copiar i compartir.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99" name="Google Shape;899;p5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362200" y="619800"/>
            <a:ext cx="523200" cy="52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7"/>
          <p:cNvPicPr preferRelativeResize="0"/>
          <p:nvPr/>
        </p:nvPicPr>
        <p:blipFill rotWithShape="1">
          <a:blip r:embed="rId3">
            <a:alphaModFix/>
          </a:blip>
          <a:srcRect b="50006" l="0" r="0" t="5856"/>
          <a:stretch/>
        </p:blipFill>
        <p:spPr>
          <a:xfrm>
            <a:off x="993600" y="1225200"/>
            <a:ext cx="7156800" cy="303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7"/>
          <p:cNvSpPr txBox="1"/>
          <p:nvPr/>
        </p:nvSpPr>
        <p:spPr>
          <a:xfrm>
            <a:off x="2882400" y="0"/>
            <a:ext cx="3379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micro:bit (v2)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2" name="Google Shape;102;p17"/>
          <p:cNvSpPr txBox="1"/>
          <p:nvPr/>
        </p:nvSpPr>
        <p:spPr>
          <a:xfrm>
            <a:off x="6999050" y="4889250"/>
            <a:ext cx="19467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600">
                <a:solidFill>
                  <a:schemeClr val="lt1"/>
                </a:solidFill>
              </a:rPr>
              <a:t>https://microbit.org/get-started/user-guide/overview/</a:t>
            </a:r>
            <a:endParaRPr sz="900">
              <a:solidFill>
                <a:schemeClr val="lt1"/>
              </a:solidFill>
            </a:endParaRPr>
          </a:p>
        </p:txBody>
      </p:sp>
      <p:sp>
        <p:nvSpPr>
          <p:cNvPr id="103" name="Google Shape;103;p1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53"/>
          <p:cNvSpPr txBox="1"/>
          <p:nvPr>
            <p:ph idx="4294967295"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3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M1 R5.</a:t>
            </a:r>
            <a:endParaRPr sz="3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3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COMPTADOR D’ESMORZARS</a:t>
            </a:r>
            <a:endParaRPr sz="3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3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SALUDABLES</a:t>
            </a:r>
            <a:endParaRPr sz="3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5" name="Google Shape;905;p5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9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p54"/>
          <p:cNvSpPr txBox="1"/>
          <p:nvPr/>
        </p:nvSpPr>
        <p:spPr>
          <a:xfrm>
            <a:off x="496050" y="1608525"/>
            <a:ext cx="3984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911" name="Google Shape;911;p54"/>
          <p:cNvGrpSpPr/>
          <p:nvPr/>
        </p:nvGrpSpPr>
        <p:grpSpPr>
          <a:xfrm>
            <a:off x="601675" y="3936125"/>
            <a:ext cx="7083175" cy="715000"/>
            <a:chOff x="0" y="0"/>
            <a:chExt cx="7083175" cy="715000"/>
          </a:xfrm>
        </p:grpSpPr>
        <p:sp>
          <p:nvSpPr>
            <p:cNvPr id="912" name="Google Shape;912;p54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3" name="Google Shape;913;p54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4" name="Google Shape;914;p54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915" name="Google Shape;915;p54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6" name="Google Shape;916;p54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El repte</a:t>
              </a:r>
              <a:endParaRPr b="1"/>
            </a:p>
          </p:txBody>
        </p:sp>
        <p:sp>
          <p:nvSpPr>
            <p:cNvPr id="917" name="Google Shape;917;p54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8" name="Google Shape;918;p54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919" name="Google Shape;919;p54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0" name="Google Shape;920;p54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/>
            </a:p>
          </p:txBody>
        </p:sp>
        <p:sp>
          <p:nvSpPr>
            <p:cNvPr id="921" name="Google Shape;921;p54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2" name="Google Shape;922;p54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/>
            </a:p>
          </p:txBody>
        </p:sp>
        <p:sp>
          <p:nvSpPr>
            <p:cNvPr id="923" name="Google Shape;923;p54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4" name="Google Shape;924;p54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Fem-ho!</a:t>
              </a:r>
              <a:endParaRPr b="1"/>
            </a:p>
          </p:txBody>
        </p:sp>
        <p:sp>
          <p:nvSpPr>
            <p:cNvPr id="925" name="Google Shape;925;p54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6" name="Google Shape;926;p54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927" name="Google Shape;927;p54"/>
          <p:cNvSpPr txBox="1"/>
          <p:nvPr/>
        </p:nvSpPr>
        <p:spPr>
          <a:xfrm>
            <a:off x="315375" y="596550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Sabies que…?</a:t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28" name="Google Shape;928;p54"/>
          <p:cNvSpPr txBox="1"/>
          <p:nvPr/>
        </p:nvSpPr>
        <p:spPr>
          <a:xfrm>
            <a:off x="8061425" y="4866600"/>
            <a:ext cx="11433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600">
                <a:solidFill>
                  <a:schemeClr val="lt1"/>
                </a:solidFill>
              </a:rPr>
              <a:t>Icones  flaticon.es</a:t>
            </a:r>
            <a:endParaRPr sz="600">
              <a:solidFill>
                <a:schemeClr val="lt1"/>
              </a:solidFill>
            </a:endParaRPr>
          </a:p>
        </p:txBody>
      </p:sp>
      <p:grpSp>
        <p:nvGrpSpPr>
          <p:cNvPr id="929" name="Google Shape;929;p54"/>
          <p:cNvGrpSpPr/>
          <p:nvPr/>
        </p:nvGrpSpPr>
        <p:grpSpPr>
          <a:xfrm>
            <a:off x="154200" y="0"/>
            <a:ext cx="7334100" cy="1155100"/>
            <a:chOff x="154200" y="0"/>
            <a:chExt cx="7334100" cy="1155100"/>
          </a:xfrm>
        </p:grpSpPr>
        <p:sp>
          <p:nvSpPr>
            <p:cNvPr id="930" name="Google Shape;930;p54"/>
            <p:cNvSpPr txBox="1"/>
            <p:nvPr/>
          </p:nvSpPr>
          <p:spPr>
            <a:xfrm>
              <a:off x="154200" y="0"/>
              <a:ext cx="73341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2000">
                  <a:solidFill>
                    <a:schemeClr val="dk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M1 R5. Comptador d’esmorzars saludables</a:t>
              </a:r>
              <a:endParaRPr b="1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id="931" name="Google Shape;931;p5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025775" y="662500"/>
              <a:ext cx="492600" cy="4926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32" name="Google Shape;932;p54"/>
          <p:cNvSpPr txBox="1"/>
          <p:nvPr/>
        </p:nvSpPr>
        <p:spPr>
          <a:xfrm>
            <a:off x="666150" y="986400"/>
            <a:ext cx="4461000" cy="31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L’esmorzar és un dels àpats més importants del dia, ja que ens permet començar el dia amb energia.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…I si els comptem?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En programació es fan servir molt els comptadors. Si pensem en qualsevol joc, s’hauran de</a:t>
            </a: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comptar els punts, les vides que resten, etc.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Per programar un comptador, necessitarem fer servir variables. Una variable és, simplement, un valor que va canviant durant el desenvolupament del programa.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Al MakeCode hi pots trobar una categoria per crear i programar variables.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933" name="Google Shape;933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94075" y="829350"/>
            <a:ext cx="3073203" cy="287985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934" name="Google Shape;934;p54"/>
          <p:cNvSpPr txBox="1"/>
          <p:nvPr/>
        </p:nvSpPr>
        <p:spPr>
          <a:xfrm>
            <a:off x="7684850" y="4889250"/>
            <a:ext cx="1290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600">
                <a:solidFill>
                  <a:schemeClr val="lt1"/>
                </a:solidFill>
              </a:rPr>
              <a:t>https://makecode.microbit.org/</a:t>
            </a:r>
            <a:endParaRPr sz="900">
              <a:solidFill>
                <a:schemeClr val="lt1"/>
              </a:solidFill>
            </a:endParaRPr>
          </a:p>
        </p:txBody>
      </p:sp>
      <p:sp>
        <p:nvSpPr>
          <p:cNvPr id="935" name="Google Shape;935;p5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9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Google Shape;940;p55"/>
          <p:cNvSpPr txBox="1"/>
          <p:nvPr/>
        </p:nvSpPr>
        <p:spPr>
          <a:xfrm>
            <a:off x="491875" y="1454300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941" name="Google Shape;941;p55"/>
          <p:cNvGrpSpPr/>
          <p:nvPr/>
        </p:nvGrpSpPr>
        <p:grpSpPr>
          <a:xfrm>
            <a:off x="560162" y="3889750"/>
            <a:ext cx="7081231" cy="488403"/>
            <a:chOff x="1037" y="113325"/>
            <a:chExt cx="7081231" cy="488403"/>
          </a:xfrm>
        </p:grpSpPr>
        <p:sp>
          <p:nvSpPr>
            <p:cNvPr id="942" name="Google Shape;942;p55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3" name="Google Shape;943;p55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944" name="Google Shape;944;p55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5" name="Google Shape;945;p55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946" name="Google Shape;946;p55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7" name="Google Shape;947;p55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948" name="Google Shape;948;p55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9" name="Google Shape;949;p55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/>
            </a:p>
          </p:txBody>
        </p:sp>
        <p:sp>
          <p:nvSpPr>
            <p:cNvPr id="950" name="Google Shape;950;p55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1" name="Google Shape;951;p55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/>
            </a:p>
          </p:txBody>
        </p:sp>
        <p:sp>
          <p:nvSpPr>
            <p:cNvPr id="952" name="Google Shape;952;p55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3" name="Google Shape;953;p55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/>
            </a:p>
          </p:txBody>
        </p:sp>
        <p:sp>
          <p:nvSpPr>
            <p:cNvPr id="954" name="Google Shape;954;p55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5" name="Google Shape;955;p55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956" name="Google Shape;956;p55"/>
          <p:cNvSpPr txBox="1"/>
          <p:nvPr/>
        </p:nvSpPr>
        <p:spPr>
          <a:xfrm>
            <a:off x="289150" y="1031150"/>
            <a:ext cx="8151900" cy="263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El repte</a:t>
            </a:r>
            <a:endParaRPr b="1" sz="15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Repte inicial: crea un comptador d’esmorzars saludables i no saludables 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Ets capaç de crear un programa que et permeti fer el recompte d’esmorzars saludables i no saludables que han portat avui els teus companys a classe?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0" marL="457200" rtl="0" algn="just">
              <a:spcBef>
                <a:spcPts val="0"/>
              </a:spcBef>
              <a:spcAft>
                <a:spcPts val="0"/>
              </a:spcAft>
              <a:buSzPts val="1000"/>
              <a:buFont typeface="Century Gothic"/>
              <a:buChar char="●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Quan es premi el botó A, sumarem +1.  El botó A farà el recompte d’esmorzars saludables.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0" marL="457200" rtl="0" algn="just">
              <a:spcBef>
                <a:spcPts val="0"/>
              </a:spcBef>
              <a:spcAft>
                <a:spcPts val="0"/>
              </a:spcAft>
              <a:buSzPts val="1000"/>
              <a:buFont typeface="Noto Sans Symbols"/>
              <a:buChar char="●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Quan es premi el botó B sumarem +1. El botó A farà el recompte d’esmorzars saludables.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0" marL="457200" rtl="0" algn="just">
              <a:spcBef>
                <a:spcPts val="0"/>
              </a:spcBef>
              <a:spcAft>
                <a:spcPts val="0"/>
              </a:spcAft>
              <a:buSzPts val="1000"/>
              <a:buFont typeface="Noto Sans Symbols"/>
              <a:buChar char="●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En polsar els botons A+B s’esborren tots dos resultats i posem el comptador a zero.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957" name="Google Shape;957;p55"/>
          <p:cNvGrpSpPr/>
          <p:nvPr/>
        </p:nvGrpSpPr>
        <p:grpSpPr>
          <a:xfrm>
            <a:off x="2025775" y="662500"/>
            <a:ext cx="5420550" cy="544100"/>
            <a:chOff x="2025775" y="662500"/>
            <a:chExt cx="5420550" cy="544100"/>
          </a:xfrm>
        </p:grpSpPr>
        <p:sp>
          <p:nvSpPr>
            <p:cNvPr id="958" name="Google Shape;958;p55"/>
            <p:cNvSpPr txBox="1"/>
            <p:nvPr/>
          </p:nvSpPr>
          <p:spPr>
            <a:xfrm>
              <a:off x="2473825" y="714000"/>
              <a:ext cx="49725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20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Comptem esmorzars saludables!</a:t>
              </a:r>
              <a:endParaRPr b="1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id="959" name="Google Shape;959;p5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025775" y="662500"/>
              <a:ext cx="492600" cy="4926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960" name="Google Shape;960;p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75050" y="3710300"/>
            <a:ext cx="611000" cy="611000"/>
          </a:xfrm>
          <a:prstGeom prst="rect">
            <a:avLst/>
          </a:prstGeom>
          <a:noFill/>
          <a:ln>
            <a:noFill/>
          </a:ln>
        </p:spPr>
      </p:pic>
      <p:sp>
        <p:nvSpPr>
          <p:cNvPr id="961" name="Google Shape;961;p5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grpSp>
        <p:nvGrpSpPr>
          <p:cNvPr id="962" name="Google Shape;962;p55"/>
          <p:cNvGrpSpPr/>
          <p:nvPr/>
        </p:nvGrpSpPr>
        <p:grpSpPr>
          <a:xfrm>
            <a:off x="154200" y="0"/>
            <a:ext cx="7334100" cy="1155100"/>
            <a:chOff x="154200" y="0"/>
            <a:chExt cx="7334100" cy="1155100"/>
          </a:xfrm>
        </p:grpSpPr>
        <p:sp>
          <p:nvSpPr>
            <p:cNvPr id="963" name="Google Shape;963;p55"/>
            <p:cNvSpPr txBox="1"/>
            <p:nvPr/>
          </p:nvSpPr>
          <p:spPr>
            <a:xfrm>
              <a:off x="154200" y="0"/>
              <a:ext cx="73341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2000">
                  <a:solidFill>
                    <a:schemeClr val="dk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M1 R5. Comptador d’esmorzars saludables</a:t>
              </a:r>
              <a:endParaRPr b="1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id="964" name="Google Shape;964;p5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025775" y="662500"/>
              <a:ext cx="492600" cy="4926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8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Google Shape;969;p56"/>
          <p:cNvSpPr txBox="1"/>
          <p:nvPr/>
        </p:nvSpPr>
        <p:spPr>
          <a:xfrm>
            <a:off x="491875" y="1454300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970" name="Google Shape;970;p56"/>
          <p:cNvGrpSpPr/>
          <p:nvPr/>
        </p:nvGrpSpPr>
        <p:grpSpPr>
          <a:xfrm>
            <a:off x="798825" y="3924400"/>
            <a:ext cx="7083175" cy="715000"/>
            <a:chOff x="0" y="0"/>
            <a:chExt cx="7083175" cy="715000"/>
          </a:xfrm>
        </p:grpSpPr>
        <p:sp>
          <p:nvSpPr>
            <p:cNvPr id="971" name="Google Shape;971;p56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2" name="Google Shape;972;p56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3" name="Google Shape;973;p56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974" name="Google Shape;974;p56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5" name="Google Shape;975;p56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976" name="Google Shape;976;p56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7" name="Google Shape;977;p56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978" name="Google Shape;978;p56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9" name="Google Shape;979;p56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/>
            </a:p>
          </p:txBody>
        </p:sp>
        <p:sp>
          <p:nvSpPr>
            <p:cNvPr id="980" name="Google Shape;980;p56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1" name="Google Shape;981;p56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/>
            </a:p>
          </p:txBody>
        </p:sp>
        <p:sp>
          <p:nvSpPr>
            <p:cNvPr id="982" name="Google Shape;982;p56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3" name="Google Shape;983;p56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/>
            </a:p>
          </p:txBody>
        </p:sp>
        <p:sp>
          <p:nvSpPr>
            <p:cNvPr id="984" name="Google Shape;984;p56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5" name="Google Shape;985;p56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986" name="Google Shape;986;p56"/>
          <p:cNvSpPr txBox="1"/>
          <p:nvPr/>
        </p:nvSpPr>
        <p:spPr>
          <a:xfrm>
            <a:off x="248075" y="612950"/>
            <a:ext cx="26634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Estructura del programa</a:t>
            </a:r>
            <a:endParaRPr b="1" sz="15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87" name="Google Shape;987;p56"/>
          <p:cNvSpPr txBox="1"/>
          <p:nvPr/>
        </p:nvSpPr>
        <p:spPr>
          <a:xfrm>
            <a:off x="349100" y="1148800"/>
            <a:ext cx="30864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Quan comenci el programa, hem de crear dues variables  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( “saludables” i “no saludables”) i l’hem d’inicialitzar a 0.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988" name="Google Shape;988;p56"/>
          <p:cNvSpPr txBox="1"/>
          <p:nvPr/>
        </p:nvSpPr>
        <p:spPr>
          <a:xfrm>
            <a:off x="3324925" y="1208750"/>
            <a:ext cx="24858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Què ha de passar quan es prem el botó A?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989" name="Google Shape;989;p56"/>
          <p:cNvSpPr txBox="1"/>
          <p:nvPr/>
        </p:nvSpPr>
        <p:spPr>
          <a:xfrm>
            <a:off x="6002025" y="1291425"/>
            <a:ext cx="3624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I en prémer el botó B? 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990" name="Google Shape;990;p5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991" name="Google Shape;991;p56"/>
          <p:cNvSpPr txBox="1"/>
          <p:nvPr/>
        </p:nvSpPr>
        <p:spPr>
          <a:xfrm>
            <a:off x="154200" y="0"/>
            <a:ext cx="7334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M1 R5. Comptador d’esmorzars saludables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92" name="Google Shape;992;p56"/>
          <p:cNvPicPr preferRelativeResize="0"/>
          <p:nvPr/>
        </p:nvPicPr>
        <p:blipFill rotWithShape="1">
          <a:blip r:embed="rId3">
            <a:alphaModFix/>
          </a:blip>
          <a:srcRect b="0" l="0" r="54069" t="0"/>
          <a:stretch/>
        </p:blipFill>
        <p:spPr>
          <a:xfrm>
            <a:off x="1153800" y="1978250"/>
            <a:ext cx="1477000" cy="197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3" name="Google Shape;993;p56"/>
          <p:cNvPicPr preferRelativeResize="0"/>
          <p:nvPr/>
        </p:nvPicPr>
        <p:blipFill rotWithShape="1">
          <a:blip r:embed="rId4">
            <a:alphaModFix/>
          </a:blip>
          <a:srcRect b="0" l="55005" r="0" t="0"/>
          <a:stretch/>
        </p:blipFill>
        <p:spPr>
          <a:xfrm>
            <a:off x="3933425" y="1978250"/>
            <a:ext cx="1675849" cy="1862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7" name="Shape 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8" name="Google Shape;998;p57"/>
          <p:cNvSpPr txBox="1"/>
          <p:nvPr/>
        </p:nvSpPr>
        <p:spPr>
          <a:xfrm>
            <a:off x="384400" y="570700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Blocs necessaris</a:t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99" name="Google Shape;999;p57"/>
          <p:cNvSpPr txBox="1"/>
          <p:nvPr/>
        </p:nvSpPr>
        <p:spPr>
          <a:xfrm>
            <a:off x="3446400" y="1826000"/>
            <a:ext cx="52806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Estructura condicional que executa un codi o un altre en funció de si la condició és vertadera o falsa.</a:t>
            </a:r>
            <a:endParaRPr b="1" sz="1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ca"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El codi dins de “si” s’executa si la condició és certa.</a:t>
            </a:r>
            <a:endParaRPr b="1" sz="1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ca"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El codi dins de “si no” s’executa si la condició és falsa.</a:t>
            </a:r>
            <a:endParaRPr b="1" sz="1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000" name="Google Shape;1000;p57"/>
          <p:cNvCxnSpPr/>
          <p:nvPr/>
        </p:nvCxnSpPr>
        <p:spPr>
          <a:xfrm flipH="1" rot="10800000">
            <a:off x="2626788" y="2191113"/>
            <a:ext cx="667200" cy="1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01" name="Google Shape;1001;p57"/>
          <p:cNvCxnSpPr/>
          <p:nvPr/>
        </p:nvCxnSpPr>
        <p:spPr>
          <a:xfrm flipH="1" rot="10800000">
            <a:off x="2733675" y="3710250"/>
            <a:ext cx="495600" cy="4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002" name="Google Shape;1002;p57"/>
          <p:cNvSpPr txBox="1"/>
          <p:nvPr/>
        </p:nvSpPr>
        <p:spPr>
          <a:xfrm>
            <a:off x="3370200" y="3466200"/>
            <a:ext cx="4345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ca"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S’utilitza per fer que la variable “punts” emmagatzemi el número que desitgem.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1003" name="Google Shape;1003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75050" y="2830537"/>
            <a:ext cx="1151827" cy="3924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28575">
              <a:srgbClr val="000000">
                <a:alpha val="50000"/>
              </a:srgbClr>
            </a:outerShdw>
          </a:effectLst>
        </p:spPr>
      </p:pic>
      <p:pic>
        <p:nvPicPr>
          <p:cNvPr id="1004" name="Google Shape;1004;p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75047" y="3313422"/>
            <a:ext cx="1151825" cy="3924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005" name="Google Shape;1005;p5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75048" y="3796323"/>
            <a:ext cx="1151825" cy="422612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006" name="Google Shape;1006;p5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25775" y="662500"/>
            <a:ext cx="492600" cy="49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7" name="Google Shape;1007;p5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575050" y="4309362"/>
            <a:ext cx="1151825" cy="367143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008" name="Google Shape;1008;p5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75001" y="1749799"/>
            <a:ext cx="1891550" cy="1290853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009" name="Google Shape;1009;p5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75000" y="3485075"/>
            <a:ext cx="2108350" cy="477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010" name="Google Shape;1010;p5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75000" y="4012700"/>
            <a:ext cx="1891550" cy="477724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cxnSp>
        <p:nvCxnSpPr>
          <p:cNvPr id="1011" name="Google Shape;1011;p57"/>
          <p:cNvCxnSpPr/>
          <p:nvPr/>
        </p:nvCxnSpPr>
        <p:spPr>
          <a:xfrm flipH="1" rot="10800000">
            <a:off x="2550588" y="3257913"/>
            <a:ext cx="667200" cy="1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12" name="Google Shape;1012;p57"/>
          <p:cNvCxnSpPr/>
          <p:nvPr/>
        </p:nvCxnSpPr>
        <p:spPr>
          <a:xfrm flipH="1" rot="10800000">
            <a:off x="2550588" y="4248513"/>
            <a:ext cx="667200" cy="1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013" name="Google Shape;1013;p57"/>
          <p:cNvSpPr txBox="1"/>
          <p:nvPr/>
        </p:nvSpPr>
        <p:spPr>
          <a:xfrm>
            <a:off x="3370200" y="3999600"/>
            <a:ext cx="41454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S’utilitza per afegir una quantitat a la variable “punts”. Pot ser positiva o negativa.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1014" name="Google Shape;1014;p57"/>
          <p:cNvSpPr txBox="1"/>
          <p:nvPr/>
        </p:nvSpPr>
        <p:spPr>
          <a:xfrm>
            <a:off x="3370200" y="3085200"/>
            <a:ext cx="43458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Permet establir una comparació.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1015" name="Google Shape;1015;p57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58925" y="3130115"/>
            <a:ext cx="1042700" cy="2655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016" name="Google Shape;1016;p57"/>
          <p:cNvSpPr txBox="1"/>
          <p:nvPr/>
        </p:nvSpPr>
        <p:spPr>
          <a:xfrm>
            <a:off x="7684850" y="4889250"/>
            <a:ext cx="1290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600">
                <a:solidFill>
                  <a:schemeClr val="lt1"/>
                </a:solidFill>
              </a:rPr>
              <a:t>https://makecode.microbit.org/</a:t>
            </a:r>
            <a:endParaRPr sz="900">
              <a:solidFill>
                <a:schemeClr val="lt1"/>
              </a:solidFill>
            </a:endParaRPr>
          </a:p>
        </p:txBody>
      </p:sp>
      <p:sp>
        <p:nvSpPr>
          <p:cNvPr id="1017" name="Google Shape;1017;p5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1018" name="Google Shape;1018;p57"/>
          <p:cNvSpPr txBox="1"/>
          <p:nvPr/>
        </p:nvSpPr>
        <p:spPr>
          <a:xfrm>
            <a:off x="181500" y="5600"/>
            <a:ext cx="7334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M1 R5. Comptador d’esmorzars saludables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2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Google Shape;1023;p5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1024" name="Google Shape;1024;p58"/>
          <p:cNvSpPr txBox="1"/>
          <p:nvPr/>
        </p:nvSpPr>
        <p:spPr>
          <a:xfrm>
            <a:off x="310975" y="1143200"/>
            <a:ext cx="7656300" cy="29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SzPts val="1200"/>
              <a:buFont typeface="Century Gothic"/>
              <a:buChar char="●"/>
            </a:pPr>
            <a:r>
              <a:rPr lang="ca" sz="1200">
                <a:latin typeface="Century Gothic"/>
                <a:ea typeface="Century Gothic"/>
                <a:cs typeface="Century Gothic"/>
                <a:sym typeface="Century Gothic"/>
              </a:rPr>
              <a:t>En programació fem servir els comptadors per realitzar recomptes amb l’objectiu de tenir un control sobre el número quan s’ha realitzat una acció en el programa.</a:t>
            </a:r>
            <a:endParaRPr sz="12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588645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SzPts val="1200"/>
              <a:buFont typeface="Century Gothic"/>
              <a:buChar char="●"/>
            </a:pPr>
            <a:r>
              <a:rPr lang="ca" sz="1200">
                <a:latin typeface="Century Gothic"/>
                <a:ea typeface="Century Gothic"/>
                <a:cs typeface="Century Gothic"/>
                <a:sym typeface="Century Gothic"/>
              </a:rPr>
              <a:t>Per exemple, quan programem un joc, el comptador es fa servir per emmagatzemar els punts i mostrar-los per pantalla al jugador.</a:t>
            </a:r>
            <a:endParaRPr sz="12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588645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SzPts val="1200"/>
              <a:buFont typeface="Century Gothic"/>
              <a:buChar char="●"/>
            </a:pPr>
            <a:r>
              <a:rPr lang="ca" sz="1200">
                <a:latin typeface="Century Gothic"/>
                <a:ea typeface="Century Gothic"/>
                <a:cs typeface="Century Gothic"/>
                <a:sym typeface="Century Gothic"/>
              </a:rPr>
              <a:t>També es pot fer un comptador de “vides” però, en aquest cas, en comptes de sumar, haurà de restar puntuació, i haurem de tenir en compte que quan no tinguem més vides, s’haurà de programar el final del joc.</a:t>
            </a:r>
            <a:endParaRPr sz="12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588645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SzPts val="1200"/>
              <a:buFont typeface="Century Gothic"/>
              <a:buChar char="●"/>
            </a:pPr>
            <a:r>
              <a:rPr lang="ca" sz="1200">
                <a:latin typeface="Century Gothic"/>
                <a:ea typeface="Century Gothic"/>
                <a:cs typeface="Century Gothic"/>
                <a:sym typeface="Century Gothic"/>
              </a:rPr>
              <a:t>Per programar un comptador, necessitarem fer servir </a:t>
            </a:r>
            <a:r>
              <a:rPr b="1" lang="ca" sz="1200">
                <a:latin typeface="Century Gothic"/>
                <a:ea typeface="Century Gothic"/>
                <a:cs typeface="Century Gothic"/>
                <a:sym typeface="Century Gothic"/>
              </a:rPr>
              <a:t>variables</a:t>
            </a:r>
            <a:r>
              <a:rPr lang="ca" sz="1200"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endParaRPr sz="12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588645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SzPts val="1200"/>
              <a:buFont typeface="Century Gothic"/>
              <a:buChar char="●"/>
            </a:pPr>
            <a:r>
              <a:rPr lang="ca" sz="1200">
                <a:latin typeface="Century Gothic"/>
                <a:ea typeface="Century Gothic"/>
                <a:cs typeface="Century Gothic"/>
                <a:sym typeface="Century Gothic"/>
              </a:rPr>
              <a:t>Les variables són molt comunes en programació i es fan servir per emmagatzemar temporalment dades. Les variables tenen vida! El seu valor o contingut varia constantment (d’aquí el seu nom).</a:t>
            </a:r>
            <a:endParaRPr sz="1200"/>
          </a:p>
        </p:txBody>
      </p:sp>
      <p:sp>
        <p:nvSpPr>
          <p:cNvPr id="1025" name="Google Shape;1025;p58"/>
          <p:cNvSpPr txBox="1"/>
          <p:nvPr/>
        </p:nvSpPr>
        <p:spPr>
          <a:xfrm>
            <a:off x="181500" y="5600"/>
            <a:ext cx="7334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M1 R5. Comptador d’esmorzars saludables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26" name="Google Shape;1026;p58"/>
          <p:cNvSpPr txBox="1"/>
          <p:nvPr/>
        </p:nvSpPr>
        <p:spPr>
          <a:xfrm>
            <a:off x="248075" y="612950"/>
            <a:ext cx="26634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Variables: el comptador</a:t>
            </a:r>
            <a:endParaRPr b="1" sz="15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27" name="Google Shape;1027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12850" y="2914237"/>
            <a:ext cx="1151825" cy="367143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p59"/>
          <p:cNvSpPr txBox="1"/>
          <p:nvPr/>
        </p:nvSpPr>
        <p:spPr>
          <a:xfrm>
            <a:off x="491875" y="1454300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033" name="Google Shape;1033;p59"/>
          <p:cNvGrpSpPr/>
          <p:nvPr/>
        </p:nvGrpSpPr>
        <p:grpSpPr>
          <a:xfrm>
            <a:off x="491887" y="4135725"/>
            <a:ext cx="7081231" cy="488403"/>
            <a:chOff x="1037" y="113325"/>
            <a:chExt cx="7081231" cy="488403"/>
          </a:xfrm>
        </p:grpSpPr>
        <p:sp>
          <p:nvSpPr>
            <p:cNvPr id="1034" name="Google Shape;1034;p59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5" name="Google Shape;1035;p59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1036" name="Google Shape;1036;p59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7" name="Google Shape;1037;p59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/>
            </a:p>
          </p:txBody>
        </p:sp>
        <p:sp>
          <p:nvSpPr>
            <p:cNvPr id="1038" name="Google Shape;1038;p59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9" name="Google Shape;1039;p59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1040" name="Google Shape;1040;p59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041" name="Google Shape;1041;p59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1042" name="Google Shape;1042;p59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3" name="Google Shape;1043;p59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1044" name="Google Shape;1044;p59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5" name="Google Shape;1045;p59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/>
            </a:p>
          </p:txBody>
        </p:sp>
        <p:sp>
          <p:nvSpPr>
            <p:cNvPr id="1046" name="Google Shape;1046;p59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7" name="Google Shape;1047;p59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1048" name="Google Shape;1048;p59"/>
          <p:cNvSpPr txBox="1"/>
          <p:nvPr/>
        </p:nvSpPr>
        <p:spPr>
          <a:xfrm>
            <a:off x="356375" y="596550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Programa</a:t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49" name="Google Shape;1049;p59"/>
          <p:cNvSpPr txBox="1"/>
          <p:nvPr/>
        </p:nvSpPr>
        <p:spPr>
          <a:xfrm>
            <a:off x="356375" y="1012050"/>
            <a:ext cx="4820700" cy="347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</a:t>
            </a: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onsells de programació: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588645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000">
                <a:latin typeface="Montserrat"/>
                <a:ea typeface="Montserrat"/>
                <a:cs typeface="Montserrat"/>
                <a:sym typeface="Montserrat"/>
              </a:rPr>
              <a:t>Programa que cada cop que premem el botó A, sumem un punt, i cada cop que premem el botó B, també sumem un punt.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588645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588645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000">
                <a:latin typeface="Montserrat"/>
                <a:ea typeface="Montserrat"/>
                <a:cs typeface="Montserrat"/>
                <a:sym typeface="Montserrat"/>
              </a:rPr>
              <a:t>Consells de programació: 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588645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0" marL="1045845" rtl="0" algn="just">
              <a:spcBef>
                <a:spcPts val="0"/>
              </a:spcBef>
              <a:spcAft>
                <a:spcPts val="0"/>
              </a:spcAft>
              <a:buSzPts val="1000"/>
              <a:buFont typeface="Montserrat"/>
              <a:buChar char="●"/>
            </a:pPr>
            <a:r>
              <a:rPr lang="ca" sz="1000">
                <a:latin typeface="Montserrat"/>
                <a:ea typeface="Montserrat"/>
                <a:cs typeface="Montserrat"/>
                <a:sym typeface="Montserrat"/>
              </a:rPr>
              <a:t>Crea dos  variables: “saludables” i “no saludables”  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0" marL="1045845" rtl="0" algn="just">
              <a:spcBef>
                <a:spcPts val="0"/>
              </a:spcBef>
              <a:spcAft>
                <a:spcPts val="0"/>
              </a:spcAft>
              <a:buSzPts val="1000"/>
              <a:buFont typeface="Montserrat"/>
              <a:buChar char="●"/>
            </a:pPr>
            <a:r>
              <a:rPr lang="ca" sz="1000">
                <a:latin typeface="Montserrat"/>
                <a:ea typeface="Montserrat"/>
                <a:cs typeface="Montserrat"/>
                <a:sym typeface="Montserrat"/>
              </a:rPr>
              <a:t>Pensa on col·locaràs el bloc perquè cada variable incrementi el seu valor en 1 punt cada cop que es prem el botó.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0" marL="1045845" rtl="0" algn="just">
              <a:spcBef>
                <a:spcPts val="0"/>
              </a:spcBef>
              <a:spcAft>
                <a:spcPts val="0"/>
              </a:spcAft>
              <a:buSzPts val="1000"/>
              <a:buFont typeface="Montserrat"/>
              <a:buChar char="●"/>
            </a:pPr>
            <a:r>
              <a:rPr lang="ca" sz="1000">
                <a:latin typeface="Montserrat"/>
                <a:ea typeface="Montserrat"/>
                <a:cs typeface="Montserrat"/>
                <a:sym typeface="Montserrat"/>
              </a:rPr>
              <a:t>Recorda inicialitzar sempre els valors de les variables a zero. </a:t>
            </a:r>
            <a:endParaRPr sz="1000">
              <a:latin typeface="Montserrat"/>
              <a:ea typeface="Montserrat"/>
              <a:cs typeface="Montserrat"/>
              <a:sym typeface="Montserrat"/>
            </a:endParaRPr>
          </a:p>
          <a:p>
            <a:pPr indent="-292100" lvl="0" marL="1045845" rtl="0" algn="just">
              <a:spcBef>
                <a:spcPts val="0"/>
              </a:spcBef>
              <a:spcAft>
                <a:spcPts val="0"/>
              </a:spcAft>
              <a:buSzPts val="1000"/>
              <a:buFont typeface="Montserrat"/>
              <a:buChar char="●"/>
            </a:pPr>
            <a:r>
              <a:rPr lang="ca" sz="1000">
                <a:latin typeface="Montserrat"/>
                <a:ea typeface="Montserrat"/>
                <a:cs typeface="Montserrat"/>
                <a:sym typeface="Montserrat"/>
              </a:rPr>
              <a:t>Mostra les puntuacions per la pantalla.</a:t>
            </a:r>
            <a:endParaRPr sz="1000" u="sng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50" name="Google Shape;1050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25775" y="662500"/>
            <a:ext cx="492600" cy="49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1" name="Google Shape;1051;p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66501" y="898513"/>
            <a:ext cx="2739674" cy="2929675"/>
          </a:xfrm>
          <a:prstGeom prst="rect">
            <a:avLst/>
          </a:prstGeom>
          <a:noFill/>
          <a:ln>
            <a:noFill/>
          </a:ln>
        </p:spPr>
      </p:pic>
      <p:sp>
        <p:nvSpPr>
          <p:cNvPr id="1052" name="Google Shape;1052;p59"/>
          <p:cNvSpPr txBox="1"/>
          <p:nvPr/>
        </p:nvSpPr>
        <p:spPr>
          <a:xfrm>
            <a:off x="7684850" y="4889250"/>
            <a:ext cx="1290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600">
                <a:solidFill>
                  <a:schemeClr val="lt1"/>
                </a:solidFill>
              </a:rPr>
              <a:t>https://makecode.microbit.org/</a:t>
            </a:r>
            <a:endParaRPr sz="900">
              <a:solidFill>
                <a:schemeClr val="lt1"/>
              </a:solidFill>
            </a:endParaRPr>
          </a:p>
        </p:txBody>
      </p:sp>
      <p:sp>
        <p:nvSpPr>
          <p:cNvPr id="1053" name="Google Shape;1053;p5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1054" name="Google Shape;1054;p59"/>
          <p:cNvSpPr txBox="1"/>
          <p:nvPr/>
        </p:nvSpPr>
        <p:spPr>
          <a:xfrm>
            <a:off x="181500" y="5600"/>
            <a:ext cx="7334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M1 R5. Comptador d’esmorzars saludables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8" name="Shape 1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" name="Google Shape;1059;p60"/>
          <p:cNvSpPr txBox="1"/>
          <p:nvPr/>
        </p:nvSpPr>
        <p:spPr>
          <a:xfrm>
            <a:off x="441525" y="0"/>
            <a:ext cx="7374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M1 R5. Comptador d’esmorzars saludables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60" name="Google Shape;1060;p60"/>
          <p:cNvSpPr txBox="1"/>
          <p:nvPr/>
        </p:nvSpPr>
        <p:spPr>
          <a:xfrm>
            <a:off x="491875" y="1454300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61" name="Google Shape;1061;p60"/>
          <p:cNvSpPr txBox="1"/>
          <p:nvPr/>
        </p:nvSpPr>
        <p:spPr>
          <a:xfrm>
            <a:off x="389275" y="726825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Comprova-ho</a:t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62" name="Google Shape;1062;p60"/>
          <p:cNvSpPr txBox="1"/>
          <p:nvPr/>
        </p:nvSpPr>
        <p:spPr>
          <a:xfrm>
            <a:off x="389275" y="1142325"/>
            <a:ext cx="39117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Transferim el programa a la placa.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Si ho fem des de l’ordinador: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Cal que la placa estigui connectada a l’ordinador mitjançant un cable micro USB.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Si utilitzem una tauleta digital: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Utilitzarem la connexió Bluetooth per 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transferir els programes a la placa.</a:t>
            </a:r>
            <a:endParaRPr sz="1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How to pair and flash a program to your micro:bit over bluetooth using an Android device" id="1063" name="Google Shape;1063;p60" title="Pairing and Flashing in Android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67725" y="793013"/>
            <a:ext cx="1988026" cy="149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ow to pair and flash a program to your micro:bit over bluetooth using an iOS device" id="1064" name="Google Shape;1064;p60" title="Pairing and Flashing in iOS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52850" y="2359688"/>
            <a:ext cx="1988024" cy="149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his video describes the process of flashing a program to the BBC micro:bit using the Javascript Blocks Editor &#10;&#10;Head to support.microbit.org for more information" id="1065" name="Google Shape;1065;p60" title="Getting started with the BBC micro:bit - Flashing your first program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952850" y="793013"/>
            <a:ext cx="1988026" cy="1491019"/>
          </a:xfrm>
          <a:prstGeom prst="rect">
            <a:avLst/>
          </a:prstGeom>
          <a:noFill/>
          <a:ln>
            <a:noFill/>
          </a:ln>
        </p:spPr>
      </p:pic>
      <p:sp>
        <p:nvSpPr>
          <p:cNvPr id="1066" name="Google Shape;1066;p6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grpSp>
        <p:nvGrpSpPr>
          <p:cNvPr id="1067" name="Google Shape;1067;p60"/>
          <p:cNvGrpSpPr/>
          <p:nvPr/>
        </p:nvGrpSpPr>
        <p:grpSpPr>
          <a:xfrm>
            <a:off x="491875" y="3926400"/>
            <a:ext cx="7083175" cy="715000"/>
            <a:chOff x="0" y="0"/>
            <a:chExt cx="7083175" cy="715000"/>
          </a:xfrm>
        </p:grpSpPr>
        <p:sp>
          <p:nvSpPr>
            <p:cNvPr id="1068" name="Google Shape;1068;p60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9" name="Google Shape;1069;p60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0" name="Google Shape;1070;p60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1071" name="Google Shape;1071;p60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2" name="Google Shape;1072;p60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3" name="Google Shape;1073;p60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1074" name="Google Shape;1074;p60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075" name="Google Shape;1075;p60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1076" name="Google Shape;1076;p60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7" name="Google Shape;1077;p60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>
                <a:solidFill>
                  <a:schemeClr val="dk1"/>
                </a:solidFill>
              </a:endParaRPr>
            </a:p>
          </p:txBody>
        </p:sp>
        <p:sp>
          <p:nvSpPr>
            <p:cNvPr id="1078" name="Google Shape;1078;p60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9" name="Google Shape;1079;p60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1080" name="Google Shape;1080;p60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1" name="Google Shape;1081;p60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  <p:sp>
          <p:nvSpPr>
            <p:cNvPr id="1082" name="Google Shape;1082;p60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/>
            </a:p>
          </p:txBody>
        </p:sp>
      </p:grp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6" name="Shape 1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7" name="Google Shape;1087;p6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1088" name="Google Shape;1088;p61"/>
          <p:cNvSpPr txBox="1"/>
          <p:nvPr/>
        </p:nvSpPr>
        <p:spPr>
          <a:xfrm>
            <a:off x="369800" y="739600"/>
            <a:ext cx="7446300" cy="25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latin typeface="Century Gothic"/>
                <a:ea typeface="Century Gothic"/>
                <a:cs typeface="Century Gothic"/>
                <a:sym typeface="Century Gothic"/>
              </a:rPr>
              <a:t>Et proposem els següents reptes finals:</a:t>
            </a:r>
            <a:endParaRPr sz="12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292100" lvl="0" marL="1045845" rtl="0" algn="just">
              <a:spcBef>
                <a:spcPts val="0"/>
              </a:spcBef>
              <a:spcAft>
                <a:spcPts val="0"/>
              </a:spcAft>
              <a:buSzPts val="1000"/>
              <a:buFont typeface="Century Gothic"/>
              <a:buAutoNum type="arabicPeriod"/>
            </a:pPr>
            <a:r>
              <a:rPr b="1" lang="ca" sz="1000">
                <a:latin typeface="Century Gothic"/>
                <a:ea typeface="Century Gothic"/>
                <a:cs typeface="Century Gothic"/>
                <a:sym typeface="Century Gothic"/>
              </a:rPr>
              <a:t>Proposta 1. </a:t>
            </a:r>
            <a:r>
              <a:rPr lang="ca" sz="1000">
                <a:latin typeface="Century Gothic"/>
                <a:ea typeface="Century Gothic"/>
                <a:cs typeface="Century Gothic"/>
                <a:sym typeface="Century Gothic"/>
              </a:rPr>
              <a:t>Crea un</a:t>
            </a:r>
            <a:r>
              <a:rPr b="1" lang="ca" sz="1000">
                <a:latin typeface="Century Gothic"/>
                <a:ea typeface="Century Gothic"/>
                <a:cs typeface="Century Gothic"/>
                <a:sym typeface="Century Gothic"/>
              </a:rPr>
              <a:t> joc d’esmorzars saludables. </a:t>
            </a:r>
            <a:r>
              <a:rPr lang="ca" sz="1000">
                <a:latin typeface="Century Gothic"/>
                <a:ea typeface="Century Gothic"/>
                <a:cs typeface="Century Gothic"/>
                <a:sym typeface="Century Gothic"/>
              </a:rPr>
              <a:t>Farem que en prémer el botó A continuï sumant punts, però quan es premi el botó B resti 1 punt. D’aquesta manera, els esmorzars saludables resten puntuació!</a:t>
            </a:r>
            <a:endParaRPr sz="1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588645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292100" lvl="0" marL="1045845" rtl="0" algn="just">
              <a:spcBef>
                <a:spcPts val="0"/>
              </a:spcBef>
              <a:spcAft>
                <a:spcPts val="0"/>
              </a:spcAft>
              <a:buSzPts val="1000"/>
              <a:buFont typeface="Century Gothic"/>
              <a:buAutoNum type="arabicPeriod"/>
            </a:pPr>
            <a:r>
              <a:rPr b="1" lang="ca" sz="1000">
                <a:latin typeface="Century Gothic"/>
                <a:ea typeface="Century Gothic"/>
                <a:cs typeface="Century Gothic"/>
                <a:sym typeface="Century Gothic"/>
              </a:rPr>
              <a:t>Proposta 2.</a:t>
            </a:r>
            <a:r>
              <a:rPr lang="ca" sz="1000">
                <a:latin typeface="Century Gothic"/>
                <a:ea typeface="Century Gothic"/>
                <a:cs typeface="Century Gothic"/>
                <a:sym typeface="Century Gothic"/>
              </a:rPr>
              <a:t> En la proposta anterior, quan el nombre d’esmorzars és negatiu, es mostra un nombre negatiu per pantalla. En aquest joc, programarem que no es mostrin nombres negatius a la pantalla, i que quan la puntuació arribi a zero, es mostri el missatge “</a:t>
            </a:r>
            <a:r>
              <a:rPr i="1" lang="ca" sz="1000">
                <a:latin typeface="Century Gothic"/>
                <a:ea typeface="Century Gothic"/>
                <a:cs typeface="Century Gothic"/>
                <a:sym typeface="Century Gothic"/>
              </a:rPr>
              <a:t>GAME OVER</a:t>
            </a:r>
            <a:r>
              <a:rPr lang="ca" sz="1000">
                <a:latin typeface="Century Gothic"/>
                <a:ea typeface="Century Gothic"/>
                <a:cs typeface="Century Gothic"/>
                <a:sym typeface="Century Gothic"/>
              </a:rPr>
              <a:t>”  Pista: per fer-ho, farem servir una </a:t>
            </a:r>
            <a:r>
              <a:rPr b="1" lang="ca" sz="1000">
                <a:latin typeface="Century Gothic"/>
                <a:ea typeface="Century Gothic"/>
                <a:cs typeface="Century Gothic"/>
                <a:sym typeface="Century Gothic"/>
              </a:rPr>
              <a:t>estructura condicional</a:t>
            </a:r>
            <a:r>
              <a:rPr lang="ca" sz="1000">
                <a:latin typeface="Century Gothic"/>
                <a:ea typeface="Century Gothic"/>
                <a:cs typeface="Century Gothic"/>
                <a:sym typeface="Century Gothic"/>
              </a:rPr>
              <a:t> que detecti. Fes el diagrama de flux del programa.</a:t>
            </a:r>
            <a:endParaRPr sz="1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588645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292100" lvl="0" marL="1045845" rtl="0" algn="just">
              <a:spcBef>
                <a:spcPts val="0"/>
              </a:spcBef>
              <a:spcAft>
                <a:spcPts val="0"/>
              </a:spcAft>
              <a:buSzPts val="1000"/>
              <a:buFont typeface="Century Gothic"/>
              <a:buAutoNum type="arabicPeriod"/>
            </a:pPr>
            <a:r>
              <a:rPr b="1" lang="ca" sz="1000">
                <a:latin typeface="Century Gothic"/>
                <a:ea typeface="Century Gothic"/>
                <a:cs typeface="Century Gothic"/>
                <a:sym typeface="Century Gothic"/>
              </a:rPr>
              <a:t>Proposta 3. Crea</a:t>
            </a:r>
            <a:r>
              <a:rPr lang="ca" sz="1000">
                <a:latin typeface="Century Gothic"/>
                <a:ea typeface="Century Gothic"/>
                <a:cs typeface="Century Gothic"/>
                <a:sym typeface="Century Gothic"/>
              </a:rPr>
              <a:t> un compte enrere automàtic, del 5 al 0, que s’executi sempre en iniciar el programa. 5, 4, 3, 2, 1... </a:t>
            </a:r>
            <a:r>
              <a:rPr i="1" lang="ca" sz="1000">
                <a:latin typeface="Century Gothic"/>
                <a:ea typeface="Century Gothic"/>
                <a:cs typeface="Century Gothic"/>
                <a:sym typeface="Century Gothic"/>
              </a:rPr>
              <a:t>GO</a:t>
            </a:r>
            <a:r>
              <a:rPr lang="ca" sz="1000">
                <a:latin typeface="Century Gothic"/>
                <a:ea typeface="Century Gothic"/>
                <a:cs typeface="Century Gothic"/>
                <a:sym typeface="Century Gothic"/>
              </a:rPr>
              <a:t>! Programa-ho </a:t>
            </a:r>
            <a:r>
              <a:rPr b="1" lang="ca" sz="1000">
                <a:latin typeface="Century Gothic"/>
                <a:ea typeface="Century Gothic"/>
                <a:cs typeface="Century Gothic"/>
                <a:sym typeface="Century Gothic"/>
              </a:rPr>
              <a:t>utilitzant una variable i el bucle “repeteix</a:t>
            </a:r>
            <a:r>
              <a:rPr lang="ca" sz="1000">
                <a:latin typeface="Century Gothic"/>
                <a:ea typeface="Century Gothic"/>
                <a:cs typeface="Century Gothic"/>
                <a:sym typeface="Century Gothic"/>
              </a:rPr>
              <a:t>”.</a:t>
            </a:r>
            <a:endParaRPr sz="1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588645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89" name="Google Shape;1089;p61"/>
          <p:cNvSpPr txBox="1"/>
          <p:nvPr/>
        </p:nvSpPr>
        <p:spPr>
          <a:xfrm>
            <a:off x="441525" y="0"/>
            <a:ext cx="7374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M1 R5. Comptador d’esmorzars saludables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3" name="Shape 1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Google Shape;1094;p62"/>
          <p:cNvSpPr txBox="1"/>
          <p:nvPr>
            <p:ph type="title"/>
          </p:nvPr>
        </p:nvSpPr>
        <p:spPr>
          <a:xfrm>
            <a:off x="183175" y="8320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2000">
                <a:latin typeface="Montserrat"/>
                <a:ea typeface="Montserrat"/>
                <a:cs typeface="Montserrat"/>
                <a:sym typeface="Montserrat"/>
              </a:rPr>
              <a:t>M1 R5. Comptador d’esmorzars saludables</a:t>
            </a:r>
            <a:endParaRPr sz="20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5" name="Google Shape;1095;p6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1096" name="Google Shape;1096;p62"/>
          <p:cNvSpPr txBox="1"/>
          <p:nvPr/>
        </p:nvSpPr>
        <p:spPr>
          <a:xfrm>
            <a:off x="536150" y="991750"/>
            <a:ext cx="32037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</a:pPr>
            <a:r>
              <a:rPr lang="ca" sz="1200">
                <a:latin typeface="Century Gothic"/>
                <a:ea typeface="Century Gothic"/>
                <a:cs typeface="Century Gothic"/>
                <a:sym typeface="Century Gothic"/>
              </a:rPr>
              <a:t>Com farem que no es mostrin nombres negatius a la pantalla? Per fer-ho, farem servir una </a:t>
            </a:r>
            <a:r>
              <a:rPr b="1" lang="ca" sz="1200">
                <a:latin typeface="Century Gothic"/>
                <a:ea typeface="Century Gothic"/>
                <a:cs typeface="Century Gothic"/>
                <a:sym typeface="Century Gothic"/>
              </a:rPr>
              <a:t>estructura condicional</a:t>
            </a:r>
            <a:r>
              <a:rPr lang="ca" sz="1200"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97" name="Google Shape;1097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57125" y="1013825"/>
            <a:ext cx="3609100" cy="3115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8"/>
          <p:cNvSpPr txBox="1"/>
          <p:nvPr/>
        </p:nvSpPr>
        <p:spPr>
          <a:xfrm>
            <a:off x="1988975" y="0"/>
            <a:ext cx="497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Entorn de programació </a:t>
            </a:r>
            <a:r>
              <a:rPr b="1" lang="ca" sz="2000" u="sng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MakeCode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9" name="Google Shape;109;p18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9738" y="749100"/>
            <a:ext cx="7610973" cy="357365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10" name="Google Shape;110;p18"/>
          <p:cNvSpPr txBox="1"/>
          <p:nvPr/>
        </p:nvSpPr>
        <p:spPr>
          <a:xfrm>
            <a:off x="7684850" y="4889250"/>
            <a:ext cx="1290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600">
                <a:solidFill>
                  <a:schemeClr val="lt1"/>
                </a:solidFill>
              </a:rPr>
              <a:t>https://makecode.microbit.org/</a:t>
            </a:r>
            <a:endParaRPr sz="900">
              <a:solidFill>
                <a:schemeClr val="lt1"/>
              </a:solidFill>
            </a:endParaRPr>
          </a:p>
        </p:txBody>
      </p:sp>
      <p:sp>
        <p:nvSpPr>
          <p:cNvPr id="111" name="Google Shape;111;p1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p63"/>
          <p:cNvSpPr txBox="1"/>
          <p:nvPr/>
        </p:nvSpPr>
        <p:spPr>
          <a:xfrm>
            <a:off x="2085750" y="726600"/>
            <a:ext cx="497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Compartim el projecte?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03" name="Google Shape;1103;p63"/>
          <p:cNvPicPr preferRelativeResize="0"/>
          <p:nvPr/>
        </p:nvPicPr>
        <p:blipFill rotWithShape="1">
          <a:blip r:embed="rId3">
            <a:alphaModFix/>
          </a:blip>
          <a:srcRect b="15411" l="0" r="0" t="0"/>
          <a:stretch/>
        </p:blipFill>
        <p:spPr>
          <a:xfrm>
            <a:off x="438725" y="1399200"/>
            <a:ext cx="2548375" cy="31935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104" name="Google Shape;1104;p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32075" y="2479349"/>
            <a:ext cx="5033849" cy="21719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105" name="Google Shape;1105;p63"/>
          <p:cNvPicPr preferRelativeResize="0"/>
          <p:nvPr/>
        </p:nvPicPr>
        <p:blipFill rotWithShape="1">
          <a:blip r:embed="rId5">
            <a:alphaModFix/>
          </a:blip>
          <a:srcRect b="0" l="0" r="52703" t="0"/>
          <a:stretch/>
        </p:blipFill>
        <p:spPr>
          <a:xfrm>
            <a:off x="365975" y="2154225"/>
            <a:ext cx="2218351" cy="2424726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106" name="Google Shape;1106;p63"/>
          <p:cNvSpPr/>
          <p:nvPr/>
        </p:nvSpPr>
        <p:spPr>
          <a:xfrm>
            <a:off x="1288800" y="2076075"/>
            <a:ext cx="484800" cy="3195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107" name="Google Shape;1107;p63"/>
          <p:cNvCxnSpPr/>
          <p:nvPr/>
        </p:nvCxnSpPr>
        <p:spPr>
          <a:xfrm flipH="1" rot="10800000">
            <a:off x="1702603" y="1771565"/>
            <a:ext cx="523200" cy="5037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108" name="Google Shape;1108;p63"/>
          <p:cNvSpPr/>
          <p:nvPr/>
        </p:nvSpPr>
        <p:spPr>
          <a:xfrm>
            <a:off x="2018650" y="1321425"/>
            <a:ext cx="929700" cy="4749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9" name="Google Shape;1109;p63"/>
          <p:cNvSpPr txBox="1"/>
          <p:nvPr/>
        </p:nvSpPr>
        <p:spPr>
          <a:xfrm>
            <a:off x="3532075" y="1357913"/>
            <a:ext cx="47676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655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Calibri"/>
              <a:buAutoNum type="arabicPeriod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Al MakeCode seleccionem “</a:t>
            </a:r>
            <a:r>
              <a:rPr i="1"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compartir</a:t>
            </a: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”.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655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Calibri"/>
              <a:buAutoNum type="arabicPeriod"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Posem un nom al projecte i premem </a:t>
            </a:r>
            <a:r>
              <a:rPr i="1"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“publicar proyecto”.</a:t>
            </a: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Se’ns crearà l’enllaç que podrem copiar i compartir.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10" name="Google Shape;1110;p6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362200" y="619800"/>
            <a:ext cx="523200" cy="52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4" name="Shape 1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5" name="Google Shape;1115;p64"/>
          <p:cNvSpPr txBox="1"/>
          <p:nvPr/>
        </p:nvSpPr>
        <p:spPr>
          <a:xfrm>
            <a:off x="416425" y="561600"/>
            <a:ext cx="497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Repassem</a:t>
            </a: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...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16" name="Google Shape;1116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8075" y="3082976"/>
            <a:ext cx="1271243" cy="4311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117" name="Google Shape;1117;p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8075" y="4309601"/>
            <a:ext cx="1718495" cy="4155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28575">
              <a:srgbClr val="000000">
                <a:alpha val="50000"/>
              </a:srgbClr>
            </a:outerShdw>
          </a:effectLst>
        </p:spPr>
      </p:pic>
      <p:pic>
        <p:nvPicPr>
          <p:cNvPr id="1118" name="Google Shape;1118;p6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0650" y="1130873"/>
            <a:ext cx="1271250" cy="853827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119" name="Google Shape;1119;p6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8075" y="3640393"/>
            <a:ext cx="1290600" cy="487907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120" name="Google Shape;1120;p64"/>
          <p:cNvPicPr preferRelativeResize="0"/>
          <p:nvPr/>
        </p:nvPicPr>
        <p:blipFill rotWithShape="1">
          <a:blip r:embed="rId7">
            <a:alphaModFix/>
          </a:blip>
          <a:srcRect b="0" l="863" r="962" t="0"/>
          <a:stretch/>
        </p:blipFill>
        <p:spPr>
          <a:xfrm>
            <a:off x="2285238" y="3638050"/>
            <a:ext cx="3017050" cy="4926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121" name="Google Shape;1121;p6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08075" y="2137563"/>
            <a:ext cx="1116407" cy="74035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122" name="Google Shape;1122;p6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278875" y="1229975"/>
            <a:ext cx="977705" cy="125505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123" name="Google Shape;1123;p64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278887" y="2696900"/>
            <a:ext cx="1271250" cy="818866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124" name="Google Shape;1124;p64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614349" y="4321650"/>
            <a:ext cx="1894443" cy="4155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125" name="Google Shape;1125;p64"/>
          <p:cNvPicPr preferRelativeResize="0"/>
          <p:nvPr/>
        </p:nvPicPr>
        <p:blipFill rotWithShape="1">
          <a:blip r:embed="rId12">
            <a:alphaModFix/>
          </a:blip>
          <a:srcRect b="0" l="0" r="1322" t="0"/>
          <a:stretch/>
        </p:blipFill>
        <p:spPr>
          <a:xfrm>
            <a:off x="6279675" y="1535625"/>
            <a:ext cx="1869375" cy="8229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126" name="Google Shape;1126;p64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3949701" y="1206599"/>
            <a:ext cx="1891550" cy="1290853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127" name="Google Shape;1127;p64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130125" y="4216687"/>
            <a:ext cx="2108350" cy="477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128" name="Google Shape;1128;p64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5238525" y="2705725"/>
            <a:ext cx="1891550" cy="477724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129" name="Google Shape;1129;p64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3949700" y="2811840"/>
            <a:ext cx="1042700" cy="2655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130" name="Google Shape;1130;p64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7541238" y="4248050"/>
            <a:ext cx="1151837" cy="4150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131" name="Google Shape;1131;p64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7541250" y="2766700"/>
            <a:ext cx="1151827" cy="3924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28575">
              <a:srgbClr val="000000">
                <a:alpha val="50000"/>
              </a:srgbClr>
            </a:outerShdw>
          </a:effectLst>
        </p:spPr>
      </p:pic>
      <p:pic>
        <p:nvPicPr>
          <p:cNvPr id="1132" name="Google Shape;1132;p64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7541272" y="3266347"/>
            <a:ext cx="1151825" cy="3924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133" name="Google Shape;1133;p64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7541273" y="3749248"/>
            <a:ext cx="1151825" cy="422612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134" name="Google Shape;1134;p64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5519975" y="3512411"/>
            <a:ext cx="1718500" cy="375306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135" name="Google Shape;1135;p6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sp>
        <p:nvSpPr>
          <p:cNvPr id="1136" name="Google Shape;1136;p64"/>
          <p:cNvSpPr txBox="1"/>
          <p:nvPr/>
        </p:nvSpPr>
        <p:spPr>
          <a:xfrm>
            <a:off x="441525" y="0"/>
            <a:ext cx="7374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1" name="Google Shape;1141;p65"/>
          <p:cNvSpPr txBox="1"/>
          <p:nvPr/>
        </p:nvSpPr>
        <p:spPr>
          <a:xfrm>
            <a:off x="416425" y="561600"/>
            <a:ext cx="497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Què hem après?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42" name="Google Shape;1142;p65"/>
          <p:cNvSpPr txBox="1"/>
          <p:nvPr/>
        </p:nvSpPr>
        <p:spPr>
          <a:xfrm>
            <a:off x="791300" y="1154875"/>
            <a:ext cx="7239300" cy="33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"/>
              <a:buChar char="●"/>
            </a:pPr>
            <a:r>
              <a:rPr b="1" lang="ca" sz="1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Hem conegut la micro:bit i els seus components.</a:t>
            </a:r>
            <a:endParaRPr b="1" sz="1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"/>
              <a:buChar char="●"/>
            </a:pPr>
            <a:r>
              <a:rPr b="1" lang="ca" sz="1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Hem utilitzat l’entorn de programació MakeCode.</a:t>
            </a:r>
            <a:endParaRPr b="1" sz="1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"/>
              <a:buChar char="●"/>
            </a:pPr>
            <a:r>
              <a:rPr b="1" lang="ca" sz="1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Hem carregat programes a la micro:bit.</a:t>
            </a:r>
            <a:endParaRPr b="1" sz="1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"/>
              <a:buChar char="●"/>
            </a:pPr>
            <a:r>
              <a:rPr b="1" lang="ca" sz="1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Hem utilitzat els blocs “en iniciar” i “per sempre” en la creació de programes.</a:t>
            </a:r>
            <a:endParaRPr b="1" sz="1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"/>
              <a:buChar char="●"/>
            </a:pPr>
            <a:r>
              <a:rPr b="1" lang="ca" sz="1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Hem programat la matriu LED amb icones prefixades i d’altres fetes per nosaltres.</a:t>
            </a:r>
            <a:endParaRPr b="1" sz="1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"/>
              <a:buChar char="●"/>
            </a:pPr>
            <a:r>
              <a:rPr b="1" lang="ca" sz="1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Hem fet servir el bloc de “pausa” per donar intencionalitat als programes.</a:t>
            </a:r>
            <a:endParaRPr b="1" sz="1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43" name="Google Shape;1143;p6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7" name="Shape 1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8" name="Google Shape;1148;p66"/>
          <p:cNvSpPr txBox="1"/>
          <p:nvPr/>
        </p:nvSpPr>
        <p:spPr>
          <a:xfrm>
            <a:off x="416425" y="561600"/>
            <a:ext cx="497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Què hem après?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49" name="Google Shape;1149;p66"/>
          <p:cNvSpPr txBox="1"/>
          <p:nvPr/>
        </p:nvSpPr>
        <p:spPr>
          <a:xfrm>
            <a:off x="791300" y="1154875"/>
            <a:ext cx="7239300" cy="33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"/>
              <a:buChar char="●"/>
            </a:pPr>
            <a:r>
              <a:rPr b="1" lang="ca" sz="1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Hem afegit sons als programes.</a:t>
            </a:r>
            <a:endParaRPr b="1" sz="1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"/>
              <a:buChar char="●"/>
            </a:pPr>
            <a:r>
              <a:rPr b="1" lang="ca" sz="1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Hem utilitzat els bucles per repetir instruccions.</a:t>
            </a:r>
            <a:endParaRPr b="1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"/>
              <a:buChar char="●"/>
            </a:pPr>
            <a:r>
              <a:rPr b="1" lang="ca" sz="1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Hem fet servir els polsadors de la micro:bit i els hem programat.</a:t>
            </a:r>
            <a:endParaRPr b="1" sz="1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"/>
              <a:buChar char="●"/>
            </a:pPr>
            <a:r>
              <a:rPr b="1" lang="ca" sz="1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Hem creat i configurat la nostra primera variable per fer un comptador.</a:t>
            </a:r>
            <a:endParaRPr b="1" sz="1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Montserrat"/>
              <a:buChar char="●"/>
            </a:pPr>
            <a:r>
              <a:rPr b="1" lang="ca" sz="1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Hem fet servir estructures condicionals per tal que  s’executés un programa o un altre en funció d’una </a:t>
            </a:r>
            <a:r>
              <a:rPr b="1" lang="ca" sz="1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condició</a:t>
            </a:r>
            <a:r>
              <a:rPr b="1" lang="ca" sz="1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(p. ex. si un botó està </a:t>
            </a:r>
            <a:r>
              <a:rPr b="1" lang="ca" sz="1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pressionat</a:t>
            </a:r>
            <a:r>
              <a:rPr b="1" lang="ca" sz="1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o no).</a:t>
            </a:r>
            <a:endParaRPr b="1" sz="1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50" name="Google Shape;1150;p6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4" name="Shape 1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5" name="Google Shape;1155;p67"/>
          <p:cNvSpPr txBox="1"/>
          <p:nvPr>
            <p:ph type="title"/>
          </p:nvPr>
        </p:nvSpPr>
        <p:spPr>
          <a:xfrm>
            <a:off x="756825" y="681100"/>
            <a:ext cx="4076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800">
                <a:latin typeface="Montserrat"/>
                <a:ea typeface="Montserrat"/>
                <a:cs typeface="Montserrat"/>
                <a:sym typeface="Montserrat"/>
              </a:rPr>
              <a:t>Fonts de dades, i</a:t>
            </a:r>
            <a:r>
              <a:rPr b="1" lang="ca" sz="1800">
                <a:latin typeface="Montserrat"/>
                <a:ea typeface="Montserrat"/>
                <a:cs typeface="Montserrat"/>
                <a:sym typeface="Montserrat"/>
              </a:rPr>
              <a:t>cones i imatges</a:t>
            </a:r>
            <a:endParaRPr b="1" sz="18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56" name="Google Shape;1156;p67"/>
          <p:cNvSpPr txBox="1"/>
          <p:nvPr/>
        </p:nvSpPr>
        <p:spPr>
          <a:xfrm>
            <a:off x="935200" y="1513500"/>
            <a:ext cx="76011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</a:pPr>
            <a:r>
              <a:rPr lang="ca" sz="1200" u="sng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https://microbit.org/get-started/user-guide/overview/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Char char="●"/>
            </a:pPr>
            <a:r>
              <a:rPr lang="ca" sz="1200" u="sng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https://makecode.microbit.org/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57" name="Google Shape;1157;p6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13625" y="4483400"/>
            <a:ext cx="158115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8" name="Google Shape;1158;p6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9"/>
          <p:cNvSpPr txBox="1"/>
          <p:nvPr>
            <p:ph idx="4294967295"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3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M1 R1. </a:t>
            </a:r>
            <a:endParaRPr sz="3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a" sz="3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SALUT EMOCIONAL</a:t>
            </a:r>
            <a:endParaRPr sz="3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0"/>
          <p:cNvSpPr txBox="1"/>
          <p:nvPr/>
        </p:nvSpPr>
        <p:spPr>
          <a:xfrm>
            <a:off x="543438" y="61963"/>
            <a:ext cx="497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M1 R1. Salut emocional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3" name="Google Shape;123;p20"/>
          <p:cNvSpPr txBox="1"/>
          <p:nvPr/>
        </p:nvSpPr>
        <p:spPr>
          <a:xfrm>
            <a:off x="543450" y="1489063"/>
            <a:ext cx="81519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L'OMS</a:t>
            </a: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defineix el concepte de salut com l’</a:t>
            </a: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</a:t>
            </a: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stat de complet benestar físic, psíquic i social.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Per mantenir-nos saludables, és important que aprenguem a ser conscients de les nostres emocions, posant atenció a com reaccionem davant de diferents situacions del dia a dia. 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Les emocions influeixen en el nostre estat de salut, per tant, hem d’intentar tenir cura d’elles. Alguns consells per millorar la salut emocional:</a:t>
            </a:r>
            <a:endParaRPr sz="16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4" name="Google Shape;124;p20"/>
          <p:cNvSpPr txBox="1"/>
          <p:nvPr/>
        </p:nvSpPr>
        <p:spPr>
          <a:xfrm>
            <a:off x="428950" y="814075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Sabies que…?</a:t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5" name="Google Shape;125;p20"/>
          <p:cNvSpPr txBox="1"/>
          <p:nvPr/>
        </p:nvSpPr>
        <p:spPr>
          <a:xfrm>
            <a:off x="8061425" y="4866600"/>
            <a:ext cx="11433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a" sz="600">
                <a:solidFill>
                  <a:schemeClr val="lt1"/>
                </a:solidFill>
              </a:rPr>
              <a:t>Icones </a:t>
            </a:r>
            <a:r>
              <a:rPr lang="ca" sz="600">
                <a:solidFill>
                  <a:schemeClr val="lt1"/>
                </a:solidFill>
              </a:rPr>
              <a:t> </a:t>
            </a:r>
            <a:r>
              <a:rPr lang="ca" sz="600">
                <a:solidFill>
                  <a:schemeClr val="lt1"/>
                </a:solidFill>
              </a:rPr>
              <a:t>flaticon.es</a:t>
            </a:r>
            <a:endParaRPr sz="600">
              <a:solidFill>
                <a:schemeClr val="lt1"/>
              </a:solidFill>
            </a:endParaRPr>
          </a:p>
        </p:txBody>
      </p:sp>
      <p:grpSp>
        <p:nvGrpSpPr>
          <p:cNvPr id="126" name="Google Shape;126;p20"/>
          <p:cNvGrpSpPr/>
          <p:nvPr/>
        </p:nvGrpSpPr>
        <p:grpSpPr>
          <a:xfrm>
            <a:off x="543450" y="3903225"/>
            <a:ext cx="7083175" cy="715000"/>
            <a:chOff x="0" y="0"/>
            <a:chExt cx="7083175" cy="715000"/>
          </a:xfrm>
        </p:grpSpPr>
        <p:sp>
          <p:nvSpPr>
            <p:cNvPr id="127" name="Google Shape;127;p20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Google Shape;128;p20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" name="Google Shape;129;p20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130" name="Google Shape;130;p20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" name="Google Shape;131;p20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/>
            </a:p>
          </p:txBody>
        </p:sp>
        <p:sp>
          <p:nvSpPr>
            <p:cNvPr id="132" name="Google Shape;132;p20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" name="Google Shape;133;p20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134" name="Google Shape;134;p20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" name="Google Shape;135;p20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/>
            </a:p>
          </p:txBody>
        </p:sp>
        <p:sp>
          <p:nvSpPr>
            <p:cNvPr id="136" name="Google Shape;136;p20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" name="Google Shape;137;p20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/>
            </a:p>
          </p:txBody>
        </p:sp>
        <p:sp>
          <p:nvSpPr>
            <p:cNvPr id="138" name="Google Shape;138;p20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p20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!</a:t>
              </a:r>
              <a:endParaRPr b="1"/>
            </a:p>
          </p:txBody>
        </p:sp>
        <p:sp>
          <p:nvSpPr>
            <p:cNvPr id="140" name="Google Shape;140;p20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" name="Google Shape;141;p20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142" name="Google Shape;142;p2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1"/>
          <p:cNvSpPr txBox="1"/>
          <p:nvPr/>
        </p:nvSpPr>
        <p:spPr>
          <a:xfrm>
            <a:off x="491875" y="1454300"/>
            <a:ext cx="815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48" name="Google Shape;148;p21"/>
          <p:cNvGrpSpPr/>
          <p:nvPr/>
        </p:nvGrpSpPr>
        <p:grpSpPr>
          <a:xfrm>
            <a:off x="496113" y="4117550"/>
            <a:ext cx="7083175" cy="715000"/>
            <a:chOff x="63" y="113325"/>
            <a:chExt cx="7083175" cy="715000"/>
          </a:xfrm>
        </p:grpSpPr>
        <p:sp>
          <p:nvSpPr>
            <p:cNvPr id="149" name="Google Shape;149;p21"/>
            <p:cNvSpPr/>
            <p:nvPr/>
          </p:nvSpPr>
          <p:spPr>
            <a:xfrm>
              <a:off x="63" y="113325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" name="Google Shape;150;p21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" name="Google Shape;151;p21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152" name="Google Shape;152;p21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21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154" name="Google Shape;154;p21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21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156" name="Google Shape;156;p21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21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/>
            </a:p>
          </p:txBody>
        </p:sp>
        <p:sp>
          <p:nvSpPr>
            <p:cNvPr id="158" name="Google Shape;158;p21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" name="Google Shape;159;p21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/>
            </a:p>
          </p:txBody>
        </p:sp>
        <p:sp>
          <p:nvSpPr>
            <p:cNvPr id="160" name="Google Shape;160;p21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" name="Google Shape;161;p21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Comprova-ho!</a:t>
              </a:r>
              <a:endParaRPr b="1"/>
            </a:p>
          </p:txBody>
        </p:sp>
        <p:sp>
          <p:nvSpPr>
            <p:cNvPr id="162" name="Google Shape;162;p21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21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164" name="Google Shape;164;p21"/>
          <p:cNvSpPr txBox="1"/>
          <p:nvPr/>
        </p:nvSpPr>
        <p:spPr>
          <a:xfrm>
            <a:off x="441350" y="830275"/>
            <a:ext cx="3257400" cy="21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El repte</a:t>
            </a:r>
            <a:endParaRPr b="1" sz="15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La micro:bit pot ajudar-nos a reconèixer les nostres emocions?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En aquest repte programarem la micro:bit perquè ens pregunti: “Com et sents avui?”, i mostri diferents opcions a la pantalla.</a:t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65" name="Google Shape;165;p21"/>
          <p:cNvPicPr preferRelativeResize="0"/>
          <p:nvPr/>
        </p:nvPicPr>
        <p:blipFill rotWithShape="1">
          <a:blip r:embed="rId3">
            <a:alphaModFix/>
          </a:blip>
          <a:srcRect b="21928" l="27074" r="26950" t="26144"/>
          <a:stretch/>
        </p:blipFill>
        <p:spPr>
          <a:xfrm>
            <a:off x="7926650" y="505950"/>
            <a:ext cx="614525" cy="56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21"/>
          <p:cNvSpPr txBox="1"/>
          <p:nvPr/>
        </p:nvSpPr>
        <p:spPr>
          <a:xfrm>
            <a:off x="3904325" y="715425"/>
            <a:ext cx="16194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Estructura del programa</a:t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7" name="Google Shape;167;p21"/>
          <p:cNvSpPr txBox="1"/>
          <p:nvPr/>
        </p:nvSpPr>
        <p:spPr>
          <a:xfrm>
            <a:off x="543438" y="61963"/>
            <a:ext cx="497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M1 R1. Salut emocional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8" name="Google Shape;168;p2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  <p:pic>
        <p:nvPicPr>
          <p:cNvPr id="169" name="Google Shape;169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59560" y="715425"/>
            <a:ext cx="1279815" cy="338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" name="Google Shape;174;p22"/>
          <p:cNvGrpSpPr/>
          <p:nvPr/>
        </p:nvGrpSpPr>
        <p:grpSpPr>
          <a:xfrm>
            <a:off x="491875" y="3974100"/>
            <a:ext cx="7083175" cy="715000"/>
            <a:chOff x="0" y="0"/>
            <a:chExt cx="7083175" cy="715000"/>
          </a:xfrm>
        </p:grpSpPr>
        <p:sp>
          <p:nvSpPr>
            <p:cNvPr id="175" name="Google Shape;175;p22"/>
            <p:cNvSpPr/>
            <p:nvPr/>
          </p:nvSpPr>
          <p:spPr>
            <a:xfrm>
              <a:off x="0" y="0"/>
              <a:ext cx="7083175" cy="7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" name="Google Shape;176;p22"/>
            <p:cNvSpPr/>
            <p:nvPr/>
          </p:nvSpPr>
          <p:spPr>
            <a:xfrm>
              <a:off x="1037" y="113328"/>
              <a:ext cx="1221000" cy="488400"/>
            </a:xfrm>
            <a:prstGeom prst="homePlate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" name="Google Shape;177;p22"/>
            <p:cNvSpPr txBox="1"/>
            <p:nvPr/>
          </p:nvSpPr>
          <p:spPr>
            <a:xfrm>
              <a:off x="1037" y="113328"/>
              <a:ext cx="10989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4265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Sabies que...?</a:t>
              </a:r>
              <a:endParaRPr b="1"/>
            </a:p>
          </p:txBody>
        </p:sp>
        <p:sp>
          <p:nvSpPr>
            <p:cNvPr id="178" name="Google Shape;178;p22"/>
            <p:cNvSpPr/>
            <p:nvPr/>
          </p:nvSpPr>
          <p:spPr>
            <a:xfrm>
              <a:off x="977742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" name="Google Shape;179;p22"/>
            <p:cNvSpPr txBox="1"/>
            <p:nvPr/>
          </p:nvSpPr>
          <p:spPr>
            <a:xfrm>
              <a:off x="1221918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Explora i investiga</a:t>
              </a:r>
              <a:endParaRPr b="1"/>
            </a:p>
          </p:txBody>
        </p:sp>
        <p:sp>
          <p:nvSpPr>
            <p:cNvPr id="180" name="Google Shape;180;p22"/>
            <p:cNvSpPr/>
            <p:nvPr/>
          </p:nvSpPr>
          <p:spPr>
            <a:xfrm>
              <a:off x="195444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22"/>
            <p:cNvSpPr txBox="1"/>
            <p:nvPr/>
          </p:nvSpPr>
          <p:spPr>
            <a:xfrm>
              <a:off x="219862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Estructura del programa</a:t>
              </a:r>
              <a:endParaRPr b="1"/>
            </a:p>
          </p:txBody>
        </p:sp>
        <p:sp>
          <p:nvSpPr>
            <p:cNvPr id="182" name="Google Shape;182;p22"/>
            <p:cNvSpPr/>
            <p:nvPr/>
          </p:nvSpPr>
          <p:spPr>
            <a:xfrm>
              <a:off x="293115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00728F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83" name="Google Shape;183;p22"/>
            <p:cNvSpPr txBox="1"/>
            <p:nvPr/>
          </p:nvSpPr>
          <p:spPr>
            <a:xfrm>
              <a:off x="3175329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Blocs necessaris</a:t>
              </a:r>
              <a:endParaRPr b="1">
                <a:solidFill>
                  <a:schemeClr val="lt1"/>
                </a:solidFill>
              </a:endParaRPr>
            </a:p>
          </p:txBody>
        </p:sp>
        <p:sp>
          <p:nvSpPr>
            <p:cNvPr id="184" name="Google Shape;184;p22"/>
            <p:cNvSpPr/>
            <p:nvPr/>
          </p:nvSpPr>
          <p:spPr>
            <a:xfrm>
              <a:off x="390785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" name="Google Shape;185;p22"/>
            <p:cNvSpPr txBox="1"/>
            <p:nvPr/>
          </p:nvSpPr>
          <p:spPr>
            <a:xfrm>
              <a:off x="415203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Programa</a:t>
              </a:r>
              <a:endParaRPr b="1"/>
            </a:p>
          </p:txBody>
        </p:sp>
        <p:sp>
          <p:nvSpPr>
            <p:cNvPr id="186" name="Google Shape;186;p22"/>
            <p:cNvSpPr/>
            <p:nvPr/>
          </p:nvSpPr>
          <p:spPr>
            <a:xfrm>
              <a:off x="4884563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" name="Google Shape;187;p22"/>
            <p:cNvSpPr txBox="1"/>
            <p:nvPr/>
          </p:nvSpPr>
          <p:spPr>
            <a:xfrm>
              <a:off x="5113178" y="113325"/>
              <a:ext cx="9768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Comprova-ho</a:t>
              </a:r>
              <a:endParaRPr b="1"/>
            </a:p>
          </p:txBody>
        </p:sp>
        <p:sp>
          <p:nvSpPr>
            <p:cNvPr id="188" name="Google Shape;188;p22"/>
            <p:cNvSpPr/>
            <p:nvPr/>
          </p:nvSpPr>
          <p:spPr>
            <a:xfrm>
              <a:off x="5861268" y="113328"/>
              <a:ext cx="1221000" cy="488400"/>
            </a:xfrm>
            <a:prstGeom prst="chevron">
              <a:avLst>
                <a:gd fmla="val 50000" name="adj"/>
              </a:avLst>
            </a:prstGeom>
            <a:solidFill>
              <a:srgbClr val="DAEEF3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22"/>
            <p:cNvSpPr txBox="1"/>
            <p:nvPr/>
          </p:nvSpPr>
          <p:spPr>
            <a:xfrm>
              <a:off x="6105444" y="113328"/>
              <a:ext cx="732600" cy="48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1325" lIns="32000" spcFirstLastPara="1" rIns="10650" wrap="square" tIns="21325">
              <a:noAutofit/>
            </a:bodyPr>
            <a:lstStyle/>
            <a:p>
              <a:pPr indent="0" lvl="0" marL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ca" sz="800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Millores i ampliacions</a:t>
              </a:r>
              <a:endParaRPr b="1"/>
            </a:p>
          </p:txBody>
        </p:sp>
      </p:grpSp>
      <p:sp>
        <p:nvSpPr>
          <p:cNvPr id="190" name="Google Shape;190;p22"/>
          <p:cNvSpPr txBox="1"/>
          <p:nvPr/>
        </p:nvSpPr>
        <p:spPr>
          <a:xfrm>
            <a:off x="491875" y="638125"/>
            <a:ext cx="815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5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Blocs necessaris</a:t>
            </a:r>
            <a:endParaRPr b="1" sz="17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91" name="Google Shape;19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603225" y="4822876"/>
            <a:ext cx="1354622" cy="4926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92" name="Google Shape;192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54625" y="2661201"/>
            <a:ext cx="1271243" cy="4311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93" name="Google Shape;193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54625" y="2076601"/>
            <a:ext cx="1718495" cy="4155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28575">
              <a:srgbClr val="000000">
                <a:alpha val="50000"/>
              </a:srgbClr>
            </a:outerShdw>
          </a:effectLst>
        </p:spPr>
      </p:pic>
      <p:sp>
        <p:nvSpPr>
          <p:cNvPr id="194" name="Google Shape;194;p22"/>
          <p:cNvSpPr txBox="1"/>
          <p:nvPr/>
        </p:nvSpPr>
        <p:spPr>
          <a:xfrm>
            <a:off x="-2072725" y="4899825"/>
            <a:ext cx="4247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Mostra la icona seleccionada per la pantalla de la micro:bit.</a:t>
            </a:r>
            <a:endParaRPr b="1"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5" name="Google Shape;195;p22"/>
          <p:cNvSpPr txBox="1"/>
          <p:nvPr/>
        </p:nvSpPr>
        <p:spPr>
          <a:xfrm>
            <a:off x="3545550" y="2631200"/>
            <a:ext cx="5213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Estableix una pausa de temps en mil·lisegons. RECORDA 1000 ms = 1 s.</a:t>
            </a:r>
            <a:endParaRPr b="1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96" name="Google Shape;196;p22"/>
          <p:cNvCxnSpPr/>
          <p:nvPr/>
        </p:nvCxnSpPr>
        <p:spPr>
          <a:xfrm flipH="1" rot="10800000">
            <a:off x="2700300" y="2835025"/>
            <a:ext cx="667200" cy="1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97" name="Google Shape;197;p22"/>
          <p:cNvCxnSpPr/>
          <p:nvPr/>
        </p:nvCxnSpPr>
        <p:spPr>
          <a:xfrm flipH="1" rot="10800000">
            <a:off x="-2994262" y="5068575"/>
            <a:ext cx="667200" cy="120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98" name="Google Shape;198;p22"/>
          <p:cNvCxnSpPr/>
          <p:nvPr/>
        </p:nvCxnSpPr>
        <p:spPr>
          <a:xfrm flipH="1" rot="10800000">
            <a:off x="2986100" y="2255925"/>
            <a:ext cx="344700" cy="12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99" name="Google Shape;199;p22"/>
          <p:cNvSpPr txBox="1"/>
          <p:nvPr/>
        </p:nvSpPr>
        <p:spPr>
          <a:xfrm>
            <a:off x="3577350" y="2092875"/>
            <a:ext cx="2667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Mostra el text escrit a la pantalla.</a:t>
            </a:r>
            <a:endParaRPr b="1" sz="1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00" name="Google Shape;200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419997" y="632375"/>
            <a:ext cx="1219402" cy="4155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28575">
              <a:srgbClr val="000000">
                <a:alpha val="50000"/>
              </a:srgbClr>
            </a:outerShdw>
          </a:effectLst>
        </p:spPr>
      </p:pic>
      <p:sp>
        <p:nvSpPr>
          <p:cNvPr id="201" name="Google Shape;201;p22"/>
          <p:cNvSpPr txBox="1"/>
          <p:nvPr/>
        </p:nvSpPr>
        <p:spPr>
          <a:xfrm>
            <a:off x="7684850" y="4889250"/>
            <a:ext cx="1290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a" sz="600">
                <a:solidFill>
                  <a:schemeClr val="lt1"/>
                </a:solidFill>
              </a:rPr>
              <a:t>https://makecode.microbit.org/</a:t>
            </a:r>
            <a:endParaRPr sz="900">
              <a:solidFill>
                <a:schemeClr val="lt1"/>
              </a:solidFill>
            </a:endParaRPr>
          </a:p>
        </p:txBody>
      </p:sp>
      <p:pic>
        <p:nvPicPr>
          <p:cNvPr id="202" name="Google Shape;202;p2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54625" y="1087598"/>
            <a:ext cx="1271250" cy="853827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cxnSp>
        <p:nvCxnSpPr>
          <p:cNvPr id="203" name="Google Shape;203;p22"/>
          <p:cNvCxnSpPr/>
          <p:nvPr/>
        </p:nvCxnSpPr>
        <p:spPr>
          <a:xfrm flipH="1" rot="10800000">
            <a:off x="2700300" y="1539625"/>
            <a:ext cx="667200" cy="1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04" name="Google Shape;204;p22"/>
          <p:cNvSpPr txBox="1"/>
          <p:nvPr/>
        </p:nvSpPr>
        <p:spPr>
          <a:xfrm>
            <a:off x="3545550" y="1337200"/>
            <a:ext cx="5213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Executa el codi </a:t>
            </a:r>
            <a:r>
              <a:rPr b="1" lang="ca"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introduït en connectar la placa.</a:t>
            </a:r>
            <a:endParaRPr b="1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05" name="Google Shape;205;p2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054625" y="3275468"/>
            <a:ext cx="1290600" cy="487907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cxnSp>
        <p:nvCxnSpPr>
          <p:cNvPr id="206" name="Google Shape;206;p22"/>
          <p:cNvCxnSpPr/>
          <p:nvPr/>
        </p:nvCxnSpPr>
        <p:spPr>
          <a:xfrm flipH="1" rot="10800000">
            <a:off x="2700300" y="3520825"/>
            <a:ext cx="667200" cy="1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07" name="Google Shape;207;p22"/>
          <p:cNvSpPr txBox="1"/>
          <p:nvPr/>
        </p:nvSpPr>
        <p:spPr>
          <a:xfrm>
            <a:off x="3545550" y="3164600"/>
            <a:ext cx="35088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ca"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Mostra la icona seleccionada a la pantalla de la</a:t>
            </a:r>
            <a:endParaRPr b="1" sz="1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ca"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micro:bit. El desplegable conté en total 40 icones</a:t>
            </a:r>
            <a:endParaRPr b="1" sz="1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ca"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diferents.</a:t>
            </a:r>
            <a:endParaRPr b="1" sz="1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8" name="Google Shape;208;p22"/>
          <p:cNvSpPr txBox="1"/>
          <p:nvPr/>
        </p:nvSpPr>
        <p:spPr>
          <a:xfrm>
            <a:off x="543438" y="61963"/>
            <a:ext cx="497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a" sz="2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M1 R1. Salut emocional</a:t>
            </a:r>
            <a:endParaRPr b="1" sz="20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9" name="Google Shape;209;p2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