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3.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Lst>
  <p:sldSz cy="5143500" cx="9144000"/>
  <p:notesSz cx="6858000" cy="9144000"/>
  <p:embeddedFontLst>
    <p:embeddedFont>
      <p:font typeface="Raleway"/>
      <p:regular r:id="rId86"/>
      <p:bold r:id="rId87"/>
      <p:italic r:id="rId88"/>
      <p:boldItalic r:id="rId89"/>
    </p:embeddedFont>
    <p:embeddedFont>
      <p:font typeface="Lato"/>
      <p:regular r:id="rId90"/>
      <p:bold r:id="rId91"/>
      <p:italic r:id="rId92"/>
      <p:boldItalic r:id="rId93"/>
    </p:embeddedFont>
    <p:embeddedFont>
      <p:font typeface="Montserrat"/>
      <p:regular r:id="rId94"/>
      <p:bold r:id="rId95"/>
      <p:italic r:id="rId96"/>
      <p:boldItalic r:id="rId97"/>
    </p:embeddedFont>
    <p:embeddedFont>
      <p:font typeface="Century Gothic"/>
      <p:regular r:id="rId98"/>
      <p:bold r:id="rId99"/>
      <p:italic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61">
          <p15:clr>
            <a:srgbClr val="A4A3A4"/>
          </p15:clr>
        </p15:guide>
        <p15:guide id="2" pos="2880">
          <p15:clr>
            <a:srgbClr val="A4A3A4"/>
          </p15:clr>
        </p15:guide>
        <p15:guide id="3" orient="horz">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3" name="Núria Oliva For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B7EC3A-D25C-4E57-B9E5-70D94ADBF142}">
  <a:tblStyle styleId="{04B7EC3A-D25C-4E57-B9E5-70D94ADBF14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A059731-7205-4D6B-A557-1D82DE9ACF1B}" styleName="Table_1">
    <a:wholeTbl>
      <a:tcTxStyle>
        <a:font>
          <a:latin typeface="Arial"/>
          <a:ea typeface="Arial"/>
          <a:cs typeface="Arial"/>
        </a:font>
        <a:srgbClr val="000000"/>
      </a:tcTxStyle>
      <a:tcStyle>
        <a:tcBdr>
          <a:left>
            <a:ln cap="flat" cmpd="sng" w="6350">
              <a:solidFill>
                <a:srgbClr val="BFBFBF"/>
              </a:solidFill>
              <a:prstDash val="solid"/>
              <a:round/>
              <a:headEnd len="sm" w="sm" type="none"/>
              <a:tailEnd len="sm" w="sm" type="none"/>
            </a:ln>
          </a:left>
          <a:right>
            <a:ln cap="flat" cmpd="sng" w="6350">
              <a:solidFill>
                <a:srgbClr val="BFBFBF"/>
              </a:solidFill>
              <a:prstDash val="solid"/>
              <a:round/>
              <a:headEnd len="sm" w="sm" type="none"/>
              <a:tailEnd len="sm" w="sm" type="none"/>
            </a:ln>
          </a:right>
          <a:top>
            <a:ln cap="flat" cmpd="sng" w="6350">
              <a:solidFill>
                <a:srgbClr val="BFBFBF"/>
              </a:solidFill>
              <a:prstDash val="solid"/>
              <a:round/>
              <a:headEnd len="sm" w="sm" type="none"/>
              <a:tailEnd len="sm" w="sm" type="none"/>
            </a:ln>
          </a:top>
          <a:bottom>
            <a:ln cap="flat" cmpd="sng" w="6350">
              <a:solidFill>
                <a:srgbClr val="BFBFBF"/>
              </a:solidFill>
              <a:prstDash val="solid"/>
              <a:round/>
              <a:headEnd len="sm" w="sm" type="none"/>
              <a:tailEnd len="sm" w="sm" type="none"/>
            </a:ln>
          </a:bottom>
          <a:insideH>
            <a:ln cap="flat" cmpd="sng" w="6350">
              <a:solidFill>
                <a:srgbClr val="BFBFBF"/>
              </a:solidFill>
              <a:prstDash val="solid"/>
              <a:round/>
              <a:headEnd len="sm" w="sm" type="none"/>
              <a:tailEnd len="sm" w="sm" type="none"/>
            </a:ln>
          </a:insideH>
          <a:insideV>
            <a:ln cap="flat" cmpd="sng" w="6350">
              <a:solidFill>
                <a:srgbClr val="BFBFBF"/>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61" orient="horz"/>
        <p:guide pos="2880"/>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1" Type="http://schemas.openxmlformats.org/officeDocument/2006/relationships/font" Target="fonts/CenturyGothic-boldItalic.fntdata"/><Relationship Id="rId100" Type="http://schemas.openxmlformats.org/officeDocument/2006/relationships/font" Target="fonts/CenturyGothic-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Montserrat-bold.fntdata"/><Relationship Id="rId94" Type="http://schemas.openxmlformats.org/officeDocument/2006/relationships/font" Target="fonts/Montserrat-regular.fntdata"/><Relationship Id="rId97" Type="http://schemas.openxmlformats.org/officeDocument/2006/relationships/font" Target="fonts/Montserrat-boldItalic.fntdata"/><Relationship Id="rId96" Type="http://schemas.openxmlformats.org/officeDocument/2006/relationships/font" Target="fonts/Montserrat-italic.fntdata"/><Relationship Id="rId11" Type="http://schemas.openxmlformats.org/officeDocument/2006/relationships/slide" Target="slides/slide4.xml"/><Relationship Id="rId99" Type="http://schemas.openxmlformats.org/officeDocument/2006/relationships/font" Target="fonts/CenturyGothic-bold.fntdata"/><Relationship Id="rId10" Type="http://schemas.openxmlformats.org/officeDocument/2006/relationships/slide" Target="slides/slide3.xml"/><Relationship Id="rId98" Type="http://schemas.openxmlformats.org/officeDocument/2006/relationships/font" Target="fonts/CenturyGothic-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Lato-bold.fntdata"/><Relationship Id="rId90" Type="http://schemas.openxmlformats.org/officeDocument/2006/relationships/font" Target="fonts/Lato-regular.fntdata"/><Relationship Id="rId93" Type="http://schemas.openxmlformats.org/officeDocument/2006/relationships/font" Target="fonts/Lato-boldItalic.fntdata"/><Relationship Id="rId92" Type="http://schemas.openxmlformats.org/officeDocument/2006/relationships/font" Target="fonts/Lato-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font" Target="fonts/Raleway-regular.fntdata"/><Relationship Id="rId85" Type="http://schemas.openxmlformats.org/officeDocument/2006/relationships/slide" Target="slides/slide78.xml"/><Relationship Id="rId88" Type="http://schemas.openxmlformats.org/officeDocument/2006/relationships/font" Target="fonts/Raleway-italic.fntdata"/><Relationship Id="rId87" Type="http://schemas.openxmlformats.org/officeDocument/2006/relationships/font" Target="fonts/Raleway-bold.fntdata"/><Relationship Id="rId89" Type="http://schemas.openxmlformats.org/officeDocument/2006/relationships/font" Target="fonts/Raleway-boldItalic.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6-03T16:25:40.864">
    <p:pos x="1150" y="1204"/>
    <p:text>ràdio grup 1 
No la cursiva a radio set...
En rebre ràdio cadena (accent)</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2-06-03T17:31:26.375">
    <p:pos x="1645" y="1454"/>
    <p:text>TISORES</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2-06-04T08:02:21.760">
    <p:pos x="1054" y="703"/>
    <p:text>"seleccionada = vertader"
"mà = 1"
ràdio (accent) "mà"
En rebre ràdio (accent) "receivedNumber"
"rebuda = vertader"
"mà_oponent = receivedNumber"
"mà = nombre aleatori (0, 1, 2)"
mà = 0?
SÍ (accent en els dos casos)
Mostrar (infinitiu: com en la resta de casos, optem per mantenir la forma en infinitiu). També sobra un espai entre "Mostrar" i "dibuix".</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2-06-04T08:05:33.024">
    <p:pos x="1342" y="426"/>
    <p:text>Ràdio establir grup 1 --&gt; si en els altres casos es fa la traducció al català, també estaria bé fer-la aquí.
seleccionada = vertader i rebuda = vertader?
rebuda = fals
seleccionada = fals
mà_oponent = mà?
Mostrar icona de sorpresa (infinitiu "mostrar" en tots els casos)
mà_oponent = 1 i mà = 0
mà_oponent = 2 i mà = 1
SÍ (accent, en tots els casos)</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2-06-03T17:54:36.975">
    <p:pos x="2533" y="600"/>
    <p:text>"inici_X"
crear sprite "caçador (iniciX, 4)"
crear sprite "pilota (iniciX, 0)"
Canviar "pilota" per "parpellejar" per "1".
SÍ (accent)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6-03T16:42:42.393">
    <p:pos x="1073" y="1105"/>
    <p:text>Mostrar "tic" (si s'utilitza l'infinitiu en la resta de casos i en altres documents, millor mantenir també en aquest cas).
A la diapositiva següent posa "tic": convindria unificar-ho.
"Start = 2"
"Temps = 0"
Distància = ..."
"Temps = ..."
"Start = ..."
"Start = ..."
Botons A+B premuts (hi sobra un espai)
"Start = ..."</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6-03T19:11:00.479">
    <p:pos x="2162" y="332"/>
    <p:text>Start = 1?
SÍ (accent en tots els casos)
Mostrar icona "estrella gran"
Esperar 0,5 s (espai entre el número i el símbol)
Mostrar icona "estrella petita" 
Esperar 0,5 s (espai entre el número i el símbol)
Temps = Temps + 1 (espais)
Esborrar la pantalla
Start = 0?
Mostrar número "distància/temps"
Start = 2?
Mostrar icona "tic"
Infinitiu: per coherència en la resta de casos, millor mantenir els infinitius.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06-03T16:45:00.398">
    <p:pos x="2631" y="838"/>
    <p:text>Aquestes lletres estaven escrites en color blanc i no es veien, entenc que voleu dir: "Si la condició és falsa, el codi dins el bucle no s'executarà".</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2-06-03T16:46:30.900">
    <p:pos x="2623" y="997"/>
    <p:text>El mateix que a la diapositiva anterior. Entenc, però, que en aquest cas es pot esborrar.</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2-06-04T07:24:14.351">
    <p:pos x="4149" y="326"/>
    <p:text>Establir "ID = Nom del buscador" (si en els altres casos i documents es posa l'infinitiu, convé mantenir-lo)
Mostrar (mateix cas d'infinitiu) "unir «hola» amb «ID» i «comencem a buscar!»"
Mostrar cadena "1ESOA"
Plot bar graph amb mapa del senyal
Mostrar cadena "Trobat!"</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2-06-03T17:08:46.801">
    <p:pos x="261" y="889"/>
    <p:text>caçador o cercador?</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2-06-03T17:21:37.517">
    <p:pos x="234" y="436"/>
    <p:text>No hi ha cap esquema al costat.</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2-06-03T18:29:30.326">
    <p:pos x="2732" y="176"/>
    <p:text>LEDs + no cursiva
Sí (accent)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cd76bbc6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dcd76bbc6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90942d34a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d90942d34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90942d34a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d90942d34a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dcd76bbc60_2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dcd76bbc60_2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dcd76bbc60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dcd76bbc60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d90942d34a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d90942d34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http://educacio.gencat.cat/ca/arees-actuacio/families/recursos/recomanacions/descans/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f91d420633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f91d420633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9bfcccda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d9bfcccda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1152b66b4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1152b66b4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1152b66b4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1152b66b4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0050b91a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10050b91a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&lt;a href="https://www.freepik.es/vectores/comida"&gt;Vector de Comida creado por rawpixel.com - www.freepik.es&lt;/a&gt;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152b66b4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1152b66b4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d9bfcccda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d9bfcccda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02dffd8715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02dffd8715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dcd76bbc60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dcd76bbc60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e55e8d127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e55e8d127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1506e915d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1506e915d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1506e915d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1506e915d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1506e915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1506e915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1506e915d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1506e915d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dcd76bbc60_2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dcd76bbc60_2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dcd76bbc60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dcd76bbc60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dcd76bbc60_2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dcd76bbc60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7b24ef42a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7b24ef42a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7b24ef42a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7b24ef42a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19a13c257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119a13c257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02dffd871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102dffd871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f9e580b6b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f9e580b6b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02dffd8715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02dffd8715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02dffd8715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02dffd8715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02dffd8715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02dffd8715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7b24ef42a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7b24ef42a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d90942df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d90942df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7b24ef42a9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7b24ef42a9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dcd76bbc60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dcd76bbc60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dcd76bbc60_2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dcd76bbc60_2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dcd76bbc60_2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dcd76bbc60_2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db369d701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db369d701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db369d701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db369d701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12a7e33ba4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12a7e33ba4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fa04feb3f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fa04feb3f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10676c6c191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10676c6c19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fae94d84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fae94d84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90942d34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d90942d34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e78db7815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e78db7815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dcd76bbc60_2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dcd76bbc60_2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db369d7010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db369d7010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dcd76bbc60_2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dcd76bbc60_2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e64238ea29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e64238ea29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e64238ea2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e64238ea2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1056a5026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1056a5026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1056a50265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1056a50265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e64238ea29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e64238ea29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e64238ea29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e64238ea29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e64238ea2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e64238ea2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1056a50265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1056a50265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e67a1dd967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e67a1dd967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e64238ea29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2" name="Google Shape;1532;ge64238ea29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e64238ea29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9" name="Google Shape;1559;ge64238ea29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e64238ea29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e64238ea29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e64238ea29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e64238ea29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g1056a50265f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6" name="Google Shape;1626;g1056a50265f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1056a50265f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1056a50265f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1056a50265f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0" name="Google Shape;1660;g1056a50265f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1056a50265f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6" name="Google Shape;1686;g1056a50265f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64238ea2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e64238ea2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1056a50265f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4" name="Google Shape;1714;g1056a50265f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1056a50265f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1056a50265f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1056a50265f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5" name="Google Shape;1765;g1056a50265f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1056a50265f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1056a50265f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g1056a50265f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2" name="Google Shape;1832;g1056a50265f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1056a50265f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0" name="Google Shape;1860;g1056a50265f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g1071abba3a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4" name="Google Shape;1884;g1071abba3a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112e0b00c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9" name="Google Shape;1909;g112e0b00c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g1056a50265f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4" name="Google Shape;1934;g1056a50265f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90942d34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90942d34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90942d34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d90942d34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1" name="Shape 11"/>
        <p:cNvGrpSpPr/>
        <p:nvPr/>
      </p:nvGrpSpPr>
      <p:grpSpPr>
        <a:xfrm>
          <a:off x="0" y="0"/>
          <a:ext cx="0" cy="0"/>
          <a:chOff x="0" y="0"/>
          <a:chExt cx="0" cy="0"/>
        </a:xfrm>
      </p:grpSpPr>
      <p:sp>
        <p:nvSpPr>
          <p:cNvPr id="12" name="Google Shape;12;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8" name="Google Shape;18;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4" name="Shape 64"/>
        <p:cNvGrpSpPr/>
        <p:nvPr/>
      </p:nvGrpSpPr>
      <p:grpSpPr>
        <a:xfrm>
          <a:off x="0" y="0"/>
          <a:ext cx="0" cy="0"/>
          <a:chOff x="0" y="0"/>
          <a:chExt cx="0" cy="0"/>
        </a:xfrm>
      </p:grpSpPr>
      <p:grpSp>
        <p:nvGrpSpPr>
          <p:cNvPr id="65" name="Google Shape;65;p11"/>
          <p:cNvGrpSpPr/>
          <p:nvPr/>
        </p:nvGrpSpPr>
        <p:grpSpPr>
          <a:xfrm>
            <a:off x="830392" y="4169130"/>
            <a:ext cx="745763" cy="45826"/>
            <a:chOff x="4580561" y="2589004"/>
            <a:chExt cx="1064464" cy="25200"/>
          </a:xfrm>
        </p:grpSpPr>
        <p:sp>
          <p:nvSpPr>
            <p:cNvPr id="66" name="Google Shape;6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69" name="Google Shape;69;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0" name="Google Shape;70;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ol 1">
  <p:cSld name="TITLE_1">
    <p:bg>
      <p:bgPr>
        <a:solidFill>
          <a:srgbClr val="1698B4"/>
        </a:solidFill>
      </p:bgPr>
    </p:bg>
    <p:spTree>
      <p:nvGrpSpPr>
        <p:cNvPr id="73" name="Shape 73"/>
        <p:cNvGrpSpPr/>
        <p:nvPr/>
      </p:nvGrpSpPr>
      <p:grpSpPr>
        <a:xfrm>
          <a:off x="0" y="0"/>
          <a:ext cx="0" cy="0"/>
          <a:chOff x="0" y="0"/>
          <a:chExt cx="0" cy="0"/>
        </a:xfrm>
      </p:grpSpPr>
      <p:sp>
        <p:nvSpPr>
          <p:cNvPr id="74" name="Google Shape;74;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830392" y="1191256"/>
            <a:ext cx="745763" cy="45826"/>
            <a:chOff x="4580561" y="2589004"/>
            <a:chExt cx="1064464" cy="25200"/>
          </a:xfrm>
        </p:grpSpPr>
        <p:sp>
          <p:nvSpPr>
            <p:cNvPr id="21" name="Google Shape;21;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 name="Google Shape;23;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4" name="Google Shape;24;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a"/>
              <a:t>‹#›</a:t>
            </a:fld>
            <a:endParaRPr/>
          </a:p>
        </p:txBody>
      </p:sp>
      <p:pic>
        <p:nvPicPr>
          <p:cNvPr id="25" name="Google Shape;25;p3"/>
          <p:cNvPicPr preferRelativeResize="0"/>
          <p:nvPr/>
        </p:nvPicPr>
        <p:blipFill>
          <a:blip r:embed="rId2">
            <a:alphaModFix/>
          </a:blip>
          <a:stretch>
            <a:fillRect/>
          </a:stretch>
        </p:blipFill>
        <p:spPr>
          <a:xfrm>
            <a:off x="91350" y="4794250"/>
            <a:ext cx="866775" cy="304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4" name="Google Shape;34;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5" name="Google Shape;35;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6" name="Google Shape;36;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0" name="Google Shape;40;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4" name="Google Shape;44;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5" name="Google Shape;45;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6" name="Shape 46"/>
        <p:cNvGrpSpPr/>
        <p:nvPr/>
      </p:nvGrpSpPr>
      <p:grpSpPr>
        <a:xfrm>
          <a:off x="0" y="0"/>
          <a:ext cx="0" cy="0"/>
          <a:chOff x="0" y="0"/>
          <a:chExt cx="0" cy="0"/>
        </a:xfrm>
      </p:grpSpPr>
      <p:grpSp>
        <p:nvGrpSpPr>
          <p:cNvPr id="47" name="Google Shape;47;p8"/>
          <p:cNvGrpSpPr/>
          <p:nvPr/>
        </p:nvGrpSpPr>
        <p:grpSpPr>
          <a:xfrm>
            <a:off x="830392" y="4169130"/>
            <a:ext cx="745763" cy="45826"/>
            <a:chOff x="4580561" y="2589004"/>
            <a:chExt cx="1064464" cy="25200"/>
          </a:xfrm>
        </p:grpSpPr>
        <p:sp>
          <p:nvSpPr>
            <p:cNvPr id="48" name="Google Shape;48;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51" name="Google Shape;51;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9"/>
          <p:cNvGrpSpPr/>
          <p:nvPr/>
        </p:nvGrpSpPr>
        <p:grpSpPr>
          <a:xfrm>
            <a:off x="830392" y="1191256"/>
            <a:ext cx="745763" cy="45826"/>
            <a:chOff x="4580561" y="2589004"/>
            <a:chExt cx="1064464" cy="25200"/>
          </a:xfrm>
        </p:grpSpPr>
        <p:sp>
          <p:nvSpPr>
            <p:cNvPr id="55" name="Google Shape;55;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8" name="Google Shape;58;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59" name="Google Shape;59;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0" name="Google Shape;60;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63" name="Google Shape;63;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1.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ca"/>
              <a:t>‹#›</a:t>
            </a:fld>
            <a:endParaRPr/>
          </a:p>
        </p:txBody>
      </p:sp>
      <p:pic>
        <p:nvPicPr>
          <p:cNvPr id="9" name="Google Shape;9;p1"/>
          <p:cNvPicPr preferRelativeResize="0"/>
          <p:nvPr/>
        </p:nvPicPr>
        <p:blipFill>
          <a:blip r:embed="rId1">
            <a:alphaModFix/>
          </a:blip>
          <a:stretch>
            <a:fillRect/>
          </a:stretch>
        </p:blipFill>
        <p:spPr>
          <a:xfrm>
            <a:off x="152400" y="4721275"/>
            <a:ext cx="767315" cy="269825"/>
          </a:xfrm>
          <a:prstGeom prst="rect">
            <a:avLst/>
          </a:prstGeom>
          <a:noFill/>
          <a:ln>
            <a:noFill/>
          </a:ln>
        </p:spPr>
      </p:pic>
      <p:pic>
        <p:nvPicPr>
          <p:cNvPr id="10" name="Google Shape;10;p1"/>
          <p:cNvPicPr preferRelativeResize="0"/>
          <p:nvPr/>
        </p:nvPicPr>
        <p:blipFill>
          <a:blip r:embed="rId2">
            <a:alphaModFix/>
          </a:blip>
          <a:stretch>
            <a:fillRect/>
          </a:stretch>
        </p:blipFill>
        <p:spPr>
          <a:xfrm>
            <a:off x="7090790" y="4703625"/>
            <a:ext cx="1581150" cy="266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9Bmp91uT674" TargetMode="External"/><Relationship Id="rId4" Type="http://schemas.openxmlformats.org/officeDocument/2006/relationships/image" Target="../media/image8.jpg"/><Relationship Id="rId5" Type="http://schemas.openxmlformats.org/officeDocument/2006/relationships/hyperlink" Target="http://www.youtube.com/watch?v=2uFuW8kA_lw" TargetMode="External"/><Relationship Id="rId6" Type="http://schemas.openxmlformats.org/officeDocument/2006/relationships/image" Target="../media/image5.jpg"/><Relationship Id="rId7" Type="http://schemas.openxmlformats.org/officeDocument/2006/relationships/hyperlink" Target="http://www.youtube.com/watch?v=1yJ_F2mSSrI" TargetMode="External"/><Relationship Id="rId8"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jpg"/><Relationship Id="rId4" Type="http://schemas.openxmlformats.org/officeDocument/2006/relationships/hyperlink" Target="https://www.freepik.es/foto-gratis/atleta-listo-correr-mensaje-listo_17662809.htm#page=1&amp;query=run&amp;position=17&amp;from_view=searc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4.xml"/><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9.png"/></Relationships>
</file>

<file path=ppt/slides/_rels/slide21.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5.xml"/><Relationship Id="rId4" Type="http://schemas.openxmlformats.org/officeDocument/2006/relationships/image" Target="../media/image28.png"/><Relationship Id="rId9"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9Bmp91uT674" TargetMode="External"/><Relationship Id="rId4" Type="http://schemas.openxmlformats.org/officeDocument/2006/relationships/image" Target="../media/image8.jpg"/><Relationship Id="rId5" Type="http://schemas.openxmlformats.org/officeDocument/2006/relationships/hyperlink" Target="http://www.youtube.com/watch?v=2uFuW8kA_lw" TargetMode="External"/><Relationship Id="rId6" Type="http://schemas.openxmlformats.org/officeDocument/2006/relationships/image" Target="../media/image5.jpg"/><Relationship Id="rId7" Type="http://schemas.openxmlformats.org/officeDocument/2006/relationships/hyperlink" Target="http://www.youtube.com/watch?v=1yJ_F2mSSrI" TargetMode="External"/><Relationship Id="rId8"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8.gif"/><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makecode.microbit.org/projects/timing-gates" TargetMode="External"/><Relationship Id="rId4" Type="http://schemas.openxmlformats.org/officeDocument/2006/relationships/image" Target="../media/image42.png"/><Relationship Id="rId5"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45.png"/><Relationship Id="rId5" Type="http://schemas.openxmlformats.org/officeDocument/2006/relationships/hyperlink" Target="http://pixabay.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62.png"/><Relationship Id="rId6"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comments" Target="../comments/comment6.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57.png"/><Relationship Id="rId8" Type="http://schemas.openxmlformats.org/officeDocument/2006/relationships/image" Target="../media/image53.png"/></Relationships>
</file>

<file path=ppt/slides/_rels/slide37.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image" Target="../media/image59.png"/><Relationship Id="rId7" Type="http://schemas.openxmlformats.org/officeDocument/2006/relationships/image" Target="../media/image61.png"/><Relationship Id="rId8"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comments" Target="../comments/comment7.xml"/><Relationship Id="rId4" Type="http://schemas.openxmlformats.org/officeDocument/2006/relationships/image" Target="../media/image47.png"/><Relationship Id="rId5"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rvymAr6WqrQ" TargetMode="External"/><Relationship Id="rId4" Type="http://schemas.openxmlformats.org/officeDocument/2006/relationships/image" Target="../media/image7.jpg"/><Relationship Id="rId5" Type="http://schemas.openxmlformats.org/officeDocument/2006/relationships/image" Target="../media/image3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69.png"/><Relationship Id="rId5" Type="http://schemas.openxmlformats.org/officeDocument/2006/relationships/hyperlink" Target="https://pixabay.com/images/id-222617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9Bmp91uT674" TargetMode="External"/><Relationship Id="rId4" Type="http://schemas.openxmlformats.org/officeDocument/2006/relationships/image" Target="../media/image8.jpg"/><Relationship Id="rId5" Type="http://schemas.openxmlformats.org/officeDocument/2006/relationships/hyperlink" Target="http://www.youtube.com/watch?v=2uFuW8kA_lw" TargetMode="External"/><Relationship Id="rId6" Type="http://schemas.openxmlformats.org/officeDocument/2006/relationships/image" Target="../media/image5.jpg"/><Relationship Id="rId7" Type="http://schemas.openxmlformats.org/officeDocument/2006/relationships/hyperlink" Target="http://www.youtube.com/watch?v=1yJ_F2mSSrI" TargetMode="External"/><Relationship Id="rId8" Type="http://schemas.openxmlformats.org/officeDocument/2006/relationships/image" Target="../media/image1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5.png"/><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6.png"/><Relationship Id="rId4" Type="http://schemas.openxmlformats.org/officeDocument/2006/relationships/hyperlink" Target="https://cdn.pixabay.com/photo/2017/11/16/08/02/led-2953664_960_720.jp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youtube.com/watch?v=xabv6JjNDLA" TargetMode="External"/><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7.png"/><Relationship Id="rId4" Type="http://schemas.openxmlformats.org/officeDocument/2006/relationships/image" Target="../media/image70.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comments" Target="../comments/commen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comments" Target="../comments/comment9.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9.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75.png"/><Relationship Id="rId7" Type="http://schemas.openxmlformats.org/officeDocument/2006/relationships/image" Target="../media/image73.png"/><Relationship Id="rId8"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www.youtube.com/watch?v=9Bmp91uT674" TargetMode="External"/><Relationship Id="rId4" Type="http://schemas.openxmlformats.org/officeDocument/2006/relationships/image" Target="../media/image8.jpg"/><Relationship Id="rId5" Type="http://schemas.openxmlformats.org/officeDocument/2006/relationships/hyperlink" Target="http://www.youtube.com/watch?v=2uFuW8kA_lw" TargetMode="External"/><Relationship Id="rId6" Type="http://schemas.openxmlformats.org/officeDocument/2006/relationships/image" Target="../media/image5.jpg"/><Relationship Id="rId7" Type="http://schemas.openxmlformats.org/officeDocument/2006/relationships/hyperlink" Target="http://www.youtube.com/watch?v=1yJ_F2mSSrI" TargetMode="External"/><Relationship Id="rId8" Type="http://schemas.openxmlformats.org/officeDocument/2006/relationships/image" Target="../media/image1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5.png"/><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comments" Target="../comments/comment10.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comments" Target="../comments/comment11.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comments" Target="../comments/comment12.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10"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3.png"/><Relationship Id="rId4" Type="http://schemas.openxmlformats.org/officeDocument/2006/relationships/image" Target="../media/image85.png"/><Relationship Id="rId9" Type="http://schemas.openxmlformats.org/officeDocument/2006/relationships/image" Target="../media/image89.png"/><Relationship Id="rId5" Type="http://schemas.openxmlformats.org/officeDocument/2006/relationships/image" Target="../media/image87.png"/><Relationship Id="rId6" Type="http://schemas.openxmlformats.org/officeDocument/2006/relationships/image" Target="../media/image86.png"/><Relationship Id="rId7" Type="http://schemas.openxmlformats.org/officeDocument/2006/relationships/image" Target="../media/image90.png"/><Relationship Id="rId8"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9.png"/><Relationship Id="rId4" Type="http://schemas.openxmlformats.org/officeDocument/2006/relationships/image" Target="../media/image92.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www.youtube.com/watch?v=9Bmp91uT674" TargetMode="External"/><Relationship Id="rId4" Type="http://schemas.openxmlformats.org/officeDocument/2006/relationships/image" Target="../media/image8.jpg"/><Relationship Id="rId5" Type="http://schemas.openxmlformats.org/officeDocument/2006/relationships/hyperlink" Target="http://www.youtube.com/watch?v=2uFuW8kA_lw" TargetMode="External"/><Relationship Id="rId6" Type="http://schemas.openxmlformats.org/officeDocument/2006/relationships/image" Target="../media/image5.jpg"/><Relationship Id="rId7" Type="http://schemas.openxmlformats.org/officeDocument/2006/relationships/hyperlink" Target="http://www.youtube.com/watch?v=1yJ_F2mSSrI" TargetMode="External"/><Relationship Id="rId8" Type="http://schemas.openxmlformats.org/officeDocument/2006/relationships/image" Target="../media/image1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hyperlink" Target="https://bigbangtheory.fandom.com/es/wiki/Piedra,_Papel,_Tijera,_Lagarto_o_Spock" TargetMode="External"/><Relationship Id="rId4" Type="http://schemas.openxmlformats.org/officeDocument/2006/relationships/hyperlink" Target="https://bigbangtheory.fandom.com/es/wiki/Piedra,_Papel,_Tijera,_Lagarto_o_Spock" TargetMode="External"/><Relationship Id="rId5" Type="http://schemas.openxmlformats.org/officeDocument/2006/relationships/image" Target="../media/image93.png"/><Relationship Id="rId6" Type="http://schemas.openxmlformats.org/officeDocument/2006/relationships/hyperlink" Target="https://www.freepng.es/png-j3uyxd/"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5.png"/><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comments" Target="../comments/comment13.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99.png"/><Relationship Id="rId4" Type="http://schemas.openxmlformats.org/officeDocument/2006/relationships/image" Target="../media/image101.png"/><Relationship Id="rId9" Type="http://schemas.openxmlformats.org/officeDocument/2006/relationships/image" Target="../media/image106.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9.png"/><Relationship Id="rId4" Type="http://schemas.openxmlformats.org/officeDocument/2006/relationships/image" Target="../media/image109.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www.youtube.com/watch?v=9Bmp91uT674" TargetMode="External"/><Relationship Id="rId4" Type="http://schemas.openxmlformats.org/officeDocument/2006/relationships/image" Target="../media/image8.jpg"/><Relationship Id="rId5" Type="http://schemas.openxmlformats.org/officeDocument/2006/relationships/hyperlink" Target="http://www.youtube.com/watch?v=2uFuW8kA_lw" TargetMode="External"/><Relationship Id="rId6" Type="http://schemas.openxmlformats.org/officeDocument/2006/relationships/image" Target="../media/image5.jpg"/><Relationship Id="rId7" Type="http://schemas.openxmlformats.org/officeDocument/2006/relationships/hyperlink" Target="http://www.youtube.com/watch?v=1yJ_F2mSSrI" TargetMode="External"/><Relationship Id="rId8" Type="http://schemas.openxmlformats.org/officeDocument/2006/relationships/image" Target="../media/image1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10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10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5.png"/><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rPr>
              <a:t>Diverteix-te amb la micro:bit</a:t>
            </a:r>
            <a:endParaRPr sz="3900">
              <a:solidFill>
                <a:schemeClr val="lt1"/>
              </a:solidFill>
            </a:endParaRPr>
          </a:p>
          <a:p>
            <a:pPr indent="0" lvl="0" marL="0" rtl="0" algn="ctr">
              <a:spcBef>
                <a:spcPts val="0"/>
              </a:spcBef>
              <a:spcAft>
                <a:spcPts val="0"/>
              </a:spcAft>
              <a:buNone/>
            </a:pPr>
            <a:r>
              <a:rPr lang="ca" sz="3900">
                <a:solidFill>
                  <a:schemeClr val="lt1"/>
                </a:solidFill>
                <a:latin typeface="Arial"/>
                <a:ea typeface="Arial"/>
                <a:cs typeface="Arial"/>
                <a:sym typeface="Arial"/>
              </a:rPr>
              <a:t>MÒDUL</a:t>
            </a:r>
            <a:r>
              <a:rPr lang="ca" sz="3900">
                <a:solidFill>
                  <a:schemeClr val="lt1"/>
                </a:solidFill>
                <a:latin typeface="Arial"/>
                <a:ea typeface="Arial"/>
                <a:cs typeface="Arial"/>
                <a:sym typeface="Arial"/>
              </a:rPr>
              <a:t> 3</a:t>
            </a:r>
            <a:endParaRPr sz="3900">
              <a:solidFill>
                <a:schemeClr val="lt1"/>
              </a:solidFill>
              <a:latin typeface="Arial"/>
              <a:ea typeface="Arial"/>
              <a:cs typeface="Arial"/>
              <a:sym typeface="Arial"/>
            </a:endParaRPr>
          </a:p>
        </p:txBody>
      </p:sp>
      <p:sp>
        <p:nvSpPr>
          <p:cNvPr id="80" name="Google Shape;80;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3"/>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250" name="Google Shape;250;p23"/>
          <p:cNvGrpSpPr/>
          <p:nvPr/>
        </p:nvGrpSpPr>
        <p:grpSpPr>
          <a:xfrm>
            <a:off x="491875" y="3926400"/>
            <a:ext cx="7083175" cy="715000"/>
            <a:chOff x="0" y="0"/>
            <a:chExt cx="7083175" cy="715000"/>
          </a:xfrm>
        </p:grpSpPr>
        <p:sp>
          <p:nvSpPr>
            <p:cNvPr id="251" name="Google Shape;251;p23"/>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3"/>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3"/>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254" name="Google Shape;254;p23"/>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256" name="Google Shape;256;p23"/>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258" name="Google Shape;258;p23"/>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59" name="Google Shape;259;p23"/>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260" name="Google Shape;260;p23"/>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262" name="Google Shape;262;p23"/>
            <p:cNvSpPr/>
            <p:nvPr/>
          </p:nvSpPr>
          <p:spPr>
            <a:xfrm>
              <a:off x="488456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Comprova-ho</a:t>
              </a:r>
              <a:endParaRPr b="1">
                <a:solidFill>
                  <a:schemeClr val="lt1"/>
                </a:solidFill>
              </a:endParaRPr>
            </a:p>
          </p:txBody>
        </p:sp>
        <p:sp>
          <p:nvSpPr>
            <p:cNvPr id="264" name="Google Shape;264;p23"/>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266" name="Google Shape;266;p23"/>
          <p:cNvSpPr txBox="1"/>
          <p:nvPr/>
        </p:nvSpPr>
        <p:spPr>
          <a:xfrm>
            <a:off x="389275" y="7268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Fem-ho!</a:t>
            </a:r>
            <a:endParaRPr b="1" sz="1700">
              <a:solidFill>
                <a:schemeClr val="dk2"/>
              </a:solidFill>
              <a:latin typeface="Montserrat"/>
              <a:ea typeface="Montserrat"/>
              <a:cs typeface="Montserrat"/>
              <a:sym typeface="Montserrat"/>
            </a:endParaRPr>
          </a:p>
        </p:txBody>
      </p:sp>
      <p:sp>
        <p:nvSpPr>
          <p:cNvPr id="267" name="Google Shape;267;p23"/>
          <p:cNvSpPr txBox="1"/>
          <p:nvPr/>
        </p:nvSpPr>
        <p:spPr>
          <a:xfrm>
            <a:off x="389275" y="1142325"/>
            <a:ext cx="39117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Transferim el programa a la placa.</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ho fem des de l’ordinador:</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Cal que la placa estigui connecta</a:t>
            </a:r>
            <a:r>
              <a:rPr lang="ca" sz="1200">
                <a:solidFill>
                  <a:schemeClr val="dk2"/>
                </a:solidFill>
                <a:latin typeface="Montserrat"/>
                <a:ea typeface="Montserrat"/>
                <a:cs typeface="Montserrat"/>
                <a:sym typeface="Montserrat"/>
              </a:rPr>
              <a:t>da </a:t>
            </a:r>
            <a:r>
              <a:rPr lang="ca" sz="1200">
                <a:solidFill>
                  <a:schemeClr val="dk2"/>
                </a:solidFill>
                <a:latin typeface="Montserrat"/>
                <a:ea typeface="Montserrat"/>
                <a:cs typeface="Montserrat"/>
                <a:sym typeface="Montserrat"/>
              </a:rPr>
              <a:t>a l’ordinador mitjançant un cable micro USB.</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utilitzem una tauleta digital:</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Utilitzarem la connexió Bluetooth per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transferir els programes a la placa.</a:t>
            </a:r>
            <a:endParaRPr sz="1600">
              <a:solidFill>
                <a:schemeClr val="dk2"/>
              </a:solidFill>
              <a:latin typeface="Montserrat"/>
              <a:ea typeface="Montserrat"/>
              <a:cs typeface="Montserrat"/>
              <a:sym typeface="Montserrat"/>
            </a:endParaRPr>
          </a:p>
        </p:txBody>
      </p:sp>
      <p:pic>
        <p:nvPicPr>
          <p:cNvPr descr="How to pair and flash a program to your micro:bit over bluetooth using an Android device" id="268" name="Google Shape;268;p23" title="Pairing and Flashing in Android">
            <a:hlinkClick r:id="rId3"/>
          </p:cNvPr>
          <p:cNvPicPr preferRelativeResize="0"/>
          <p:nvPr/>
        </p:nvPicPr>
        <p:blipFill>
          <a:blip r:embed="rId4">
            <a:alphaModFix/>
          </a:blip>
          <a:stretch>
            <a:fillRect/>
          </a:stretch>
        </p:blipFill>
        <p:spPr>
          <a:xfrm>
            <a:off x="4686750" y="793013"/>
            <a:ext cx="1988026" cy="1491025"/>
          </a:xfrm>
          <a:prstGeom prst="rect">
            <a:avLst/>
          </a:prstGeom>
          <a:noFill/>
          <a:ln>
            <a:noFill/>
          </a:ln>
        </p:spPr>
      </p:pic>
      <p:pic>
        <p:nvPicPr>
          <p:cNvPr descr="How to pair and flash a program to your micro:bit over bluetooth using an iOS device" id="269" name="Google Shape;269;p23" title="Pairing and Flashing in iOS">
            <a:hlinkClick r:id="rId5"/>
          </p:cNvPr>
          <p:cNvPicPr preferRelativeResize="0"/>
          <p:nvPr/>
        </p:nvPicPr>
        <p:blipFill>
          <a:blip r:embed="rId6">
            <a:alphaModFix/>
          </a:blip>
          <a:stretch>
            <a:fillRect/>
          </a:stretch>
        </p:blipFill>
        <p:spPr>
          <a:xfrm>
            <a:off x="6952850" y="2359688"/>
            <a:ext cx="1988024" cy="1491025"/>
          </a:xfrm>
          <a:prstGeom prst="rect">
            <a:avLst/>
          </a:prstGeom>
          <a:noFill/>
          <a:ln>
            <a:noFill/>
          </a:ln>
        </p:spPr>
      </p:pic>
      <p:pic>
        <p:nvPicPr>
          <p:cNvPr descr="This video describes the process of flashing a program to the BBC micro:bit using the Javascript Blocks Editor &#10;&#10;Head to support.microbit.org for more information" id="270" name="Google Shape;270;p23" title="Getting started with the BBC micro:bit - Flashing your first program">
            <a:hlinkClick r:id="rId7"/>
          </p:cNvPr>
          <p:cNvPicPr preferRelativeResize="0"/>
          <p:nvPr/>
        </p:nvPicPr>
        <p:blipFill>
          <a:blip r:embed="rId8">
            <a:alphaModFix/>
          </a:blip>
          <a:stretch>
            <a:fillRect/>
          </a:stretch>
        </p:blipFill>
        <p:spPr>
          <a:xfrm>
            <a:off x="6952850" y="793013"/>
            <a:ext cx="1988026" cy="1491019"/>
          </a:xfrm>
          <a:prstGeom prst="rect">
            <a:avLst/>
          </a:prstGeom>
          <a:noFill/>
          <a:ln>
            <a:noFill/>
          </a:ln>
        </p:spPr>
      </p:pic>
      <p:sp>
        <p:nvSpPr>
          <p:cNvPr id="271" name="Google Shape;271;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272" name="Google Shape;272;p23"/>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4"/>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278" name="Google Shape;278;p24"/>
          <p:cNvGrpSpPr/>
          <p:nvPr/>
        </p:nvGrpSpPr>
        <p:grpSpPr>
          <a:xfrm>
            <a:off x="316775" y="3897850"/>
            <a:ext cx="7083175" cy="715000"/>
            <a:chOff x="0" y="0"/>
            <a:chExt cx="7083175" cy="715000"/>
          </a:xfrm>
        </p:grpSpPr>
        <p:sp>
          <p:nvSpPr>
            <p:cNvPr id="279" name="Google Shape;279;p24"/>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282" name="Google Shape;282;p2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284" name="Google Shape;284;p24"/>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286" name="Google Shape;286;p24"/>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7" name="Google Shape;287;p2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288" name="Google Shape;288;p2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290" name="Google Shape;290;p24"/>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292" name="Google Shape;292;p24"/>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294" name="Google Shape;294;p24"/>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Millores i ampliacions</a:t>
            </a:r>
            <a:endParaRPr b="1" sz="1700">
              <a:solidFill>
                <a:schemeClr val="lt1"/>
              </a:solidFill>
              <a:latin typeface="Montserrat"/>
              <a:ea typeface="Montserrat"/>
              <a:cs typeface="Montserrat"/>
              <a:sym typeface="Montserrat"/>
            </a:endParaRPr>
          </a:p>
        </p:txBody>
      </p:sp>
      <p:sp>
        <p:nvSpPr>
          <p:cNvPr id="295" name="Google Shape;295;p24"/>
          <p:cNvSpPr txBox="1"/>
          <p:nvPr/>
        </p:nvSpPr>
        <p:spPr>
          <a:xfrm>
            <a:off x="534200" y="986975"/>
            <a:ext cx="7011600" cy="2786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0" rtl="0" algn="just">
              <a:spcBef>
                <a:spcPts val="0"/>
              </a:spcBef>
              <a:spcAft>
                <a:spcPts val="0"/>
              </a:spcAft>
              <a:buNone/>
            </a:pPr>
            <a:r>
              <a:rPr b="1" lang="ca" sz="1100">
                <a:latin typeface="Montserrat"/>
                <a:ea typeface="Montserrat"/>
                <a:cs typeface="Montserrat"/>
                <a:sym typeface="Montserrat"/>
              </a:rPr>
              <a:t>Et proposem els següents reptes finals:</a:t>
            </a:r>
            <a:endParaRPr b="1" sz="1100">
              <a:latin typeface="Montserrat"/>
              <a:ea typeface="Montserrat"/>
              <a:cs typeface="Montserrat"/>
              <a:sym typeface="Montserrat"/>
            </a:endParaRPr>
          </a:p>
          <a:p>
            <a:pPr indent="0" lvl="0" marL="0" rtl="0" algn="just">
              <a:spcBef>
                <a:spcPts val="0"/>
              </a:spcBef>
              <a:spcAft>
                <a:spcPts val="0"/>
              </a:spcAft>
              <a:buNone/>
            </a:pPr>
            <a:r>
              <a:rPr b="1" lang="ca" sz="1100">
                <a:latin typeface="Montserrat"/>
                <a:ea typeface="Montserrat"/>
                <a:cs typeface="Montserrat"/>
                <a:sym typeface="Montserrat"/>
              </a:rPr>
              <a:t>Proposta 1. </a:t>
            </a:r>
            <a:r>
              <a:rPr lang="ca" sz="1100">
                <a:latin typeface="Montserrat"/>
                <a:ea typeface="Montserrat"/>
                <a:cs typeface="Montserrat"/>
                <a:sym typeface="Montserrat"/>
              </a:rPr>
              <a:t>Proposeu una pregunta a la classe amb resposta Sí/No i feu un sistema de </a:t>
            </a:r>
            <a:r>
              <a:rPr lang="ca" sz="1100">
                <a:solidFill>
                  <a:schemeClr val="dk2"/>
                </a:solidFill>
                <a:latin typeface="Montserrat"/>
                <a:ea typeface="Montserrat"/>
                <a:cs typeface="Montserrat"/>
                <a:sym typeface="Montserrat"/>
              </a:rPr>
              <a:t>votació anònim amb les micro:bits de manera que us digui qui ha guanyat.</a:t>
            </a:r>
            <a:endParaRPr sz="11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100">
                <a:solidFill>
                  <a:schemeClr val="dk2"/>
                </a:solidFill>
                <a:latin typeface="Montserrat"/>
                <a:ea typeface="Montserrat"/>
                <a:cs typeface="Montserrat"/>
                <a:sym typeface="Montserrat"/>
              </a:rPr>
              <a:t>En prémer el Botó A, la ràdio enviarà la cadena “Sí” i, en prémer el botó B, la cadena “No”. </a:t>
            </a:r>
            <a:endParaRPr sz="11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1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100">
                <a:solidFill>
                  <a:schemeClr val="dk2"/>
                </a:solidFill>
                <a:latin typeface="Montserrat"/>
                <a:ea typeface="Montserrat"/>
                <a:cs typeface="Montserrat"/>
                <a:sym typeface="Montserrat"/>
              </a:rPr>
              <a:t>S’hauran de crear les variables “Comptador_Sí” i “Comptador_No”, per comptar la quantitat de respostes amb un “Sí” i amb un “No”, i extreure el resultat de la votació de tota la classe.</a:t>
            </a:r>
            <a:endParaRPr sz="1100">
              <a:solidFill>
                <a:schemeClr val="dk2"/>
              </a:solidFill>
              <a:latin typeface="Montserrat"/>
              <a:ea typeface="Montserrat"/>
              <a:cs typeface="Montserrat"/>
              <a:sym typeface="Montserrat"/>
            </a:endParaRPr>
          </a:p>
          <a:p>
            <a:pPr indent="0" lvl="0" marL="457200" rtl="0" algn="just">
              <a:spcBef>
                <a:spcPts val="0"/>
              </a:spcBef>
              <a:spcAft>
                <a:spcPts val="0"/>
              </a:spcAft>
              <a:buNone/>
            </a:pPr>
            <a:r>
              <a:t/>
            </a:r>
            <a:endParaRPr sz="1100">
              <a:solidFill>
                <a:schemeClr val="dk2"/>
              </a:solidFill>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b="1" sz="1100">
              <a:latin typeface="Montserrat"/>
              <a:ea typeface="Montserrat"/>
              <a:cs typeface="Montserrat"/>
              <a:sym typeface="Montserrat"/>
            </a:endParaRPr>
          </a:p>
          <a:p>
            <a:pPr indent="0" lvl="0" marL="0" rtl="0" algn="just">
              <a:spcBef>
                <a:spcPts val="0"/>
              </a:spcBef>
              <a:spcAft>
                <a:spcPts val="0"/>
              </a:spcAft>
              <a:buNone/>
            </a:pPr>
            <a:r>
              <a:rPr b="1" lang="ca" sz="1100">
                <a:latin typeface="Montserrat"/>
                <a:ea typeface="Montserrat"/>
                <a:cs typeface="Montserrat"/>
                <a:sym typeface="Montserrat"/>
              </a:rPr>
              <a:t>Proposta 2. </a:t>
            </a:r>
            <a:r>
              <a:rPr lang="ca" sz="1100">
                <a:latin typeface="Montserrat"/>
                <a:ea typeface="Montserrat"/>
                <a:cs typeface="Montserrat"/>
                <a:sym typeface="Montserrat"/>
              </a:rPr>
              <a:t>Sabries millorar la proposta anterior fent que es mostrin el nombre de vots de cada opció?</a:t>
            </a:r>
            <a:endParaRPr sz="1100">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296" name="Google Shape;29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297" name="Google Shape;297;p24"/>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298" name="Google Shape;298;p24"/>
          <p:cNvPicPr preferRelativeResize="0"/>
          <p:nvPr/>
        </p:nvPicPr>
        <p:blipFill>
          <a:blip r:embed="rId3">
            <a:alphaModFix/>
          </a:blip>
          <a:stretch>
            <a:fillRect/>
          </a:stretch>
        </p:blipFill>
        <p:spPr>
          <a:xfrm>
            <a:off x="4053049" y="2605124"/>
            <a:ext cx="2419238" cy="431100"/>
          </a:xfrm>
          <a:prstGeom prst="rect">
            <a:avLst/>
          </a:prstGeom>
          <a:noFill/>
          <a:ln>
            <a:noFill/>
          </a:ln>
        </p:spPr>
      </p:pic>
      <p:pic>
        <p:nvPicPr>
          <p:cNvPr id="299" name="Google Shape;299;p24"/>
          <p:cNvPicPr preferRelativeResize="0"/>
          <p:nvPr/>
        </p:nvPicPr>
        <p:blipFill>
          <a:blip r:embed="rId4">
            <a:alphaModFix/>
          </a:blip>
          <a:stretch>
            <a:fillRect/>
          </a:stretch>
        </p:blipFill>
        <p:spPr>
          <a:xfrm>
            <a:off x="1311225" y="2586950"/>
            <a:ext cx="2419200" cy="4224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5"/>
          <p:cNvSpPr txBox="1"/>
          <p:nvPr/>
        </p:nvSpPr>
        <p:spPr>
          <a:xfrm>
            <a:off x="2085750" y="72660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Compartim el projecte?</a:t>
            </a:r>
            <a:endParaRPr b="1" sz="2000">
              <a:solidFill>
                <a:schemeClr val="dk2"/>
              </a:solidFill>
              <a:latin typeface="Montserrat"/>
              <a:ea typeface="Montserrat"/>
              <a:cs typeface="Montserrat"/>
              <a:sym typeface="Montserrat"/>
            </a:endParaRPr>
          </a:p>
        </p:txBody>
      </p:sp>
      <p:pic>
        <p:nvPicPr>
          <p:cNvPr id="305" name="Google Shape;305;p25"/>
          <p:cNvPicPr preferRelativeResize="0"/>
          <p:nvPr/>
        </p:nvPicPr>
        <p:blipFill rotWithShape="1">
          <a:blip r:embed="rId3">
            <a:alphaModFix/>
          </a:blip>
          <a:srcRect b="15411" l="0" r="0" t="0"/>
          <a:stretch/>
        </p:blipFill>
        <p:spPr>
          <a:xfrm>
            <a:off x="438725" y="1399200"/>
            <a:ext cx="2548375" cy="319350"/>
          </a:xfrm>
          <a:prstGeom prst="rect">
            <a:avLst/>
          </a:prstGeom>
          <a:noFill/>
          <a:ln>
            <a:noFill/>
          </a:ln>
          <a:effectLst>
            <a:outerShdw blurRad="57150" rotWithShape="0" algn="bl" dir="5400000" dist="19050">
              <a:srgbClr val="000000">
                <a:alpha val="50000"/>
              </a:srgbClr>
            </a:outerShdw>
          </a:effectLst>
        </p:spPr>
      </p:pic>
      <p:pic>
        <p:nvPicPr>
          <p:cNvPr id="306" name="Google Shape;306;p25"/>
          <p:cNvPicPr preferRelativeResize="0"/>
          <p:nvPr/>
        </p:nvPicPr>
        <p:blipFill>
          <a:blip r:embed="rId4">
            <a:alphaModFix/>
          </a:blip>
          <a:stretch>
            <a:fillRect/>
          </a:stretch>
        </p:blipFill>
        <p:spPr>
          <a:xfrm>
            <a:off x="3532075" y="2479349"/>
            <a:ext cx="5033849" cy="2171900"/>
          </a:xfrm>
          <a:prstGeom prst="rect">
            <a:avLst/>
          </a:prstGeom>
          <a:noFill/>
          <a:ln>
            <a:noFill/>
          </a:ln>
          <a:effectLst>
            <a:outerShdw blurRad="57150" rotWithShape="0" algn="bl" dir="5400000" dist="19050">
              <a:srgbClr val="000000">
                <a:alpha val="50000"/>
              </a:srgbClr>
            </a:outerShdw>
          </a:effectLst>
        </p:spPr>
      </p:pic>
      <p:pic>
        <p:nvPicPr>
          <p:cNvPr id="307" name="Google Shape;307;p25"/>
          <p:cNvPicPr preferRelativeResize="0"/>
          <p:nvPr/>
        </p:nvPicPr>
        <p:blipFill rotWithShape="1">
          <a:blip r:embed="rId5">
            <a:alphaModFix/>
          </a:blip>
          <a:srcRect b="0" l="0" r="52703" t="0"/>
          <a:stretch/>
        </p:blipFill>
        <p:spPr>
          <a:xfrm>
            <a:off x="365975" y="2154225"/>
            <a:ext cx="2218351" cy="2424726"/>
          </a:xfrm>
          <a:prstGeom prst="rect">
            <a:avLst/>
          </a:prstGeom>
          <a:noFill/>
          <a:ln>
            <a:noFill/>
          </a:ln>
          <a:effectLst>
            <a:outerShdw blurRad="57150" rotWithShape="0" algn="bl" dir="5400000" dist="19050">
              <a:srgbClr val="000000">
                <a:alpha val="50000"/>
              </a:srgbClr>
            </a:outerShdw>
          </a:effectLst>
        </p:spPr>
      </p:pic>
      <p:sp>
        <p:nvSpPr>
          <p:cNvPr id="308" name="Google Shape;308;p25"/>
          <p:cNvSpPr/>
          <p:nvPr/>
        </p:nvSpPr>
        <p:spPr>
          <a:xfrm>
            <a:off x="1288800" y="2076075"/>
            <a:ext cx="484800" cy="319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9" name="Google Shape;309;p25"/>
          <p:cNvCxnSpPr/>
          <p:nvPr/>
        </p:nvCxnSpPr>
        <p:spPr>
          <a:xfrm flipH="1" rot="10800000">
            <a:off x="1702603" y="1771565"/>
            <a:ext cx="523200" cy="503700"/>
          </a:xfrm>
          <a:prstGeom prst="straightConnector1">
            <a:avLst/>
          </a:prstGeom>
          <a:noFill/>
          <a:ln cap="flat" cmpd="sng" w="28575">
            <a:solidFill>
              <a:srgbClr val="FF0000"/>
            </a:solidFill>
            <a:prstDash val="solid"/>
            <a:round/>
            <a:headEnd len="med" w="med" type="none"/>
            <a:tailEnd len="med" w="med" type="triangle"/>
          </a:ln>
        </p:spPr>
      </p:cxnSp>
      <p:sp>
        <p:nvSpPr>
          <p:cNvPr id="310" name="Google Shape;310;p25"/>
          <p:cNvSpPr/>
          <p:nvPr/>
        </p:nvSpPr>
        <p:spPr>
          <a:xfrm>
            <a:off x="2018650" y="1321425"/>
            <a:ext cx="929700" cy="474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5"/>
          <p:cNvSpPr txBox="1"/>
          <p:nvPr/>
        </p:nvSpPr>
        <p:spPr>
          <a:xfrm>
            <a:off x="3532075" y="1357913"/>
            <a:ext cx="4767600" cy="10773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Al MakeCode seleccionem “</a:t>
            </a:r>
            <a:r>
              <a:rPr i="1" lang="ca" sz="1200">
                <a:solidFill>
                  <a:schemeClr val="dk2"/>
                </a:solidFill>
                <a:latin typeface="Montserrat"/>
                <a:ea typeface="Montserrat"/>
                <a:cs typeface="Montserrat"/>
                <a:sym typeface="Montserrat"/>
              </a:rPr>
              <a:t>compartir</a:t>
            </a:r>
            <a:r>
              <a:rPr lang="ca"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Posem un nom al projecte i premem </a:t>
            </a:r>
            <a:r>
              <a:rPr i="1" lang="ca" sz="1200">
                <a:solidFill>
                  <a:schemeClr val="dk2"/>
                </a:solidFill>
                <a:latin typeface="Montserrat"/>
                <a:ea typeface="Montserrat"/>
                <a:cs typeface="Montserrat"/>
                <a:sym typeface="Montserrat"/>
              </a:rPr>
              <a:t>“publicar proyecto”.</a:t>
            </a:r>
            <a:r>
              <a:rPr lang="ca" sz="1200">
                <a:solidFill>
                  <a:schemeClr val="dk2"/>
                </a:solidFill>
                <a:latin typeface="Montserrat"/>
                <a:ea typeface="Montserrat"/>
                <a:cs typeface="Montserrat"/>
                <a:sym typeface="Montserrat"/>
              </a:rPr>
              <a:t> Se’ns crearà l’enllaç que podrem copiar i compartir.</a:t>
            </a:r>
            <a:endParaRPr sz="1200">
              <a:solidFill>
                <a:schemeClr val="dk2"/>
              </a:solidFill>
              <a:latin typeface="Montserrat"/>
              <a:ea typeface="Montserrat"/>
              <a:cs typeface="Montserrat"/>
              <a:sym typeface="Montserrat"/>
            </a:endParaRPr>
          </a:p>
        </p:txBody>
      </p:sp>
      <p:pic>
        <p:nvPicPr>
          <p:cNvPr id="312" name="Google Shape;312;p25"/>
          <p:cNvPicPr preferRelativeResize="0"/>
          <p:nvPr/>
        </p:nvPicPr>
        <p:blipFill>
          <a:blip r:embed="rId6">
            <a:alphaModFix/>
          </a:blip>
          <a:stretch>
            <a:fillRect/>
          </a:stretch>
        </p:blipFill>
        <p:spPr>
          <a:xfrm>
            <a:off x="2362200" y="619800"/>
            <a:ext cx="523200" cy="52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6"/>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latin typeface="Arial"/>
                <a:ea typeface="Arial"/>
                <a:cs typeface="Arial"/>
                <a:sym typeface="Arial"/>
              </a:rPr>
              <a:t>M3 R2.</a:t>
            </a:r>
            <a:endParaRPr sz="3900">
              <a:solidFill>
                <a:schemeClr val="lt1"/>
              </a:solidFill>
              <a:latin typeface="Arial"/>
              <a:ea typeface="Arial"/>
              <a:cs typeface="Arial"/>
              <a:sym typeface="Arial"/>
            </a:endParaRPr>
          </a:p>
          <a:p>
            <a:pPr indent="0" lvl="0" marL="0" rtl="0" algn="ctr">
              <a:spcBef>
                <a:spcPts val="0"/>
              </a:spcBef>
              <a:spcAft>
                <a:spcPts val="0"/>
              </a:spcAft>
              <a:buNone/>
            </a:pPr>
            <a:r>
              <a:rPr lang="ca" sz="3900">
                <a:solidFill>
                  <a:schemeClr val="lt1"/>
                </a:solidFill>
                <a:latin typeface="Arial"/>
                <a:ea typeface="Arial"/>
                <a:cs typeface="Arial"/>
                <a:sym typeface="Arial"/>
              </a:rPr>
              <a:t>QUI ÉS EL MÉS RÀPID</a:t>
            </a:r>
            <a:endParaRPr sz="3900">
              <a:solidFill>
                <a:schemeClr val="lt1"/>
              </a:solidFill>
              <a:latin typeface="Arial"/>
              <a:ea typeface="Arial"/>
              <a:cs typeface="Arial"/>
              <a:sym typeface="Arial"/>
            </a:endParaRPr>
          </a:p>
          <a:p>
            <a:pPr indent="0" lvl="0" marL="0" rtl="0" algn="ctr">
              <a:spcBef>
                <a:spcPts val="0"/>
              </a:spcBef>
              <a:spcAft>
                <a:spcPts val="0"/>
              </a:spcAft>
              <a:buNone/>
            </a:pPr>
            <a:r>
              <a:t/>
            </a:r>
            <a:endParaRPr sz="3900">
              <a:solidFill>
                <a:schemeClr val="lt1"/>
              </a:solidFill>
              <a:latin typeface="Arial"/>
              <a:ea typeface="Arial"/>
              <a:cs typeface="Arial"/>
              <a:sym typeface="Arial"/>
            </a:endParaRPr>
          </a:p>
        </p:txBody>
      </p:sp>
      <p:sp>
        <p:nvSpPr>
          <p:cNvPr id="318" name="Google Shape;318;p2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7"/>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
        <p:nvSpPr>
          <p:cNvPr id="324" name="Google Shape;324;p27"/>
          <p:cNvSpPr txBox="1"/>
          <p:nvPr/>
        </p:nvSpPr>
        <p:spPr>
          <a:xfrm>
            <a:off x="496050" y="661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Sabies que…?  </a:t>
            </a:r>
            <a:endParaRPr b="1" sz="1700">
              <a:solidFill>
                <a:schemeClr val="dk2"/>
              </a:solidFill>
              <a:latin typeface="Montserrat"/>
              <a:ea typeface="Montserrat"/>
              <a:cs typeface="Montserrat"/>
              <a:sym typeface="Montserrat"/>
            </a:endParaRPr>
          </a:p>
        </p:txBody>
      </p:sp>
      <p:sp>
        <p:nvSpPr>
          <p:cNvPr id="325" name="Google Shape;325;p27"/>
          <p:cNvSpPr txBox="1"/>
          <p:nvPr/>
        </p:nvSpPr>
        <p:spPr>
          <a:xfrm>
            <a:off x="8061425" y="4866600"/>
            <a:ext cx="114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600">
                <a:solidFill>
                  <a:schemeClr val="lt1"/>
                </a:solidFill>
              </a:rPr>
              <a:t>Icones  flaticon.es</a:t>
            </a:r>
            <a:endParaRPr sz="600">
              <a:solidFill>
                <a:schemeClr val="lt1"/>
              </a:solidFill>
            </a:endParaRPr>
          </a:p>
        </p:txBody>
      </p:sp>
      <p:grpSp>
        <p:nvGrpSpPr>
          <p:cNvPr id="326" name="Google Shape;326;p27"/>
          <p:cNvGrpSpPr/>
          <p:nvPr/>
        </p:nvGrpSpPr>
        <p:grpSpPr>
          <a:xfrm>
            <a:off x="496050" y="3990850"/>
            <a:ext cx="7083175" cy="715000"/>
            <a:chOff x="0" y="0"/>
            <a:chExt cx="7083175" cy="715000"/>
          </a:xfrm>
        </p:grpSpPr>
        <p:sp>
          <p:nvSpPr>
            <p:cNvPr id="327" name="Google Shape;327;p27"/>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1037" y="113328"/>
              <a:ext cx="1221000" cy="488400"/>
            </a:xfrm>
            <a:prstGeom prst="homePlate">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Sabies que...?</a:t>
              </a:r>
              <a:endParaRPr b="1">
                <a:solidFill>
                  <a:schemeClr val="lt1"/>
                </a:solidFill>
              </a:endParaRPr>
            </a:p>
          </p:txBody>
        </p:sp>
        <p:sp>
          <p:nvSpPr>
            <p:cNvPr id="330" name="Google Shape;330;p27"/>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332" name="Google Shape;332;p27"/>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334" name="Google Shape;334;p2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336" name="Google Shape;336;p2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338" name="Google Shape;338;p27"/>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340" name="Google Shape;340;p27"/>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342" name="Google Shape;342;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343" name="Google Shape;343;p27"/>
          <p:cNvSpPr txBox="1"/>
          <p:nvPr/>
        </p:nvSpPr>
        <p:spPr>
          <a:xfrm>
            <a:off x="496050" y="1152800"/>
            <a:ext cx="7495200" cy="3232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298450" lvl="0" marL="457200" rtl="0" algn="just">
              <a:spcBef>
                <a:spcPts val="0"/>
              </a:spcBef>
              <a:spcAft>
                <a:spcPts val="0"/>
              </a:spcAft>
              <a:buSzPts val="1100"/>
              <a:buFont typeface="Montserrat"/>
              <a:buChar char="●"/>
            </a:pPr>
            <a:r>
              <a:rPr lang="ca" sz="1100">
                <a:latin typeface="Montserrat"/>
                <a:ea typeface="Montserrat"/>
                <a:cs typeface="Montserrat"/>
                <a:sym typeface="Montserrat"/>
              </a:rPr>
              <a:t>En els mundials d’atletisme del 2009, el jamaicà Usain Bolt va establir un nou rècord mundial en córrer els 100 m llisos en 9,58 segons. També va fixar una nova millor marca per als 200 m llisos, en córrer-los en 19,19 segons.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Char char="●"/>
            </a:pPr>
            <a:r>
              <a:rPr lang="ca" sz="1100">
                <a:latin typeface="Montserrat"/>
                <a:ea typeface="Montserrat"/>
                <a:cs typeface="Montserrat"/>
                <a:sym typeface="Montserrat"/>
              </a:rPr>
              <a:t>La velocitat és la relació que s’estableix entre la distància que recorre un objecte i el temps que inverteix a fer-ho.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Char char="●"/>
            </a:pPr>
            <a:r>
              <a:rPr lang="ca" sz="1100">
                <a:latin typeface="Montserrat"/>
                <a:ea typeface="Montserrat"/>
                <a:cs typeface="Montserrat"/>
                <a:sym typeface="Montserrat"/>
              </a:rPr>
              <a:t>Per començar, necessitarem saber com es mesura la velocitat. Segur que heu escoltat: “Aquest cotxe va a 120 quilòmetres per hora (120 km/h)”. Què significa aquesta frase? Seria el mateix que dir: “El cotxe va a 2000 metres per minut?”.</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Char char="●"/>
            </a:pPr>
            <a:r>
              <a:rPr lang="ca" sz="1100">
                <a:latin typeface="Montserrat"/>
                <a:ea typeface="Montserrat"/>
                <a:cs typeface="Montserrat"/>
                <a:sym typeface="Montserrat"/>
              </a:rPr>
              <a:t>Doncs sí! Ho heu encertat! La velocitat es mesura dividint la distància recorreguda pel temps que s’ha trigat recórrer-la. Un cop sabem això, podem mesurar la velocitat en la unitat de mesura que vulguem: metres, centímetres… i també de temps: minuts, segons…</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p:txBody>
      </p:sp>
      <p:pic>
        <p:nvPicPr>
          <p:cNvPr id="344" name="Google Shape;344;p27"/>
          <p:cNvPicPr preferRelativeResize="0"/>
          <p:nvPr/>
        </p:nvPicPr>
        <p:blipFill>
          <a:blip r:embed="rId3">
            <a:alphaModFix/>
          </a:blip>
          <a:stretch>
            <a:fillRect/>
          </a:stretch>
        </p:blipFill>
        <p:spPr>
          <a:xfrm>
            <a:off x="6274800" y="3481312"/>
            <a:ext cx="1143300" cy="5647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8"/>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350" name="Google Shape;350;p28"/>
          <p:cNvGrpSpPr/>
          <p:nvPr/>
        </p:nvGrpSpPr>
        <p:grpSpPr>
          <a:xfrm>
            <a:off x="496113" y="4117550"/>
            <a:ext cx="7083175" cy="715000"/>
            <a:chOff x="63" y="113325"/>
            <a:chExt cx="7083175" cy="715000"/>
          </a:xfrm>
        </p:grpSpPr>
        <p:sp>
          <p:nvSpPr>
            <p:cNvPr id="351" name="Google Shape;351;p28"/>
            <p:cNvSpPr/>
            <p:nvPr/>
          </p:nvSpPr>
          <p:spPr>
            <a:xfrm>
              <a:off x="63" y="1133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354" name="Google Shape;354;p28"/>
            <p:cNvSpPr/>
            <p:nvPr/>
          </p:nvSpPr>
          <p:spPr>
            <a:xfrm>
              <a:off x="977742"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Explora i investiga</a:t>
              </a:r>
              <a:endParaRPr b="1">
                <a:solidFill>
                  <a:schemeClr val="lt1"/>
                </a:solidFill>
              </a:endParaRPr>
            </a:p>
          </p:txBody>
        </p:sp>
        <p:sp>
          <p:nvSpPr>
            <p:cNvPr id="356" name="Google Shape;356;p28"/>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358" name="Google Shape;358;p2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360" name="Google Shape;360;p2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362" name="Google Shape;362;p2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364" name="Google Shape;364;p28"/>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366" name="Google Shape;366;p28"/>
          <p:cNvSpPr txBox="1"/>
          <p:nvPr/>
        </p:nvSpPr>
        <p:spPr>
          <a:xfrm>
            <a:off x="441350" y="830275"/>
            <a:ext cx="85599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b="1" sz="15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5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En aquest repte crearem una polsera per poder mesurar el temps de la carrera i poder calcular la velocitat a la qual correm.</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p:txBody>
      </p:sp>
      <p:sp>
        <p:nvSpPr>
          <p:cNvPr id="367" name="Google Shape;367;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368" name="Google Shape;368;p28"/>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pic>
        <p:nvPicPr>
          <p:cNvPr id="369" name="Google Shape;369;p28"/>
          <p:cNvPicPr preferRelativeResize="0"/>
          <p:nvPr/>
        </p:nvPicPr>
        <p:blipFill>
          <a:blip r:embed="rId3">
            <a:alphaModFix/>
          </a:blip>
          <a:stretch>
            <a:fillRect/>
          </a:stretch>
        </p:blipFill>
        <p:spPr>
          <a:xfrm>
            <a:off x="3537133" y="1780624"/>
            <a:ext cx="2092642" cy="1391500"/>
          </a:xfrm>
          <a:prstGeom prst="rect">
            <a:avLst/>
          </a:prstGeom>
          <a:noFill/>
          <a:ln>
            <a:noFill/>
          </a:ln>
        </p:spPr>
      </p:pic>
      <p:sp>
        <p:nvSpPr>
          <p:cNvPr id="370" name="Google Shape;370;p28"/>
          <p:cNvSpPr txBox="1"/>
          <p:nvPr/>
        </p:nvSpPr>
        <p:spPr>
          <a:xfrm>
            <a:off x="3221300" y="3161150"/>
            <a:ext cx="3000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a" sz="700" u="sng">
                <a:solidFill>
                  <a:srgbClr val="1155CC"/>
                </a:solidFill>
                <a:latin typeface="Montserrat"/>
                <a:ea typeface="Montserrat"/>
                <a:cs typeface="Montserrat"/>
                <a:sym typeface="Montserrat"/>
                <a:hlinkClick r:id="rId4">
                  <a:extLst>
                    <a:ext uri="{A12FA001-AC4F-418D-AE19-62706E023703}">
                      <ahyp:hlinkClr val="tx"/>
                    </a:ext>
                  </a:extLst>
                </a:hlinkClick>
              </a:rPr>
              <a:t>Font</a:t>
            </a:r>
            <a:r>
              <a:rPr lang="ca" sz="700">
                <a:latin typeface="Montserrat"/>
                <a:ea typeface="Montserrat"/>
                <a:cs typeface="Montserrat"/>
                <a:sym typeface="Montserrat"/>
              </a:rPr>
              <a:t> </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9"/>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376" name="Google Shape;376;p29"/>
          <p:cNvSpPr txBox="1"/>
          <p:nvPr/>
        </p:nvSpPr>
        <p:spPr>
          <a:xfrm>
            <a:off x="366800" y="830225"/>
            <a:ext cx="7875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latin typeface="Montserrat"/>
                <a:ea typeface="Montserrat"/>
                <a:cs typeface="Montserrat"/>
                <a:sym typeface="Montserrat"/>
              </a:rPr>
              <a:t>Estructura del programa</a:t>
            </a:r>
            <a:endParaRPr b="1" sz="1500">
              <a:latin typeface="Montserrat"/>
              <a:ea typeface="Montserrat"/>
              <a:cs typeface="Montserrat"/>
              <a:sym typeface="Montserrat"/>
            </a:endParaRPr>
          </a:p>
          <a:p>
            <a:pPr indent="0" lvl="0" marL="914400" rtl="0" algn="l">
              <a:spcBef>
                <a:spcPts val="0"/>
              </a:spcBef>
              <a:spcAft>
                <a:spcPts val="0"/>
              </a:spcAft>
              <a:buNone/>
            </a:pPr>
            <a:r>
              <a:t/>
            </a:r>
            <a:endParaRPr sz="12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El repte proposat consisteix a crear un </a:t>
            </a:r>
            <a:r>
              <a:rPr b="1" lang="ca" sz="1100">
                <a:latin typeface="Montserrat"/>
                <a:ea typeface="Montserrat"/>
                <a:cs typeface="Montserrat"/>
                <a:sym typeface="Montserrat"/>
              </a:rPr>
              <a:t>temporitzador </a:t>
            </a:r>
            <a:r>
              <a:rPr lang="ca" sz="1100">
                <a:latin typeface="Montserrat"/>
                <a:ea typeface="Montserrat"/>
                <a:cs typeface="Montserrat"/>
                <a:sym typeface="Montserrat"/>
              </a:rPr>
              <a:t>per comptabilitzar el temps emprat en fer la carrera.</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Quan el jutge doni la sortida, el corredor </a:t>
            </a:r>
            <a:r>
              <a:rPr b="1" lang="ca" sz="1100">
                <a:latin typeface="Montserrat"/>
                <a:ea typeface="Montserrat"/>
                <a:cs typeface="Montserrat"/>
                <a:sym typeface="Montserrat"/>
              </a:rPr>
              <a:t>iniciarà</a:t>
            </a:r>
            <a:r>
              <a:rPr lang="ca" sz="1100">
                <a:latin typeface="Montserrat"/>
                <a:ea typeface="Montserrat"/>
                <a:cs typeface="Montserrat"/>
                <a:sym typeface="Montserrat"/>
              </a:rPr>
              <a:t> la carrera alhora que es polsa el </a:t>
            </a:r>
            <a:r>
              <a:rPr b="1" lang="ca" sz="1100">
                <a:latin typeface="Montserrat"/>
                <a:ea typeface="Montserrat"/>
                <a:cs typeface="Montserrat"/>
                <a:sym typeface="Montserrat"/>
              </a:rPr>
              <a:t>polsador </a:t>
            </a:r>
            <a:r>
              <a:rPr lang="ca" sz="1100">
                <a:latin typeface="Montserrat"/>
                <a:ea typeface="Montserrat"/>
                <a:cs typeface="Montserrat"/>
                <a:sym typeface="Montserrat"/>
              </a:rPr>
              <a:t>A de la micro:bit.</a:t>
            </a:r>
            <a:endParaRPr sz="1100">
              <a:latin typeface="Montserrat"/>
              <a:ea typeface="Montserrat"/>
              <a:cs typeface="Montserrat"/>
              <a:sym typeface="Montserrat"/>
            </a:endParaRPr>
          </a:p>
          <a:p>
            <a:pPr indent="0" lvl="0" marL="914400" rtl="0" algn="just">
              <a:spcBef>
                <a:spcPts val="0"/>
              </a:spcBef>
              <a:spcAft>
                <a:spcPts val="0"/>
              </a:spcAft>
              <a:buNone/>
            </a:pPr>
            <a:r>
              <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Mentre dura la carrera, la placa </a:t>
            </a:r>
            <a:r>
              <a:rPr lang="ca" sz="1100">
                <a:latin typeface="Montserrat"/>
                <a:ea typeface="Montserrat"/>
                <a:cs typeface="Montserrat"/>
                <a:sym typeface="Montserrat"/>
              </a:rPr>
              <a:t>micro</a:t>
            </a:r>
            <a:r>
              <a:rPr lang="ca" sz="1100">
                <a:latin typeface="Montserrat"/>
                <a:ea typeface="Montserrat"/>
                <a:cs typeface="Montserrat"/>
                <a:sym typeface="Montserrat"/>
              </a:rPr>
              <a:t>:bit anirà comptabilitzant el temps de la carrera. En la pantalla de la micro:bit pot anar-se mostrant alguna imatge.</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b="1" lang="ca" sz="1100">
                <a:latin typeface="Montserrat"/>
                <a:ea typeface="Montserrat"/>
                <a:cs typeface="Montserrat"/>
                <a:sym typeface="Montserrat"/>
              </a:rPr>
              <a:t>En arribar</a:t>
            </a:r>
            <a:r>
              <a:rPr lang="ca" sz="1100">
                <a:latin typeface="Montserrat"/>
                <a:ea typeface="Montserrat"/>
                <a:cs typeface="Montserrat"/>
                <a:sym typeface="Montserrat"/>
              </a:rPr>
              <a:t> a la meta, el corredor prem el </a:t>
            </a:r>
            <a:r>
              <a:rPr b="1" lang="ca" sz="1100">
                <a:latin typeface="Montserrat"/>
                <a:ea typeface="Montserrat"/>
                <a:cs typeface="Montserrat"/>
                <a:sym typeface="Montserrat"/>
              </a:rPr>
              <a:t>polsador B</a:t>
            </a:r>
            <a:r>
              <a:rPr lang="ca" sz="1100">
                <a:latin typeface="Montserrat"/>
                <a:ea typeface="Montserrat"/>
                <a:cs typeface="Montserrat"/>
                <a:sym typeface="Montserrat"/>
              </a:rPr>
              <a:t> i es mostrarà la velocitat.</a:t>
            </a:r>
            <a:endParaRPr sz="1100">
              <a:latin typeface="Montserrat"/>
              <a:ea typeface="Montserrat"/>
              <a:cs typeface="Montserrat"/>
              <a:sym typeface="Montserrat"/>
            </a:endParaRPr>
          </a:p>
          <a:p>
            <a:pPr indent="0" lvl="0" marL="914400" rtl="0" algn="just">
              <a:spcBef>
                <a:spcPts val="0"/>
              </a:spcBef>
              <a:spcAft>
                <a:spcPts val="0"/>
              </a:spcAft>
              <a:buNone/>
            </a:pPr>
            <a:r>
              <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En prémer els dos polsadors alhora, la micro:bit es prepara per començar una nova carrera.</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Fixa’t en l’animació que simula el funcionament:</a:t>
            </a:r>
            <a:endParaRPr sz="1200">
              <a:latin typeface="Montserrat"/>
              <a:ea typeface="Montserrat"/>
              <a:cs typeface="Montserrat"/>
              <a:sym typeface="Montserrat"/>
            </a:endParaRPr>
          </a:p>
        </p:txBody>
      </p:sp>
      <p:sp>
        <p:nvSpPr>
          <p:cNvPr id="377" name="Google Shape;377;p29"/>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378" name="Google Shape;378;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379" name="Google Shape;379;p29"/>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pic>
        <p:nvPicPr>
          <p:cNvPr id="380" name="Google Shape;380;p29"/>
          <p:cNvPicPr preferRelativeResize="0"/>
          <p:nvPr/>
        </p:nvPicPr>
        <p:blipFill>
          <a:blip r:embed="rId3">
            <a:alphaModFix/>
          </a:blip>
          <a:stretch>
            <a:fillRect/>
          </a:stretch>
        </p:blipFill>
        <p:spPr>
          <a:xfrm>
            <a:off x="4714200" y="3317493"/>
            <a:ext cx="1838325" cy="1681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0"/>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386" name="Google Shape;386;p30"/>
          <p:cNvSpPr txBox="1"/>
          <p:nvPr/>
        </p:nvSpPr>
        <p:spPr>
          <a:xfrm>
            <a:off x="366800" y="830225"/>
            <a:ext cx="7875600" cy="329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latin typeface="Montserrat"/>
                <a:ea typeface="Montserrat"/>
                <a:cs typeface="Montserrat"/>
                <a:sym typeface="Montserrat"/>
              </a:rPr>
              <a:t>Estructura del programa</a:t>
            </a:r>
            <a:endParaRPr b="1" sz="1500">
              <a:latin typeface="Montserrat"/>
              <a:ea typeface="Montserrat"/>
              <a:cs typeface="Montserrat"/>
              <a:sym typeface="Montserrat"/>
            </a:endParaRPr>
          </a:p>
          <a:p>
            <a:pPr indent="0" lvl="0" marL="914400" rtl="0" algn="l">
              <a:spcBef>
                <a:spcPts val="0"/>
              </a:spcBef>
              <a:spcAft>
                <a:spcPts val="0"/>
              </a:spcAft>
              <a:buNone/>
            </a:pPr>
            <a:r>
              <a:t/>
            </a:r>
            <a:endParaRPr sz="12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Cal tenir en compte que els botons desencadenen accions, però no fa falta que s’estiguin prement per tal d’anar comptant o mostrant el temps total. Per poder controlar això, podeu definir una variable que en funció del polsador o polsadors premuts prengui un valor o un altre. Per exemple:</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“Start” pren el valor 1 quan es prem A. </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“Start” pren el valor 0 en acabar la cursa.</a:t>
            </a:r>
            <a:endParaRPr sz="11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“Start” pren el valor 2 en reiniciar la micro:bit.</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Abans de programar heu de decidir de quina distància serà la carrera, ja que caldrà definir la variable al programa per poder calcular la velocitat al final.</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ctr">
              <a:spcBef>
                <a:spcPts val="0"/>
              </a:spcBef>
              <a:spcAft>
                <a:spcPts val="0"/>
              </a:spcAft>
              <a:buNone/>
            </a:pPr>
            <a:r>
              <a:t/>
            </a:r>
            <a:endParaRPr sz="1000">
              <a:latin typeface="Montserrat"/>
              <a:ea typeface="Montserrat"/>
              <a:cs typeface="Montserrat"/>
              <a:sym typeface="Montserrat"/>
            </a:endParaRPr>
          </a:p>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p:txBody>
      </p:sp>
      <p:sp>
        <p:nvSpPr>
          <p:cNvPr id="387" name="Google Shape;387;p30"/>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388" name="Google Shape;388;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389" name="Google Shape;389;p30"/>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pic>
        <p:nvPicPr>
          <p:cNvPr id="390" name="Google Shape;390;p30"/>
          <p:cNvPicPr preferRelativeResize="0"/>
          <p:nvPr/>
        </p:nvPicPr>
        <p:blipFill>
          <a:blip r:embed="rId3">
            <a:alphaModFix/>
          </a:blip>
          <a:stretch>
            <a:fillRect/>
          </a:stretch>
        </p:blipFill>
        <p:spPr>
          <a:xfrm>
            <a:off x="4467025" y="3125193"/>
            <a:ext cx="1838325" cy="1681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1"/>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396" name="Google Shape;396;p31"/>
          <p:cNvSpPr txBox="1"/>
          <p:nvPr/>
        </p:nvSpPr>
        <p:spPr>
          <a:xfrm>
            <a:off x="390550" y="901500"/>
            <a:ext cx="7875600" cy="177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latin typeface="Montserrat"/>
                <a:ea typeface="Montserrat"/>
                <a:cs typeface="Montserrat"/>
                <a:sym typeface="Montserrat"/>
              </a:rPr>
              <a:t>Estructura del programa</a:t>
            </a:r>
            <a:endParaRPr b="1" sz="1500">
              <a:latin typeface="Montserrat"/>
              <a:ea typeface="Montserrat"/>
              <a:cs typeface="Montserrat"/>
              <a:sym typeface="Montserrat"/>
            </a:endParaRPr>
          </a:p>
          <a:p>
            <a:pPr indent="0" lvl="0" marL="914400" rtl="0" algn="l">
              <a:spcBef>
                <a:spcPts val="0"/>
              </a:spcBef>
              <a:spcAft>
                <a:spcPts val="0"/>
              </a:spcAft>
              <a:buNone/>
            </a:pPr>
            <a:r>
              <a:t/>
            </a:r>
            <a:endParaRPr sz="1200">
              <a:latin typeface="Montserrat"/>
              <a:ea typeface="Montserrat"/>
              <a:cs typeface="Montserrat"/>
              <a:sym typeface="Montserrat"/>
            </a:endParaRPr>
          </a:p>
          <a:p>
            <a:pPr indent="-298450" lvl="0" marL="914400" rtl="0" algn="just">
              <a:spcBef>
                <a:spcPts val="0"/>
              </a:spcBef>
              <a:spcAft>
                <a:spcPts val="0"/>
              </a:spcAft>
              <a:buSzPts val="1100"/>
              <a:buFont typeface="Montserrat"/>
              <a:buChar char="●"/>
            </a:pPr>
            <a:r>
              <a:rPr lang="ca" sz="1100">
                <a:latin typeface="Montserrat"/>
                <a:ea typeface="Montserrat"/>
                <a:cs typeface="Montserrat"/>
                <a:sym typeface="Montserrat"/>
              </a:rPr>
              <a:t>D’acord amb el que s’acaba de comentar, completa el diagrama de flux:</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ctr">
              <a:spcBef>
                <a:spcPts val="0"/>
              </a:spcBef>
              <a:spcAft>
                <a:spcPts val="0"/>
              </a:spcAft>
              <a:buNone/>
            </a:pPr>
            <a:r>
              <a:t/>
            </a:r>
            <a:endParaRPr sz="1000">
              <a:latin typeface="Montserrat"/>
              <a:ea typeface="Montserrat"/>
              <a:cs typeface="Montserrat"/>
              <a:sym typeface="Montserrat"/>
            </a:endParaRPr>
          </a:p>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p:txBody>
      </p:sp>
      <p:sp>
        <p:nvSpPr>
          <p:cNvPr id="397" name="Google Shape;397;p31"/>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398" name="Google Shape;398;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399" name="Google Shape;399;p31"/>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pic>
        <p:nvPicPr>
          <p:cNvPr id="400" name="Google Shape;400;p31"/>
          <p:cNvPicPr preferRelativeResize="0"/>
          <p:nvPr/>
        </p:nvPicPr>
        <p:blipFill>
          <a:blip r:embed="rId4">
            <a:alphaModFix/>
          </a:blip>
          <a:stretch>
            <a:fillRect/>
          </a:stretch>
        </p:blipFill>
        <p:spPr>
          <a:xfrm>
            <a:off x="1704575" y="1755750"/>
            <a:ext cx="5164350" cy="2913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2"/>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406" name="Google Shape;406;p32"/>
          <p:cNvSpPr txBox="1"/>
          <p:nvPr/>
        </p:nvSpPr>
        <p:spPr>
          <a:xfrm>
            <a:off x="390550" y="901500"/>
            <a:ext cx="7875600" cy="177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latin typeface="Montserrat"/>
                <a:ea typeface="Montserrat"/>
                <a:cs typeface="Montserrat"/>
                <a:sym typeface="Montserrat"/>
              </a:rPr>
              <a:t>Estructura del programa</a:t>
            </a:r>
            <a:endParaRPr b="1" sz="1500">
              <a:latin typeface="Montserrat"/>
              <a:ea typeface="Montserrat"/>
              <a:cs typeface="Montserrat"/>
              <a:sym typeface="Montserrat"/>
            </a:endParaRPr>
          </a:p>
          <a:p>
            <a:pPr indent="0" lvl="0" marL="914400" rtl="0" algn="l">
              <a:spcBef>
                <a:spcPts val="0"/>
              </a:spcBef>
              <a:spcAft>
                <a:spcPts val="0"/>
              </a:spcAft>
              <a:buNone/>
            </a:pPr>
            <a:r>
              <a:t/>
            </a:r>
            <a:endParaRPr sz="1200">
              <a:latin typeface="Montserrat"/>
              <a:ea typeface="Montserrat"/>
              <a:cs typeface="Montserrat"/>
              <a:sym typeface="Montserrat"/>
            </a:endParaRPr>
          </a:p>
          <a:p>
            <a:pPr indent="0" lvl="0" marL="91440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ctr">
              <a:spcBef>
                <a:spcPts val="0"/>
              </a:spcBef>
              <a:spcAft>
                <a:spcPts val="0"/>
              </a:spcAft>
              <a:buNone/>
            </a:pPr>
            <a:r>
              <a:t/>
            </a:r>
            <a:endParaRPr sz="1000">
              <a:latin typeface="Montserrat"/>
              <a:ea typeface="Montserrat"/>
              <a:cs typeface="Montserrat"/>
              <a:sym typeface="Montserrat"/>
            </a:endParaRPr>
          </a:p>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p:txBody>
      </p:sp>
      <p:sp>
        <p:nvSpPr>
          <p:cNvPr id="407" name="Google Shape;407;p32"/>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408" name="Google Shape;408;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409" name="Google Shape;409;p32"/>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pic>
        <p:nvPicPr>
          <p:cNvPr id="410" name="Google Shape;410;p32"/>
          <p:cNvPicPr preferRelativeResize="0"/>
          <p:nvPr/>
        </p:nvPicPr>
        <p:blipFill>
          <a:blip r:embed="rId4">
            <a:alphaModFix/>
          </a:blip>
          <a:stretch>
            <a:fillRect/>
          </a:stretch>
        </p:blipFill>
        <p:spPr>
          <a:xfrm>
            <a:off x="3432375" y="527475"/>
            <a:ext cx="2852950" cy="4413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nvSpPr>
        <p:spPr>
          <a:xfrm>
            <a:off x="2068575" y="697000"/>
            <a:ext cx="42135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300">
                <a:solidFill>
                  <a:schemeClr val="lt1"/>
                </a:solidFill>
                <a:latin typeface="Montserrat"/>
                <a:ea typeface="Montserrat"/>
                <a:cs typeface="Montserrat"/>
                <a:sym typeface="Montserrat"/>
              </a:rPr>
              <a:t>Continguts del mòdul 3:</a:t>
            </a:r>
            <a:endParaRPr b="1" sz="2300">
              <a:solidFill>
                <a:schemeClr val="lt1"/>
              </a:solidFill>
              <a:latin typeface="Montserrat"/>
              <a:ea typeface="Montserrat"/>
              <a:cs typeface="Montserrat"/>
              <a:sym typeface="Montserrat"/>
            </a:endParaRPr>
          </a:p>
        </p:txBody>
      </p:sp>
      <p:sp>
        <p:nvSpPr>
          <p:cNvPr id="86" name="Google Shape;86;p15"/>
          <p:cNvSpPr txBox="1"/>
          <p:nvPr/>
        </p:nvSpPr>
        <p:spPr>
          <a:xfrm>
            <a:off x="2211150" y="1370500"/>
            <a:ext cx="6887100" cy="2981400"/>
          </a:xfrm>
          <a:prstGeom prst="rect">
            <a:avLst/>
          </a:prstGeom>
          <a:noFill/>
          <a:ln>
            <a:noFill/>
          </a:ln>
        </p:spPr>
        <p:txBody>
          <a:bodyPr anchorCtr="0" anchor="t" bIns="91425" lIns="91425" spcFirstLastPara="1" rIns="91425" wrap="square" tIns="91425">
            <a:noAutofit/>
          </a:bodyPr>
          <a:lstStyle/>
          <a:p>
            <a:pPr indent="-361950" lvl="0" marL="457200" rtl="0" algn="just">
              <a:lnSpc>
                <a:spcPct val="150000"/>
              </a:lnSpc>
              <a:spcBef>
                <a:spcPts val="0"/>
              </a:spcBef>
              <a:spcAft>
                <a:spcPts val="0"/>
              </a:spcAft>
              <a:buClr>
                <a:schemeClr val="lt1"/>
              </a:buClr>
              <a:buSzPts val="2100"/>
              <a:buChar char="●"/>
            </a:pPr>
            <a:r>
              <a:rPr b="1" lang="ca" sz="2100">
                <a:solidFill>
                  <a:schemeClr val="lt1"/>
                </a:solidFill>
              </a:rPr>
              <a:t>M3.R1. Enviem missatges senzills</a:t>
            </a:r>
            <a:endParaRPr b="1" sz="2100">
              <a:solidFill>
                <a:schemeClr val="lt1"/>
              </a:solidFill>
            </a:endParaRPr>
          </a:p>
          <a:p>
            <a:pPr indent="-361950" lvl="0" marL="457200" rtl="0" algn="just">
              <a:lnSpc>
                <a:spcPct val="150000"/>
              </a:lnSpc>
              <a:spcBef>
                <a:spcPts val="0"/>
              </a:spcBef>
              <a:spcAft>
                <a:spcPts val="0"/>
              </a:spcAft>
              <a:buClr>
                <a:schemeClr val="lt1"/>
              </a:buClr>
              <a:buSzPts val="2100"/>
              <a:buChar char="●"/>
            </a:pPr>
            <a:r>
              <a:rPr b="1" lang="ca" sz="2100">
                <a:solidFill>
                  <a:schemeClr val="lt1"/>
                </a:solidFill>
              </a:rPr>
              <a:t>M3.R2. Qui és el més ràpid?</a:t>
            </a:r>
            <a:endParaRPr b="1" sz="2100">
              <a:solidFill>
                <a:schemeClr val="lt1"/>
              </a:solidFill>
            </a:endParaRPr>
          </a:p>
          <a:p>
            <a:pPr indent="-361950" lvl="0" marL="457200" rtl="0" algn="just">
              <a:lnSpc>
                <a:spcPct val="150000"/>
              </a:lnSpc>
              <a:spcBef>
                <a:spcPts val="0"/>
              </a:spcBef>
              <a:spcAft>
                <a:spcPts val="0"/>
              </a:spcAft>
              <a:buClr>
                <a:schemeClr val="lt1"/>
              </a:buClr>
              <a:buSzPts val="2100"/>
              <a:buChar char="●"/>
            </a:pPr>
            <a:r>
              <a:rPr b="1" lang="ca" sz="2100">
                <a:solidFill>
                  <a:schemeClr val="lt1"/>
                </a:solidFill>
              </a:rPr>
              <a:t>M3.R3. La </a:t>
            </a:r>
            <a:r>
              <a:rPr b="1" lang="ca" sz="2100">
                <a:solidFill>
                  <a:schemeClr val="lt1"/>
                </a:solidFill>
              </a:rPr>
              <a:t>cacera</a:t>
            </a:r>
            <a:r>
              <a:rPr b="1" lang="ca" sz="2100">
                <a:solidFill>
                  <a:schemeClr val="lt1"/>
                </a:solidFill>
              </a:rPr>
              <a:t> del tresor</a:t>
            </a:r>
            <a:endParaRPr b="1" sz="2100">
              <a:solidFill>
                <a:schemeClr val="lt1"/>
              </a:solidFill>
            </a:endParaRPr>
          </a:p>
          <a:p>
            <a:pPr indent="-361950" lvl="0" marL="457200" rtl="0" algn="just">
              <a:lnSpc>
                <a:spcPct val="150000"/>
              </a:lnSpc>
              <a:spcBef>
                <a:spcPts val="0"/>
              </a:spcBef>
              <a:spcAft>
                <a:spcPts val="0"/>
              </a:spcAft>
              <a:buClr>
                <a:schemeClr val="lt1"/>
              </a:buClr>
              <a:buSzPts val="2100"/>
              <a:buChar char="●"/>
            </a:pPr>
            <a:r>
              <a:rPr b="1" lang="ca" sz="2100">
                <a:solidFill>
                  <a:schemeClr val="lt1"/>
                </a:solidFill>
              </a:rPr>
              <a:t>M3.R4. Dance party</a:t>
            </a:r>
            <a:endParaRPr b="1" sz="2100">
              <a:solidFill>
                <a:schemeClr val="lt1"/>
              </a:solidFill>
            </a:endParaRPr>
          </a:p>
          <a:p>
            <a:pPr indent="-361950" lvl="0" marL="457200" rtl="0" algn="just">
              <a:lnSpc>
                <a:spcPct val="150000"/>
              </a:lnSpc>
              <a:spcBef>
                <a:spcPts val="0"/>
              </a:spcBef>
              <a:spcAft>
                <a:spcPts val="0"/>
              </a:spcAft>
              <a:buClr>
                <a:schemeClr val="lt1"/>
              </a:buClr>
              <a:buSzPts val="2100"/>
              <a:buChar char="●"/>
            </a:pPr>
            <a:r>
              <a:rPr b="1" lang="ca" sz="2100">
                <a:solidFill>
                  <a:schemeClr val="lt1"/>
                </a:solidFill>
              </a:rPr>
              <a:t>M3.R5. Pedra, paper, tisores</a:t>
            </a:r>
            <a:endParaRPr b="1" sz="2100">
              <a:solidFill>
                <a:schemeClr val="lt1"/>
              </a:solidFill>
            </a:endParaRPr>
          </a:p>
          <a:p>
            <a:pPr indent="-361950" lvl="0" marL="457200" rtl="0" algn="just">
              <a:lnSpc>
                <a:spcPct val="150000"/>
              </a:lnSpc>
              <a:spcBef>
                <a:spcPts val="0"/>
              </a:spcBef>
              <a:spcAft>
                <a:spcPts val="0"/>
              </a:spcAft>
              <a:buClr>
                <a:schemeClr val="lt1"/>
              </a:buClr>
              <a:buSzPts val="2100"/>
              <a:buChar char="●"/>
            </a:pPr>
            <a:r>
              <a:rPr b="1" lang="ca" sz="2100">
                <a:solidFill>
                  <a:schemeClr val="lt1"/>
                </a:solidFill>
              </a:rPr>
              <a:t>M3.R6. Creem un gif animat</a:t>
            </a:r>
            <a:endParaRPr b="1" sz="2100">
              <a:solidFill>
                <a:schemeClr val="lt1"/>
              </a:solidFill>
            </a:endParaRPr>
          </a:p>
        </p:txBody>
      </p:sp>
      <p:sp>
        <p:nvSpPr>
          <p:cNvPr id="87" name="Google Shape;87;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3"/>
          <p:cNvSpPr txBox="1"/>
          <p:nvPr/>
        </p:nvSpPr>
        <p:spPr>
          <a:xfrm>
            <a:off x="2018650" y="514225"/>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b="1" sz="2000">
              <a:solidFill>
                <a:schemeClr val="lt1"/>
              </a:solidFill>
              <a:latin typeface="Montserrat"/>
              <a:ea typeface="Montserrat"/>
              <a:cs typeface="Montserrat"/>
              <a:sym typeface="Montserrat"/>
            </a:endParaRPr>
          </a:p>
        </p:txBody>
      </p:sp>
      <p:sp>
        <p:nvSpPr>
          <p:cNvPr id="416" name="Google Shape;416;p33"/>
          <p:cNvSpPr txBox="1"/>
          <p:nvPr/>
        </p:nvSpPr>
        <p:spPr>
          <a:xfrm>
            <a:off x="275900" y="5396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sp>
        <p:nvSpPr>
          <p:cNvPr id="417" name="Google Shape;417;p33"/>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418" name="Google Shape;418;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419" name="Google Shape;419;p33"/>
          <p:cNvGrpSpPr/>
          <p:nvPr/>
        </p:nvGrpSpPr>
        <p:grpSpPr>
          <a:xfrm>
            <a:off x="652800" y="4084725"/>
            <a:ext cx="7083175" cy="715000"/>
            <a:chOff x="0" y="0"/>
            <a:chExt cx="7083175" cy="715000"/>
          </a:xfrm>
        </p:grpSpPr>
        <p:sp>
          <p:nvSpPr>
            <p:cNvPr id="420" name="Google Shape;420;p33"/>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423" name="Google Shape;423;p33"/>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425" name="Google Shape;425;p33"/>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3"/>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427" name="Google Shape;427;p33"/>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28" name="Google Shape;428;p33"/>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429" name="Google Shape;429;p33"/>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3"/>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431" name="Google Shape;431;p33"/>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3"/>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433" name="Google Shape;433;p33"/>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cxnSp>
        <p:nvCxnSpPr>
          <p:cNvPr id="435" name="Google Shape;435;p33"/>
          <p:cNvCxnSpPr/>
          <p:nvPr/>
        </p:nvCxnSpPr>
        <p:spPr>
          <a:xfrm flipH="1" rot="10800000">
            <a:off x="2436475" y="4082325"/>
            <a:ext cx="667200" cy="1200"/>
          </a:xfrm>
          <a:prstGeom prst="straightConnector1">
            <a:avLst/>
          </a:prstGeom>
          <a:noFill/>
          <a:ln cap="flat" cmpd="sng" w="9525">
            <a:solidFill>
              <a:srgbClr val="FFFFFF"/>
            </a:solidFill>
            <a:prstDash val="solid"/>
            <a:round/>
            <a:headEnd len="med" w="med" type="none"/>
            <a:tailEnd len="med" w="med" type="triangle"/>
          </a:ln>
        </p:spPr>
      </p:cxnSp>
      <p:cxnSp>
        <p:nvCxnSpPr>
          <p:cNvPr id="436" name="Google Shape;436;p33"/>
          <p:cNvCxnSpPr/>
          <p:nvPr/>
        </p:nvCxnSpPr>
        <p:spPr>
          <a:xfrm flipH="1" rot="10800000">
            <a:off x="2606650" y="2652000"/>
            <a:ext cx="374100" cy="1200"/>
          </a:xfrm>
          <a:prstGeom prst="straightConnector1">
            <a:avLst/>
          </a:prstGeom>
          <a:noFill/>
          <a:ln cap="flat" cmpd="sng" w="9525">
            <a:solidFill>
              <a:srgbClr val="FFFFFF"/>
            </a:solidFill>
            <a:prstDash val="solid"/>
            <a:round/>
            <a:headEnd len="med" w="med" type="none"/>
            <a:tailEnd len="med" w="med" type="triangle"/>
          </a:ln>
        </p:spPr>
      </p:cxnSp>
      <p:sp>
        <p:nvSpPr>
          <p:cNvPr id="437" name="Google Shape;437;p33"/>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cxnSp>
        <p:nvCxnSpPr>
          <p:cNvPr id="438" name="Google Shape;438;p33"/>
          <p:cNvCxnSpPr/>
          <p:nvPr/>
        </p:nvCxnSpPr>
        <p:spPr>
          <a:xfrm flipH="1" rot="10800000">
            <a:off x="2923375" y="3600525"/>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439" name="Google Shape;439;p33"/>
          <p:cNvCxnSpPr/>
          <p:nvPr/>
        </p:nvCxnSpPr>
        <p:spPr>
          <a:xfrm flipH="1" rot="10800000">
            <a:off x="2401325" y="2434825"/>
            <a:ext cx="667200" cy="1200"/>
          </a:xfrm>
          <a:prstGeom prst="straightConnector1">
            <a:avLst/>
          </a:prstGeom>
          <a:noFill/>
          <a:ln cap="flat" cmpd="sng" w="9525">
            <a:solidFill>
              <a:srgbClr val="FFFFFF"/>
            </a:solidFill>
            <a:prstDash val="solid"/>
            <a:round/>
            <a:headEnd len="med" w="med" type="none"/>
            <a:tailEnd len="med" w="med" type="triangle"/>
          </a:ln>
        </p:spPr>
      </p:cxnSp>
      <p:cxnSp>
        <p:nvCxnSpPr>
          <p:cNvPr id="440" name="Google Shape;440;p33"/>
          <p:cNvCxnSpPr/>
          <p:nvPr/>
        </p:nvCxnSpPr>
        <p:spPr>
          <a:xfrm flipH="1" rot="10800000">
            <a:off x="2931763" y="1753600"/>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441" name="Google Shape;441;p33"/>
          <p:cNvSpPr txBox="1"/>
          <p:nvPr/>
        </p:nvSpPr>
        <p:spPr>
          <a:xfrm>
            <a:off x="4177625" y="1330896"/>
            <a:ext cx="3875100" cy="86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rgbClr val="333333"/>
                </a:solidFill>
                <a:latin typeface="Montserrat"/>
                <a:ea typeface="Montserrat"/>
                <a:cs typeface="Montserrat"/>
                <a:sym typeface="Montserrat"/>
              </a:rPr>
              <a:t>Estructura condicional que executa un codi o un altre en funció de si la condició és vertadera o falsa. El programa s’executa si la condició és certa.</a:t>
            </a:r>
            <a:r>
              <a:rPr b="1" lang="ca" sz="1000">
                <a:solidFill>
                  <a:srgbClr val="333333"/>
                </a:solidFill>
                <a:latin typeface="Montserrat"/>
                <a:ea typeface="Montserrat"/>
                <a:cs typeface="Montserrat"/>
                <a:sym typeface="Montserrat"/>
              </a:rPr>
              <a:t>ició </a:t>
            </a:r>
            <a:r>
              <a:rPr b="1" lang="ca" sz="1000">
                <a:solidFill>
                  <a:srgbClr val="333333"/>
                </a:solidFill>
                <a:latin typeface="Montserrat"/>
                <a:ea typeface="Montserrat"/>
                <a:cs typeface="Montserrat"/>
                <a:sym typeface="Montserrat"/>
              </a:rPr>
              <a:t>és falsa, el codi dins del bucle no s’executarà.</a:t>
            </a:r>
            <a:endParaRPr b="1" sz="1000">
              <a:solidFill>
                <a:srgbClr val="333333"/>
              </a:solidFill>
              <a:latin typeface="Montserrat"/>
              <a:ea typeface="Montserrat"/>
              <a:cs typeface="Montserrat"/>
              <a:sym typeface="Montserrat"/>
            </a:endParaRPr>
          </a:p>
        </p:txBody>
      </p:sp>
      <p:sp>
        <p:nvSpPr>
          <p:cNvPr id="442" name="Google Shape;442;p33"/>
          <p:cNvSpPr txBox="1"/>
          <p:nvPr/>
        </p:nvSpPr>
        <p:spPr>
          <a:xfrm>
            <a:off x="4165050" y="3381175"/>
            <a:ext cx="3604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100">
                <a:solidFill>
                  <a:schemeClr val="dk2"/>
                </a:solidFill>
                <a:latin typeface="Montserrat"/>
                <a:ea typeface="Montserrat"/>
                <a:cs typeface="Montserrat"/>
                <a:sym typeface="Montserrat"/>
              </a:rPr>
              <a:t>Executa els blocs del programa que situem en el seu interior quan el botó escollit es prem.</a:t>
            </a:r>
            <a:r>
              <a:rPr lang="ca" sz="1100">
                <a:latin typeface="Montserrat"/>
                <a:ea typeface="Montserrat"/>
                <a:cs typeface="Montserrat"/>
                <a:sym typeface="Montserrat"/>
              </a:rPr>
              <a:t> </a:t>
            </a:r>
            <a:endParaRPr b="1" sz="1100">
              <a:solidFill>
                <a:schemeClr val="dk2"/>
              </a:solidFill>
              <a:latin typeface="Montserrat"/>
              <a:ea typeface="Montserrat"/>
              <a:cs typeface="Montserrat"/>
              <a:sym typeface="Montserrat"/>
            </a:endParaRPr>
          </a:p>
        </p:txBody>
      </p:sp>
      <p:pic>
        <p:nvPicPr>
          <p:cNvPr id="443" name="Google Shape;443;p33"/>
          <p:cNvPicPr preferRelativeResize="0"/>
          <p:nvPr/>
        </p:nvPicPr>
        <p:blipFill>
          <a:blip r:embed="rId4">
            <a:alphaModFix/>
          </a:blip>
          <a:stretch>
            <a:fillRect/>
          </a:stretch>
        </p:blipFill>
        <p:spPr>
          <a:xfrm>
            <a:off x="529025" y="886075"/>
            <a:ext cx="1981200" cy="1943100"/>
          </a:xfrm>
          <a:prstGeom prst="rect">
            <a:avLst/>
          </a:prstGeom>
          <a:noFill/>
          <a:ln>
            <a:noFill/>
          </a:ln>
        </p:spPr>
      </p:pic>
      <p:pic>
        <p:nvPicPr>
          <p:cNvPr id="444" name="Google Shape;444;p33"/>
          <p:cNvPicPr preferRelativeResize="0"/>
          <p:nvPr/>
        </p:nvPicPr>
        <p:blipFill>
          <a:blip r:embed="rId5">
            <a:alphaModFix/>
          </a:blip>
          <a:stretch>
            <a:fillRect/>
          </a:stretch>
        </p:blipFill>
        <p:spPr>
          <a:xfrm>
            <a:off x="549250" y="3037938"/>
            <a:ext cx="2057400" cy="1209675"/>
          </a:xfrm>
          <a:prstGeom prst="rect">
            <a:avLst/>
          </a:prstGeom>
          <a:noFill/>
          <a:ln>
            <a:noFill/>
          </a:ln>
        </p:spPr>
      </p:pic>
      <p:pic>
        <p:nvPicPr>
          <p:cNvPr id="445" name="Google Shape;445;p33"/>
          <p:cNvPicPr preferRelativeResize="0"/>
          <p:nvPr/>
        </p:nvPicPr>
        <p:blipFill>
          <a:blip r:embed="rId6">
            <a:alphaModFix/>
          </a:blip>
          <a:stretch>
            <a:fillRect/>
          </a:stretch>
        </p:blipFill>
        <p:spPr>
          <a:xfrm>
            <a:off x="8048888" y="3037947"/>
            <a:ext cx="914875" cy="311064"/>
          </a:xfrm>
          <a:prstGeom prst="rect">
            <a:avLst/>
          </a:prstGeom>
          <a:noFill/>
          <a:ln>
            <a:noFill/>
          </a:ln>
          <a:effectLst>
            <a:outerShdw blurRad="57150" rotWithShape="0" algn="bl" dir="5400000" dist="19050">
              <a:srgbClr val="000000">
                <a:alpha val="50000"/>
              </a:srgbClr>
            </a:outerShdw>
          </a:effectLst>
        </p:spPr>
      </p:pic>
      <p:pic>
        <p:nvPicPr>
          <p:cNvPr id="446" name="Google Shape;446;p33"/>
          <p:cNvPicPr preferRelativeResize="0"/>
          <p:nvPr/>
        </p:nvPicPr>
        <p:blipFill>
          <a:blip r:embed="rId7">
            <a:alphaModFix/>
          </a:blip>
          <a:stretch>
            <a:fillRect/>
          </a:stretch>
        </p:blipFill>
        <p:spPr>
          <a:xfrm>
            <a:off x="8056335" y="3489772"/>
            <a:ext cx="900000" cy="306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4"/>
          <p:cNvSpPr txBox="1"/>
          <p:nvPr/>
        </p:nvSpPr>
        <p:spPr>
          <a:xfrm>
            <a:off x="2018650" y="514225"/>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b="1" sz="2000">
              <a:solidFill>
                <a:schemeClr val="lt1"/>
              </a:solidFill>
              <a:latin typeface="Montserrat"/>
              <a:ea typeface="Montserrat"/>
              <a:cs typeface="Montserrat"/>
              <a:sym typeface="Montserrat"/>
            </a:endParaRPr>
          </a:p>
        </p:txBody>
      </p:sp>
      <p:sp>
        <p:nvSpPr>
          <p:cNvPr id="452" name="Google Shape;452;p34"/>
          <p:cNvSpPr txBox="1"/>
          <p:nvPr/>
        </p:nvSpPr>
        <p:spPr>
          <a:xfrm>
            <a:off x="275900" y="5396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sp>
        <p:nvSpPr>
          <p:cNvPr id="453" name="Google Shape;453;p34"/>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454" name="Google Shape;454;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455" name="Google Shape;455;p34"/>
          <p:cNvGrpSpPr/>
          <p:nvPr/>
        </p:nvGrpSpPr>
        <p:grpSpPr>
          <a:xfrm>
            <a:off x="652800" y="4084725"/>
            <a:ext cx="7083175" cy="715000"/>
            <a:chOff x="0" y="0"/>
            <a:chExt cx="7083175" cy="715000"/>
          </a:xfrm>
        </p:grpSpPr>
        <p:sp>
          <p:nvSpPr>
            <p:cNvPr id="456" name="Google Shape;456;p34"/>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4"/>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459" name="Google Shape;459;p3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461" name="Google Shape;461;p34"/>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463" name="Google Shape;463;p34"/>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64" name="Google Shape;464;p3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465" name="Google Shape;465;p3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467" name="Google Shape;467;p34"/>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469" name="Google Shape;469;p34"/>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cxnSp>
        <p:nvCxnSpPr>
          <p:cNvPr id="471" name="Google Shape;471;p34"/>
          <p:cNvCxnSpPr/>
          <p:nvPr/>
        </p:nvCxnSpPr>
        <p:spPr>
          <a:xfrm flipH="1" rot="10800000">
            <a:off x="2436475" y="4082325"/>
            <a:ext cx="667200" cy="1200"/>
          </a:xfrm>
          <a:prstGeom prst="straightConnector1">
            <a:avLst/>
          </a:prstGeom>
          <a:noFill/>
          <a:ln cap="flat" cmpd="sng" w="9525">
            <a:solidFill>
              <a:srgbClr val="FFFFFF"/>
            </a:solidFill>
            <a:prstDash val="solid"/>
            <a:round/>
            <a:headEnd len="med" w="med" type="none"/>
            <a:tailEnd len="med" w="med" type="triangle"/>
          </a:ln>
        </p:spPr>
      </p:cxnSp>
      <p:cxnSp>
        <p:nvCxnSpPr>
          <p:cNvPr id="472" name="Google Shape;472;p34"/>
          <p:cNvCxnSpPr/>
          <p:nvPr/>
        </p:nvCxnSpPr>
        <p:spPr>
          <a:xfrm flipH="1" rot="10800000">
            <a:off x="2606650" y="2652000"/>
            <a:ext cx="374100" cy="1200"/>
          </a:xfrm>
          <a:prstGeom prst="straightConnector1">
            <a:avLst/>
          </a:prstGeom>
          <a:noFill/>
          <a:ln cap="flat" cmpd="sng" w="9525">
            <a:solidFill>
              <a:srgbClr val="FFFFFF"/>
            </a:solidFill>
            <a:prstDash val="solid"/>
            <a:round/>
            <a:headEnd len="med" w="med" type="none"/>
            <a:tailEnd len="med" w="med" type="triangle"/>
          </a:ln>
        </p:spPr>
      </p:cxnSp>
      <p:cxnSp>
        <p:nvCxnSpPr>
          <p:cNvPr id="473" name="Google Shape;473;p34"/>
          <p:cNvCxnSpPr/>
          <p:nvPr/>
        </p:nvCxnSpPr>
        <p:spPr>
          <a:xfrm flipH="1" rot="10800000">
            <a:off x="3210613" y="2443263"/>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474" name="Google Shape;474;p34"/>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cxnSp>
        <p:nvCxnSpPr>
          <p:cNvPr id="475" name="Google Shape;475;p34"/>
          <p:cNvCxnSpPr/>
          <p:nvPr/>
        </p:nvCxnSpPr>
        <p:spPr>
          <a:xfrm flipH="1" rot="10800000">
            <a:off x="3210613" y="3195775"/>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476" name="Google Shape;476;p34"/>
          <p:cNvCxnSpPr/>
          <p:nvPr/>
        </p:nvCxnSpPr>
        <p:spPr>
          <a:xfrm flipH="1" rot="10800000">
            <a:off x="2401325" y="2434825"/>
            <a:ext cx="667200" cy="1200"/>
          </a:xfrm>
          <a:prstGeom prst="straightConnector1">
            <a:avLst/>
          </a:prstGeom>
          <a:noFill/>
          <a:ln cap="flat" cmpd="sng" w="9525">
            <a:solidFill>
              <a:srgbClr val="FFFFFF"/>
            </a:solidFill>
            <a:prstDash val="solid"/>
            <a:round/>
            <a:headEnd len="med" w="med" type="none"/>
            <a:tailEnd len="med" w="med" type="triangle"/>
          </a:ln>
        </p:spPr>
      </p:cxnSp>
      <p:cxnSp>
        <p:nvCxnSpPr>
          <p:cNvPr id="477" name="Google Shape;477;p34"/>
          <p:cNvCxnSpPr/>
          <p:nvPr/>
        </p:nvCxnSpPr>
        <p:spPr>
          <a:xfrm flipH="1" rot="10800000">
            <a:off x="3210613" y="1930800"/>
            <a:ext cx="667200" cy="1200"/>
          </a:xfrm>
          <a:prstGeom prst="straightConnector1">
            <a:avLst/>
          </a:prstGeom>
          <a:noFill/>
          <a:ln cap="flat" cmpd="sng" w="9525">
            <a:solidFill>
              <a:schemeClr val="dk2"/>
            </a:solidFill>
            <a:prstDash val="solid"/>
            <a:round/>
            <a:headEnd len="med" w="med" type="none"/>
            <a:tailEnd len="med" w="med" type="triangle"/>
          </a:ln>
        </p:spPr>
      </p:cxnSp>
      <p:pic>
        <p:nvPicPr>
          <p:cNvPr id="478" name="Google Shape;478;p34"/>
          <p:cNvPicPr preferRelativeResize="0"/>
          <p:nvPr/>
        </p:nvPicPr>
        <p:blipFill>
          <a:blip r:embed="rId4">
            <a:alphaModFix/>
          </a:blip>
          <a:stretch>
            <a:fillRect/>
          </a:stretch>
        </p:blipFill>
        <p:spPr>
          <a:xfrm>
            <a:off x="607950" y="2985025"/>
            <a:ext cx="2315438" cy="523200"/>
          </a:xfrm>
          <a:prstGeom prst="rect">
            <a:avLst/>
          </a:prstGeom>
          <a:noFill/>
          <a:ln>
            <a:noFill/>
          </a:ln>
        </p:spPr>
      </p:pic>
      <p:pic>
        <p:nvPicPr>
          <p:cNvPr id="479" name="Google Shape;479;p34"/>
          <p:cNvPicPr preferRelativeResize="0"/>
          <p:nvPr/>
        </p:nvPicPr>
        <p:blipFill rotWithShape="1">
          <a:blip r:embed="rId5">
            <a:alphaModFix/>
          </a:blip>
          <a:srcRect b="0" l="0" r="12126" t="0"/>
          <a:stretch/>
        </p:blipFill>
        <p:spPr>
          <a:xfrm>
            <a:off x="7867850" y="3884988"/>
            <a:ext cx="1107600" cy="306000"/>
          </a:xfrm>
          <a:prstGeom prst="rect">
            <a:avLst/>
          </a:prstGeom>
          <a:noFill/>
          <a:ln>
            <a:noFill/>
          </a:ln>
          <a:effectLst>
            <a:outerShdw blurRad="57150" rotWithShape="0" algn="bl" dir="5400000" dist="19050">
              <a:srgbClr val="000000">
                <a:alpha val="50000"/>
              </a:srgbClr>
            </a:outerShdw>
          </a:effectLst>
        </p:spPr>
      </p:pic>
      <p:pic>
        <p:nvPicPr>
          <p:cNvPr id="480" name="Google Shape;480;p34"/>
          <p:cNvPicPr preferRelativeResize="0"/>
          <p:nvPr/>
        </p:nvPicPr>
        <p:blipFill>
          <a:blip r:embed="rId6">
            <a:alphaModFix/>
          </a:blip>
          <a:stretch>
            <a:fillRect/>
          </a:stretch>
        </p:blipFill>
        <p:spPr>
          <a:xfrm>
            <a:off x="8056325" y="3489775"/>
            <a:ext cx="900000" cy="306000"/>
          </a:xfrm>
          <a:prstGeom prst="rect">
            <a:avLst/>
          </a:prstGeom>
          <a:noFill/>
          <a:ln>
            <a:noFill/>
          </a:ln>
          <a:effectLst>
            <a:outerShdw blurRad="57150" rotWithShape="0" algn="bl" dir="5400000" dist="19050">
              <a:srgbClr val="000000">
                <a:alpha val="50000"/>
              </a:srgbClr>
            </a:outerShdw>
          </a:effectLst>
        </p:spPr>
      </p:pic>
      <p:sp>
        <p:nvSpPr>
          <p:cNvPr id="481" name="Google Shape;481;p34"/>
          <p:cNvSpPr txBox="1"/>
          <p:nvPr/>
        </p:nvSpPr>
        <p:spPr>
          <a:xfrm>
            <a:off x="4165050" y="1584296"/>
            <a:ext cx="3875100" cy="846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Mostra la icona seleccionada a la pantalla de la</a:t>
            </a:r>
            <a:endParaRPr b="1" sz="1100">
              <a:solidFill>
                <a:schemeClr val="dk2"/>
              </a:solidFill>
              <a:latin typeface="Montserrat"/>
              <a:ea typeface="Montserrat"/>
              <a:cs typeface="Montserrat"/>
              <a:sym typeface="Montserrat"/>
            </a:endParaRPr>
          </a:p>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micro:bit. El desplegable conté en total 40 icones</a:t>
            </a:r>
            <a:endParaRPr b="1" sz="1100">
              <a:solidFill>
                <a:schemeClr val="dk2"/>
              </a:solidFill>
              <a:latin typeface="Montserrat"/>
              <a:ea typeface="Montserrat"/>
              <a:cs typeface="Montserrat"/>
              <a:sym typeface="Montserrat"/>
            </a:endParaRPr>
          </a:p>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diferents.</a:t>
            </a:r>
            <a:r>
              <a:rPr b="1" lang="ca" sz="1000">
                <a:solidFill>
                  <a:srgbClr val="FFFFFF"/>
                </a:solidFill>
                <a:latin typeface="Montserrat"/>
                <a:ea typeface="Montserrat"/>
                <a:cs typeface="Montserrat"/>
                <a:sym typeface="Montserrat"/>
              </a:rPr>
              <a:t>i</a:t>
            </a:r>
            <a:r>
              <a:rPr b="1" lang="ca" sz="1000">
                <a:solidFill>
                  <a:srgbClr val="FFFFFF"/>
                </a:solidFill>
                <a:latin typeface="Montserrat"/>
                <a:ea typeface="Montserrat"/>
                <a:cs typeface="Montserrat"/>
                <a:sym typeface="Montserrat"/>
              </a:rPr>
              <a:t>ó </a:t>
            </a:r>
            <a:r>
              <a:rPr b="1" lang="ca" sz="1000">
                <a:solidFill>
                  <a:srgbClr val="FFFFFF"/>
                </a:solidFill>
                <a:latin typeface="Montserrat"/>
                <a:ea typeface="Montserrat"/>
                <a:cs typeface="Montserrat"/>
                <a:sym typeface="Montserrat"/>
              </a:rPr>
              <a:t>és falsa, el codi dins del bucle no s’executarà.</a:t>
            </a:r>
            <a:endParaRPr b="1" sz="1000">
              <a:solidFill>
                <a:srgbClr val="FFFFFF"/>
              </a:solidFill>
              <a:latin typeface="Montserrat"/>
              <a:ea typeface="Montserrat"/>
              <a:cs typeface="Montserrat"/>
              <a:sym typeface="Montserrat"/>
            </a:endParaRPr>
          </a:p>
        </p:txBody>
      </p:sp>
      <p:sp>
        <p:nvSpPr>
          <p:cNvPr id="482" name="Google Shape;482;p34"/>
          <p:cNvSpPr txBox="1"/>
          <p:nvPr/>
        </p:nvSpPr>
        <p:spPr>
          <a:xfrm>
            <a:off x="4133750" y="2182275"/>
            <a:ext cx="35511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Estableix una pausa de temps en mil·lisegons. RECORDA 1000 ms = 1 s.</a:t>
            </a:r>
            <a:endParaRPr b="1" sz="1000">
              <a:solidFill>
                <a:srgbClr val="FFFFFF"/>
              </a:solidFill>
              <a:latin typeface="Montserrat"/>
              <a:ea typeface="Montserrat"/>
              <a:cs typeface="Montserrat"/>
              <a:sym typeface="Montserrat"/>
            </a:endParaRPr>
          </a:p>
        </p:txBody>
      </p:sp>
      <p:sp>
        <p:nvSpPr>
          <p:cNvPr id="483" name="Google Shape;483;p34"/>
          <p:cNvSpPr txBox="1"/>
          <p:nvPr/>
        </p:nvSpPr>
        <p:spPr>
          <a:xfrm>
            <a:off x="4165050" y="3000175"/>
            <a:ext cx="3604200" cy="52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ca" sz="1100">
                <a:solidFill>
                  <a:schemeClr val="dk2"/>
                </a:solidFill>
                <a:latin typeface="Montserrat"/>
                <a:ea typeface="Montserrat"/>
                <a:cs typeface="Montserrat"/>
                <a:sym typeface="Montserrat"/>
              </a:rPr>
              <a:t>Afegeix una cadena de text a una altra per fer-ne una de més gran.</a:t>
            </a:r>
            <a:endParaRPr b="1" sz="1100">
              <a:solidFill>
                <a:schemeClr val="dk2"/>
              </a:solidFill>
              <a:latin typeface="Montserrat"/>
              <a:ea typeface="Montserrat"/>
              <a:cs typeface="Montserrat"/>
              <a:sym typeface="Montserrat"/>
            </a:endParaRPr>
          </a:p>
        </p:txBody>
      </p:sp>
      <p:pic>
        <p:nvPicPr>
          <p:cNvPr id="484" name="Google Shape;484;p34"/>
          <p:cNvPicPr preferRelativeResize="0"/>
          <p:nvPr/>
        </p:nvPicPr>
        <p:blipFill>
          <a:blip r:embed="rId7">
            <a:alphaModFix/>
          </a:blip>
          <a:stretch>
            <a:fillRect/>
          </a:stretch>
        </p:blipFill>
        <p:spPr>
          <a:xfrm>
            <a:off x="607925" y="1632176"/>
            <a:ext cx="1724050" cy="651307"/>
          </a:xfrm>
          <a:prstGeom prst="rect">
            <a:avLst/>
          </a:prstGeom>
          <a:noFill/>
          <a:ln>
            <a:noFill/>
          </a:ln>
        </p:spPr>
      </p:pic>
      <p:pic>
        <p:nvPicPr>
          <p:cNvPr id="485" name="Google Shape;485;p34"/>
          <p:cNvPicPr preferRelativeResize="0"/>
          <p:nvPr/>
        </p:nvPicPr>
        <p:blipFill>
          <a:blip r:embed="rId8">
            <a:alphaModFix/>
          </a:blip>
          <a:stretch>
            <a:fillRect/>
          </a:stretch>
        </p:blipFill>
        <p:spPr>
          <a:xfrm>
            <a:off x="605225" y="2229400"/>
            <a:ext cx="1724049" cy="583325"/>
          </a:xfrm>
          <a:prstGeom prst="rect">
            <a:avLst/>
          </a:prstGeom>
          <a:noFill/>
          <a:ln>
            <a:noFill/>
          </a:ln>
        </p:spPr>
      </p:pic>
      <p:pic>
        <p:nvPicPr>
          <p:cNvPr id="486" name="Google Shape;486;p34"/>
          <p:cNvPicPr preferRelativeResize="0"/>
          <p:nvPr/>
        </p:nvPicPr>
        <p:blipFill>
          <a:blip r:embed="rId9">
            <a:alphaModFix/>
          </a:blip>
          <a:stretch>
            <a:fillRect/>
          </a:stretch>
        </p:blipFill>
        <p:spPr>
          <a:xfrm>
            <a:off x="652800" y="1150763"/>
            <a:ext cx="1314450" cy="514350"/>
          </a:xfrm>
          <a:prstGeom prst="rect">
            <a:avLst/>
          </a:prstGeom>
          <a:noFill/>
          <a:ln>
            <a:noFill/>
          </a:ln>
        </p:spPr>
      </p:pic>
      <p:cxnSp>
        <p:nvCxnSpPr>
          <p:cNvPr id="487" name="Google Shape;487;p34"/>
          <p:cNvCxnSpPr/>
          <p:nvPr/>
        </p:nvCxnSpPr>
        <p:spPr>
          <a:xfrm flipH="1" rot="10800000">
            <a:off x="3210613" y="1325400"/>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488" name="Google Shape;488;p34"/>
          <p:cNvSpPr txBox="1"/>
          <p:nvPr/>
        </p:nvSpPr>
        <p:spPr>
          <a:xfrm>
            <a:off x="4165050" y="1168900"/>
            <a:ext cx="3604200" cy="354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Esborra la pantalla de LEDs de la micro:bit.</a:t>
            </a:r>
            <a:endParaRPr b="1" sz="1100">
              <a:solidFill>
                <a:schemeClr val="dk2"/>
              </a:solidFill>
              <a:latin typeface="Montserrat"/>
              <a:ea typeface="Montserrat"/>
              <a:cs typeface="Montserrat"/>
              <a:sym typeface="Montserrat"/>
            </a:endParaRPr>
          </a:p>
        </p:txBody>
      </p:sp>
      <p:pic>
        <p:nvPicPr>
          <p:cNvPr id="489" name="Google Shape;489;p34"/>
          <p:cNvPicPr preferRelativeResize="0"/>
          <p:nvPr/>
        </p:nvPicPr>
        <p:blipFill>
          <a:blip r:embed="rId10">
            <a:alphaModFix/>
          </a:blip>
          <a:stretch>
            <a:fillRect/>
          </a:stretch>
        </p:blipFill>
        <p:spPr>
          <a:xfrm>
            <a:off x="657563" y="3665025"/>
            <a:ext cx="1304925" cy="323850"/>
          </a:xfrm>
          <a:prstGeom prst="rect">
            <a:avLst/>
          </a:prstGeom>
          <a:noFill/>
          <a:ln>
            <a:noFill/>
          </a:ln>
        </p:spPr>
      </p:pic>
      <p:cxnSp>
        <p:nvCxnSpPr>
          <p:cNvPr id="490" name="Google Shape;490;p34"/>
          <p:cNvCxnSpPr/>
          <p:nvPr/>
        </p:nvCxnSpPr>
        <p:spPr>
          <a:xfrm flipH="1" rot="10800000">
            <a:off x="3210613" y="3880925"/>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491" name="Google Shape;491;p34"/>
          <p:cNvSpPr txBox="1"/>
          <p:nvPr/>
        </p:nvSpPr>
        <p:spPr>
          <a:xfrm>
            <a:off x="152400" y="152400"/>
            <a:ext cx="3000000" cy="354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 </a:t>
            </a:r>
            <a:endParaRPr/>
          </a:p>
        </p:txBody>
      </p:sp>
      <p:sp>
        <p:nvSpPr>
          <p:cNvPr id="492" name="Google Shape;492;p34"/>
          <p:cNvSpPr txBox="1"/>
          <p:nvPr/>
        </p:nvSpPr>
        <p:spPr>
          <a:xfrm>
            <a:off x="4164975" y="3627050"/>
            <a:ext cx="36042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Blocs per fer operacions d’aritmètica bàsica: sumar, restar, multiplicar i dividir.</a:t>
            </a:r>
            <a:endParaRPr b="1" sz="1100">
              <a:solidFill>
                <a:schemeClr val="dk2"/>
              </a:solidFill>
              <a:latin typeface="Montserrat"/>
              <a:ea typeface="Montserrat"/>
              <a:cs typeface="Montserrat"/>
              <a:sym typeface="Montserrat"/>
            </a:endParaRPr>
          </a:p>
        </p:txBody>
      </p:sp>
      <p:pic>
        <p:nvPicPr>
          <p:cNvPr id="493" name="Google Shape;493;p34"/>
          <p:cNvPicPr preferRelativeResize="0"/>
          <p:nvPr/>
        </p:nvPicPr>
        <p:blipFill>
          <a:blip r:embed="rId11">
            <a:alphaModFix/>
          </a:blip>
          <a:stretch>
            <a:fillRect/>
          </a:stretch>
        </p:blipFill>
        <p:spPr>
          <a:xfrm>
            <a:off x="8056476" y="3094551"/>
            <a:ext cx="900000" cy="306000"/>
          </a:xfrm>
          <a:prstGeom prst="rect">
            <a:avLst/>
          </a:prstGeom>
          <a:noFill/>
          <a:ln>
            <a:noFill/>
          </a:ln>
          <a:effectLst>
            <a:outerShdw blurRad="57150" rotWithShape="0" algn="bl" dir="5400000" dist="28575">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5"/>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499" name="Google Shape;499;p35"/>
          <p:cNvGrpSpPr/>
          <p:nvPr/>
        </p:nvGrpSpPr>
        <p:grpSpPr>
          <a:xfrm>
            <a:off x="491875" y="3891125"/>
            <a:ext cx="7083175" cy="715000"/>
            <a:chOff x="0" y="0"/>
            <a:chExt cx="7083175" cy="715000"/>
          </a:xfrm>
        </p:grpSpPr>
        <p:sp>
          <p:nvSpPr>
            <p:cNvPr id="500" name="Google Shape;500;p35"/>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5"/>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5"/>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503" name="Google Shape;503;p35"/>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5"/>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505" name="Google Shape;505;p35"/>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5"/>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507" name="Google Shape;507;p35"/>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08" name="Google Shape;508;p35"/>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509" name="Google Shape;509;p35"/>
            <p:cNvSpPr/>
            <p:nvPr/>
          </p:nvSpPr>
          <p:spPr>
            <a:xfrm>
              <a:off x="390785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5"/>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Programa</a:t>
              </a:r>
              <a:endParaRPr b="1">
                <a:solidFill>
                  <a:schemeClr val="lt1"/>
                </a:solidFill>
              </a:endParaRPr>
            </a:p>
          </p:txBody>
        </p:sp>
        <p:sp>
          <p:nvSpPr>
            <p:cNvPr id="511" name="Google Shape;511;p35"/>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5"/>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513" name="Google Shape;513;p35"/>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5"/>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515" name="Google Shape;515;p35"/>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Programa</a:t>
            </a:r>
            <a:endParaRPr b="1" sz="1700">
              <a:solidFill>
                <a:schemeClr val="lt1"/>
              </a:solidFill>
              <a:latin typeface="Montserrat"/>
              <a:ea typeface="Montserrat"/>
              <a:cs typeface="Montserrat"/>
              <a:sym typeface="Montserrat"/>
            </a:endParaRPr>
          </a:p>
        </p:txBody>
      </p:sp>
      <p:sp>
        <p:nvSpPr>
          <p:cNvPr id="516" name="Google Shape;516;p35"/>
          <p:cNvSpPr txBox="1"/>
          <p:nvPr/>
        </p:nvSpPr>
        <p:spPr>
          <a:xfrm>
            <a:off x="491875" y="692700"/>
            <a:ext cx="45213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Observem que al simulador s’hi pot veure el programa sense necessitat de descarregar-lo a la placa. </a:t>
            </a:r>
            <a:endParaRPr sz="1200">
              <a:solidFill>
                <a:schemeClr val="dk2"/>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517" name="Google Shape;517;p35"/>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518" name="Google Shape;518;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519" name="Google Shape;519;p35"/>
          <p:cNvSpPr txBox="1"/>
          <p:nvPr/>
        </p:nvSpPr>
        <p:spPr>
          <a:xfrm>
            <a:off x="315113" y="-12"/>
            <a:ext cx="4972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520" name="Google Shape;520;p35"/>
          <p:cNvPicPr preferRelativeResize="0"/>
          <p:nvPr/>
        </p:nvPicPr>
        <p:blipFill>
          <a:blip r:embed="rId3">
            <a:alphaModFix/>
          </a:blip>
          <a:stretch>
            <a:fillRect/>
          </a:stretch>
        </p:blipFill>
        <p:spPr>
          <a:xfrm>
            <a:off x="5407425" y="964500"/>
            <a:ext cx="2774775" cy="2537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6"/>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526" name="Google Shape;526;p36"/>
          <p:cNvGrpSpPr/>
          <p:nvPr/>
        </p:nvGrpSpPr>
        <p:grpSpPr>
          <a:xfrm>
            <a:off x="491875" y="3926400"/>
            <a:ext cx="7083175" cy="715000"/>
            <a:chOff x="0" y="0"/>
            <a:chExt cx="7083175" cy="715000"/>
          </a:xfrm>
        </p:grpSpPr>
        <p:sp>
          <p:nvSpPr>
            <p:cNvPr id="527" name="Google Shape;527;p36"/>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6"/>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6"/>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530" name="Google Shape;530;p36"/>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6"/>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532" name="Google Shape;532;p36"/>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6"/>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534" name="Google Shape;534;p36"/>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35" name="Google Shape;535;p36"/>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536" name="Google Shape;536;p36"/>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6"/>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538" name="Google Shape;538;p36"/>
            <p:cNvSpPr/>
            <p:nvPr/>
          </p:nvSpPr>
          <p:spPr>
            <a:xfrm>
              <a:off x="488456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6"/>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Fem-ho!</a:t>
              </a:r>
              <a:endParaRPr b="1">
                <a:solidFill>
                  <a:schemeClr val="lt1"/>
                </a:solidFill>
              </a:endParaRPr>
            </a:p>
          </p:txBody>
        </p:sp>
        <p:sp>
          <p:nvSpPr>
            <p:cNvPr id="540" name="Google Shape;540;p36"/>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6"/>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542" name="Google Shape;542;p36"/>
          <p:cNvSpPr txBox="1"/>
          <p:nvPr/>
        </p:nvSpPr>
        <p:spPr>
          <a:xfrm>
            <a:off x="389275" y="7268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Fem-ho!</a:t>
            </a:r>
            <a:endParaRPr b="1" sz="1700">
              <a:solidFill>
                <a:schemeClr val="dk2"/>
              </a:solidFill>
              <a:latin typeface="Montserrat"/>
              <a:ea typeface="Montserrat"/>
              <a:cs typeface="Montserrat"/>
              <a:sym typeface="Montserrat"/>
            </a:endParaRPr>
          </a:p>
        </p:txBody>
      </p:sp>
      <p:sp>
        <p:nvSpPr>
          <p:cNvPr id="543" name="Google Shape;543;p36"/>
          <p:cNvSpPr txBox="1"/>
          <p:nvPr/>
        </p:nvSpPr>
        <p:spPr>
          <a:xfrm>
            <a:off x="389275" y="1142325"/>
            <a:ext cx="39117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Transferim el programa a la placa.</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ho fem des de l’ordinador:</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Cal que la placa estigui connectada a l’ordinador mitjançant un cable micro USB.</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utilitzem una tauleta digital:</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Utilitzarem la connexió Bluetooth per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transferir els programes a la placa.</a:t>
            </a:r>
            <a:endParaRPr sz="1600">
              <a:solidFill>
                <a:schemeClr val="dk2"/>
              </a:solidFill>
              <a:latin typeface="Montserrat"/>
              <a:ea typeface="Montserrat"/>
              <a:cs typeface="Montserrat"/>
              <a:sym typeface="Montserrat"/>
            </a:endParaRPr>
          </a:p>
        </p:txBody>
      </p:sp>
      <p:pic>
        <p:nvPicPr>
          <p:cNvPr descr="How to pair and flash a program to your micro:bit over bluetooth using an Android device" id="544" name="Google Shape;544;p36" title="Pairing and Flashing in Android">
            <a:hlinkClick r:id="rId3"/>
          </p:cNvPr>
          <p:cNvPicPr preferRelativeResize="0"/>
          <p:nvPr/>
        </p:nvPicPr>
        <p:blipFill>
          <a:blip r:embed="rId4">
            <a:alphaModFix/>
          </a:blip>
          <a:stretch>
            <a:fillRect/>
          </a:stretch>
        </p:blipFill>
        <p:spPr>
          <a:xfrm>
            <a:off x="4667725" y="793013"/>
            <a:ext cx="1988026" cy="1491025"/>
          </a:xfrm>
          <a:prstGeom prst="rect">
            <a:avLst/>
          </a:prstGeom>
          <a:noFill/>
          <a:ln>
            <a:noFill/>
          </a:ln>
        </p:spPr>
      </p:pic>
      <p:pic>
        <p:nvPicPr>
          <p:cNvPr descr="How to pair and flash a program to your micro:bit over bluetooth using an iOS device" id="545" name="Google Shape;545;p36" title="Pairing and Flashing in iOS">
            <a:hlinkClick r:id="rId5"/>
          </p:cNvPr>
          <p:cNvPicPr preferRelativeResize="0"/>
          <p:nvPr/>
        </p:nvPicPr>
        <p:blipFill>
          <a:blip r:embed="rId6">
            <a:alphaModFix/>
          </a:blip>
          <a:stretch>
            <a:fillRect/>
          </a:stretch>
        </p:blipFill>
        <p:spPr>
          <a:xfrm>
            <a:off x="6952850" y="2359688"/>
            <a:ext cx="1988024" cy="1491025"/>
          </a:xfrm>
          <a:prstGeom prst="rect">
            <a:avLst/>
          </a:prstGeom>
          <a:noFill/>
          <a:ln>
            <a:noFill/>
          </a:ln>
        </p:spPr>
      </p:pic>
      <p:pic>
        <p:nvPicPr>
          <p:cNvPr descr="This video describes the process of flashing a program to the BBC micro:bit using the Javascript Blocks Editor &#10;&#10;Head to support.microbit.org for more information" id="546" name="Google Shape;546;p36" title="Getting started with the BBC micro:bit - Flashing your first program">
            <a:hlinkClick r:id="rId7"/>
          </p:cNvPr>
          <p:cNvPicPr preferRelativeResize="0"/>
          <p:nvPr/>
        </p:nvPicPr>
        <p:blipFill>
          <a:blip r:embed="rId8">
            <a:alphaModFix/>
          </a:blip>
          <a:stretch>
            <a:fillRect/>
          </a:stretch>
        </p:blipFill>
        <p:spPr>
          <a:xfrm>
            <a:off x="6952850" y="793013"/>
            <a:ext cx="1988026" cy="1491019"/>
          </a:xfrm>
          <a:prstGeom prst="rect">
            <a:avLst/>
          </a:prstGeom>
          <a:noFill/>
          <a:ln>
            <a:noFill/>
          </a:ln>
        </p:spPr>
      </p:pic>
      <p:sp>
        <p:nvSpPr>
          <p:cNvPr id="547" name="Google Shape;547;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548" name="Google Shape;548;p36"/>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7"/>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554" name="Google Shape;554;p37"/>
          <p:cNvGrpSpPr/>
          <p:nvPr/>
        </p:nvGrpSpPr>
        <p:grpSpPr>
          <a:xfrm>
            <a:off x="316775" y="3897850"/>
            <a:ext cx="7083175" cy="715000"/>
            <a:chOff x="0" y="0"/>
            <a:chExt cx="7083175" cy="715000"/>
          </a:xfrm>
        </p:grpSpPr>
        <p:sp>
          <p:nvSpPr>
            <p:cNvPr id="555" name="Google Shape;555;p37"/>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7"/>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558" name="Google Shape;558;p37"/>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560" name="Google Shape;560;p37"/>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562" name="Google Shape;562;p3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63" name="Google Shape;563;p3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564" name="Google Shape;564;p3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566" name="Google Shape;566;p37"/>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568" name="Google Shape;568;p37"/>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570" name="Google Shape;570;p37"/>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Millores i ampliacions</a:t>
            </a:r>
            <a:endParaRPr b="1" sz="1700">
              <a:solidFill>
                <a:schemeClr val="lt1"/>
              </a:solidFill>
              <a:latin typeface="Montserrat"/>
              <a:ea typeface="Montserrat"/>
              <a:cs typeface="Montserrat"/>
              <a:sym typeface="Montserrat"/>
            </a:endParaRPr>
          </a:p>
        </p:txBody>
      </p:sp>
      <p:sp>
        <p:nvSpPr>
          <p:cNvPr id="571" name="Google Shape;571;p37"/>
          <p:cNvSpPr txBox="1"/>
          <p:nvPr/>
        </p:nvSpPr>
        <p:spPr>
          <a:xfrm>
            <a:off x="534200" y="986975"/>
            <a:ext cx="7011600" cy="723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572" name="Google Shape;572;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573" name="Google Shape;573;p37"/>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
        <p:nvSpPr>
          <p:cNvPr id="574" name="Google Shape;574;p37"/>
          <p:cNvSpPr txBox="1"/>
          <p:nvPr/>
        </p:nvSpPr>
        <p:spPr>
          <a:xfrm>
            <a:off x="756900" y="888925"/>
            <a:ext cx="6439800" cy="288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rgbClr val="333333"/>
                </a:solidFill>
                <a:latin typeface="Montserrat"/>
                <a:ea typeface="Montserrat"/>
                <a:cs typeface="Montserrat"/>
                <a:sym typeface="Montserrat"/>
              </a:rPr>
              <a:t>I si millorem i ampliem el nostre programa?</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1</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Utilitzant els coneixements dels blocs de ràdio del mòdul anterior de la placa micro:bit, podries enviar el temps a la micro:bit del jutge?</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p>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2</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A més a més del so de la proposta anterior, podries substituir l’animació per un parpelleig dels LEDs de la pantalla de la micro:bit? Fixa’t en l’animació del costat.</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Per il·luminar un LED en concret de la pantalla tens el bloc.</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b="1" sz="1200">
              <a:solidFill>
                <a:srgbClr val="333333"/>
              </a:solidFill>
              <a:latin typeface="Montserrat"/>
              <a:ea typeface="Montserrat"/>
              <a:cs typeface="Montserrat"/>
              <a:sym typeface="Montserrat"/>
            </a:endParaRPr>
          </a:p>
        </p:txBody>
      </p:sp>
      <p:pic>
        <p:nvPicPr>
          <p:cNvPr id="575" name="Google Shape;575;p37"/>
          <p:cNvPicPr preferRelativeResize="0"/>
          <p:nvPr/>
        </p:nvPicPr>
        <p:blipFill>
          <a:blip r:embed="rId3">
            <a:alphaModFix/>
          </a:blip>
          <a:stretch>
            <a:fillRect/>
          </a:stretch>
        </p:blipFill>
        <p:spPr>
          <a:xfrm>
            <a:off x="7506072" y="1793588"/>
            <a:ext cx="1294703" cy="1212063"/>
          </a:xfrm>
          <a:prstGeom prst="rect">
            <a:avLst/>
          </a:prstGeom>
          <a:noFill/>
          <a:ln>
            <a:noFill/>
          </a:ln>
        </p:spPr>
      </p:pic>
      <p:pic>
        <p:nvPicPr>
          <p:cNvPr id="576" name="Google Shape;576;p37"/>
          <p:cNvPicPr preferRelativeResize="0"/>
          <p:nvPr/>
        </p:nvPicPr>
        <p:blipFill>
          <a:blip r:embed="rId4">
            <a:alphaModFix/>
          </a:blip>
          <a:stretch>
            <a:fillRect/>
          </a:stretch>
        </p:blipFill>
        <p:spPr>
          <a:xfrm>
            <a:off x="3054775" y="3380200"/>
            <a:ext cx="1179550" cy="322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8"/>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582" name="Google Shape;582;p38"/>
          <p:cNvGrpSpPr/>
          <p:nvPr/>
        </p:nvGrpSpPr>
        <p:grpSpPr>
          <a:xfrm>
            <a:off x="316775" y="3897850"/>
            <a:ext cx="7083175" cy="715000"/>
            <a:chOff x="0" y="0"/>
            <a:chExt cx="7083175" cy="715000"/>
          </a:xfrm>
        </p:grpSpPr>
        <p:sp>
          <p:nvSpPr>
            <p:cNvPr id="583" name="Google Shape;583;p38"/>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8"/>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586" name="Google Shape;586;p38"/>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588" name="Google Shape;588;p38"/>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590" name="Google Shape;590;p3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1" name="Google Shape;591;p3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592" name="Google Shape;592;p3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594" name="Google Shape;594;p3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596" name="Google Shape;596;p38"/>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598" name="Google Shape;598;p38"/>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Millores i ampliacions</a:t>
            </a:r>
            <a:endParaRPr b="1" sz="1700">
              <a:solidFill>
                <a:schemeClr val="lt1"/>
              </a:solidFill>
              <a:latin typeface="Montserrat"/>
              <a:ea typeface="Montserrat"/>
              <a:cs typeface="Montserrat"/>
              <a:sym typeface="Montserrat"/>
            </a:endParaRPr>
          </a:p>
        </p:txBody>
      </p:sp>
      <p:sp>
        <p:nvSpPr>
          <p:cNvPr id="599" name="Google Shape;599;p38"/>
          <p:cNvSpPr txBox="1"/>
          <p:nvPr/>
        </p:nvSpPr>
        <p:spPr>
          <a:xfrm>
            <a:off x="534200" y="986975"/>
            <a:ext cx="7011600" cy="723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600" name="Google Shape;600;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601" name="Google Shape;601;p38"/>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
        <p:nvSpPr>
          <p:cNvPr id="602" name="Google Shape;602;p38"/>
          <p:cNvSpPr txBox="1"/>
          <p:nvPr/>
        </p:nvSpPr>
        <p:spPr>
          <a:xfrm>
            <a:off x="756900" y="736525"/>
            <a:ext cx="7546500" cy="3664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ca" sz="1100">
                <a:latin typeface="Montserrat"/>
                <a:ea typeface="Montserrat"/>
                <a:cs typeface="Montserrat"/>
                <a:sym typeface="Montserrat"/>
              </a:rPr>
              <a:t>Si el que necessites és anar variant el LED, serà necessari anar canviant el valor de les coordenades</a:t>
            </a:r>
            <a:r>
              <a:rPr i="1" lang="ca" sz="1100">
                <a:latin typeface="Montserrat"/>
                <a:ea typeface="Montserrat"/>
                <a:cs typeface="Montserrat"/>
                <a:sym typeface="Montserrat"/>
              </a:rPr>
              <a:t> x</a:t>
            </a:r>
            <a:r>
              <a:rPr lang="ca" sz="1100">
                <a:latin typeface="Montserrat"/>
                <a:ea typeface="Montserrat"/>
                <a:cs typeface="Montserrat"/>
                <a:sym typeface="Montserrat"/>
              </a:rPr>
              <a:t> i </a:t>
            </a:r>
            <a:r>
              <a:rPr i="1" lang="ca" sz="1100">
                <a:latin typeface="Montserrat"/>
                <a:ea typeface="Montserrat"/>
                <a:cs typeface="Montserrat"/>
                <a:sym typeface="Montserrat"/>
              </a:rPr>
              <a:t>y.</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Per recórrer la matriu de LEDs, caldrà que facis un bucle a dins d’un bucle:</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A més a més, caldrà que tinguis en compte si el temps de recorregut supera el que es triga a recórrer tota la pantalla de LEDs. S’ha d’executar mentre la variable “Start” tingui valor 1, ja que aquest valor vol dir que la carrera encara no ha acabat.</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p>
        </p:txBody>
      </p:sp>
      <p:pic>
        <p:nvPicPr>
          <p:cNvPr id="603" name="Google Shape;603;p38"/>
          <p:cNvPicPr preferRelativeResize="0"/>
          <p:nvPr/>
        </p:nvPicPr>
        <p:blipFill>
          <a:blip r:embed="rId3">
            <a:alphaModFix/>
          </a:blip>
          <a:stretch>
            <a:fillRect/>
          </a:stretch>
        </p:blipFill>
        <p:spPr>
          <a:xfrm>
            <a:off x="6528550" y="1111075"/>
            <a:ext cx="2379702" cy="1245800"/>
          </a:xfrm>
          <a:prstGeom prst="rect">
            <a:avLst/>
          </a:prstGeom>
          <a:noFill/>
          <a:ln>
            <a:noFill/>
          </a:ln>
        </p:spPr>
      </p:pic>
      <p:pic>
        <p:nvPicPr>
          <p:cNvPr id="604" name="Google Shape;604;p38"/>
          <p:cNvPicPr preferRelativeResize="0"/>
          <p:nvPr/>
        </p:nvPicPr>
        <p:blipFill>
          <a:blip r:embed="rId4">
            <a:alphaModFix/>
          </a:blip>
          <a:stretch>
            <a:fillRect/>
          </a:stretch>
        </p:blipFill>
        <p:spPr>
          <a:xfrm>
            <a:off x="3459150" y="1675475"/>
            <a:ext cx="2084986" cy="15464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39"/>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610" name="Google Shape;610;p39"/>
          <p:cNvGrpSpPr/>
          <p:nvPr/>
        </p:nvGrpSpPr>
        <p:grpSpPr>
          <a:xfrm>
            <a:off x="316775" y="3897850"/>
            <a:ext cx="7083175" cy="715000"/>
            <a:chOff x="0" y="0"/>
            <a:chExt cx="7083175" cy="715000"/>
          </a:xfrm>
        </p:grpSpPr>
        <p:sp>
          <p:nvSpPr>
            <p:cNvPr id="611" name="Google Shape;611;p39"/>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614" name="Google Shape;614;p39"/>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616" name="Google Shape;616;p39"/>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9"/>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618" name="Google Shape;618;p39"/>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19" name="Google Shape;619;p39"/>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620" name="Google Shape;620;p39"/>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9"/>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622" name="Google Shape;622;p39"/>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9"/>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624" name="Google Shape;624;p39"/>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9"/>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626" name="Google Shape;626;p39"/>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Millores i ampliacions</a:t>
            </a:r>
            <a:endParaRPr b="1" sz="1700">
              <a:solidFill>
                <a:schemeClr val="lt1"/>
              </a:solidFill>
              <a:latin typeface="Montserrat"/>
              <a:ea typeface="Montserrat"/>
              <a:cs typeface="Montserrat"/>
              <a:sym typeface="Montserrat"/>
            </a:endParaRPr>
          </a:p>
        </p:txBody>
      </p:sp>
      <p:sp>
        <p:nvSpPr>
          <p:cNvPr id="627" name="Google Shape;627;p39"/>
          <p:cNvSpPr txBox="1"/>
          <p:nvPr/>
        </p:nvSpPr>
        <p:spPr>
          <a:xfrm>
            <a:off x="534200" y="986975"/>
            <a:ext cx="7011600" cy="723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628" name="Google Shape;628;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629" name="Google Shape;629;p39"/>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
        <p:nvSpPr>
          <p:cNvPr id="630" name="Google Shape;630;p39"/>
          <p:cNvSpPr txBox="1"/>
          <p:nvPr/>
        </p:nvSpPr>
        <p:spPr>
          <a:xfrm>
            <a:off x="756900" y="888925"/>
            <a:ext cx="4483200" cy="348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3</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En lloc de portar la micro:bit a sobre, es pot deixar al carril de sortida del corredor, de manera que el comptador de temps comenci quan es deixa de prémer, per exemple, el pin 0 i que s’aturi a la tornada quan es prem el pin 1.</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A més a més, per tal de fer el comptatge més exacte es pot utilitzar el detector d’esdeveniments. En prémer el pin 0, la micro:bit pot enregistrar el moment en què ha </a:t>
            </a:r>
            <a:r>
              <a:rPr lang="ca" sz="1100">
                <a:latin typeface="Montserrat"/>
                <a:ea typeface="Montserrat"/>
                <a:cs typeface="Montserrat"/>
                <a:sym typeface="Montserrat"/>
              </a:rPr>
              <a:t>succeït</a:t>
            </a:r>
            <a:r>
              <a:rPr lang="ca" sz="1100">
                <a:latin typeface="Montserrat"/>
                <a:ea typeface="Montserrat"/>
                <a:cs typeface="Montserrat"/>
                <a:sym typeface="Montserrat"/>
              </a:rPr>
              <a:t> en una variable (“t_inicial”). El mateix quan es premi el pin 1.</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b="1" sz="1200">
              <a:solidFill>
                <a:srgbClr val="333333"/>
              </a:solidFill>
              <a:latin typeface="Montserrat"/>
              <a:ea typeface="Montserrat"/>
              <a:cs typeface="Montserrat"/>
              <a:sym typeface="Montserrat"/>
            </a:endParaRPr>
          </a:p>
        </p:txBody>
      </p:sp>
      <p:pic>
        <p:nvPicPr>
          <p:cNvPr id="631" name="Google Shape;631;p39"/>
          <p:cNvPicPr preferRelativeResize="0"/>
          <p:nvPr/>
        </p:nvPicPr>
        <p:blipFill>
          <a:blip r:embed="rId3">
            <a:alphaModFix/>
          </a:blip>
          <a:stretch>
            <a:fillRect/>
          </a:stretch>
        </p:blipFill>
        <p:spPr>
          <a:xfrm>
            <a:off x="5411350" y="1527288"/>
            <a:ext cx="3400825" cy="1778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0"/>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637" name="Google Shape;637;p40"/>
          <p:cNvGrpSpPr/>
          <p:nvPr/>
        </p:nvGrpSpPr>
        <p:grpSpPr>
          <a:xfrm>
            <a:off x="316775" y="3897850"/>
            <a:ext cx="7083175" cy="715000"/>
            <a:chOff x="0" y="0"/>
            <a:chExt cx="7083175" cy="715000"/>
          </a:xfrm>
        </p:grpSpPr>
        <p:sp>
          <p:nvSpPr>
            <p:cNvPr id="638" name="Google Shape;638;p40"/>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0"/>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0"/>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641" name="Google Shape;641;p40"/>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0"/>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643" name="Google Shape;643;p40"/>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0"/>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645" name="Google Shape;645;p40"/>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46" name="Google Shape;646;p40"/>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647" name="Google Shape;647;p40"/>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0"/>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649" name="Google Shape;649;p40"/>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0"/>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651" name="Google Shape;651;p40"/>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0"/>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653" name="Google Shape;653;p40"/>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Millores i ampliacions</a:t>
            </a:r>
            <a:endParaRPr b="1" sz="1700">
              <a:solidFill>
                <a:schemeClr val="lt1"/>
              </a:solidFill>
              <a:latin typeface="Montserrat"/>
              <a:ea typeface="Montserrat"/>
              <a:cs typeface="Montserrat"/>
              <a:sym typeface="Montserrat"/>
            </a:endParaRPr>
          </a:p>
        </p:txBody>
      </p:sp>
      <p:sp>
        <p:nvSpPr>
          <p:cNvPr id="654" name="Google Shape;654;p40"/>
          <p:cNvSpPr txBox="1"/>
          <p:nvPr/>
        </p:nvSpPr>
        <p:spPr>
          <a:xfrm>
            <a:off x="534200" y="986975"/>
            <a:ext cx="7011600" cy="723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655" name="Google Shape;655;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656" name="Google Shape;656;p40"/>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
        <p:nvSpPr>
          <p:cNvPr id="657" name="Google Shape;657;p40"/>
          <p:cNvSpPr txBox="1"/>
          <p:nvPr/>
        </p:nvSpPr>
        <p:spPr>
          <a:xfrm>
            <a:off x="756900" y="888925"/>
            <a:ext cx="5910000" cy="348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a:p>
            <a:pPr indent="0" lvl="0" marL="457200" rtl="0" algn="l">
              <a:lnSpc>
                <a:spcPct val="115000"/>
              </a:lnSpc>
              <a:spcBef>
                <a:spcPts val="0"/>
              </a:spcBef>
              <a:spcAft>
                <a:spcPts val="0"/>
              </a:spcAft>
              <a:buNone/>
            </a:pPr>
            <a:r>
              <a:rPr lang="ca" sz="1100">
                <a:latin typeface="Montserrat"/>
                <a:ea typeface="Montserrat"/>
                <a:cs typeface="Montserrat"/>
                <a:sym typeface="Montserrat"/>
              </a:rPr>
              <a:t>Després de fer la diferència entre els dos temps, podem saber el temps total emprat en la carrera i, si coneixem la distància del recorregut, calcular la velocitat del corredor i mostrar-la en pantalla.</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Mira aquest </a:t>
            </a:r>
            <a:r>
              <a:rPr lang="ca" sz="1100" u="sng">
                <a:solidFill>
                  <a:srgbClr val="1155CC"/>
                </a:solidFill>
                <a:latin typeface="Montserrat"/>
                <a:ea typeface="Montserrat"/>
                <a:cs typeface="Montserrat"/>
                <a:sym typeface="Montserrat"/>
                <a:hlinkClick r:id="rId3">
                  <a:extLst>
                    <a:ext uri="{A12FA001-AC4F-418D-AE19-62706E023703}">
                      <ahyp:hlinkClr val="tx"/>
                    </a:ext>
                  </a:extLst>
                </a:hlinkClick>
              </a:rPr>
              <a:t>exemple</a:t>
            </a:r>
            <a:r>
              <a:rPr lang="ca" sz="1100">
                <a:latin typeface="Montserrat"/>
                <a:ea typeface="Montserrat"/>
                <a:cs typeface="Montserrat"/>
                <a:sym typeface="Montserrat"/>
              </a:rPr>
              <a:t> pensat per a carreres de cotxes.</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b="1" sz="1200">
              <a:solidFill>
                <a:srgbClr val="333333"/>
              </a:solidFill>
              <a:latin typeface="Montserrat"/>
              <a:ea typeface="Montserrat"/>
              <a:cs typeface="Montserrat"/>
              <a:sym typeface="Montserrat"/>
            </a:endParaRPr>
          </a:p>
        </p:txBody>
      </p:sp>
      <p:pic>
        <p:nvPicPr>
          <p:cNvPr id="658" name="Google Shape;658;p40"/>
          <p:cNvPicPr preferRelativeResize="0"/>
          <p:nvPr/>
        </p:nvPicPr>
        <p:blipFill>
          <a:blip r:embed="rId4">
            <a:alphaModFix/>
          </a:blip>
          <a:stretch>
            <a:fillRect/>
          </a:stretch>
        </p:blipFill>
        <p:spPr>
          <a:xfrm>
            <a:off x="3003675" y="2053350"/>
            <a:ext cx="1857375" cy="704850"/>
          </a:xfrm>
          <a:prstGeom prst="rect">
            <a:avLst/>
          </a:prstGeom>
          <a:noFill/>
          <a:ln>
            <a:noFill/>
          </a:ln>
        </p:spPr>
      </p:pic>
      <p:pic>
        <p:nvPicPr>
          <p:cNvPr id="659" name="Google Shape;659;p40"/>
          <p:cNvPicPr preferRelativeResize="0"/>
          <p:nvPr/>
        </p:nvPicPr>
        <p:blipFill>
          <a:blip r:embed="rId5">
            <a:alphaModFix/>
          </a:blip>
          <a:stretch>
            <a:fillRect/>
          </a:stretch>
        </p:blipFill>
        <p:spPr>
          <a:xfrm>
            <a:off x="6729900" y="1153800"/>
            <a:ext cx="2191025" cy="1796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1"/>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665" name="Google Shape;665;p41"/>
          <p:cNvGrpSpPr/>
          <p:nvPr/>
        </p:nvGrpSpPr>
        <p:grpSpPr>
          <a:xfrm>
            <a:off x="316775" y="3897850"/>
            <a:ext cx="7083175" cy="715000"/>
            <a:chOff x="0" y="0"/>
            <a:chExt cx="7083175" cy="715000"/>
          </a:xfrm>
        </p:grpSpPr>
        <p:sp>
          <p:nvSpPr>
            <p:cNvPr id="666" name="Google Shape;666;p41"/>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1"/>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1"/>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669" name="Google Shape;669;p41"/>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1"/>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671" name="Google Shape;671;p41"/>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1"/>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673" name="Google Shape;673;p41"/>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4" name="Google Shape;674;p41"/>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675" name="Google Shape;675;p41"/>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1"/>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677" name="Google Shape;677;p41"/>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1"/>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679" name="Google Shape;679;p41"/>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1"/>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681" name="Google Shape;681;p41"/>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Millores i ampliacions</a:t>
            </a:r>
            <a:endParaRPr b="1" sz="1700">
              <a:solidFill>
                <a:schemeClr val="lt1"/>
              </a:solidFill>
              <a:latin typeface="Montserrat"/>
              <a:ea typeface="Montserrat"/>
              <a:cs typeface="Montserrat"/>
              <a:sym typeface="Montserrat"/>
            </a:endParaRPr>
          </a:p>
        </p:txBody>
      </p:sp>
      <p:sp>
        <p:nvSpPr>
          <p:cNvPr id="682" name="Google Shape;682;p41"/>
          <p:cNvSpPr txBox="1"/>
          <p:nvPr/>
        </p:nvSpPr>
        <p:spPr>
          <a:xfrm>
            <a:off x="534200" y="986975"/>
            <a:ext cx="7011600" cy="723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sz="1200">
              <a:solidFill>
                <a:schemeClr val="dk2"/>
              </a:solidFill>
              <a:latin typeface="Montserrat"/>
              <a:ea typeface="Montserrat"/>
              <a:cs typeface="Montserrat"/>
              <a:sym typeface="Montserrat"/>
            </a:endParaRPr>
          </a:p>
        </p:txBody>
      </p:sp>
      <p:sp>
        <p:nvSpPr>
          <p:cNvPr id="683" name="Google Shape;683;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684" name="Google Shape;684;p41"/>
          <p:cNvSpPr txBox="1"/>
          <p:nvPr/>
        </p:nvSpPr>
        <p:spPr>
          <a:xfrm>
            <a:off x="267675" y="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R2. Qui és el més ràpid?</a:t>
            </a:r>
            <a:endParaRPr b="1" sz="2000">
              <a:solidFill>
                <a:schemeClr val="dk2"/>
              </a:solidFill>
              <a:latin typeface="Montserrat"/>
              <a:ea typeface="Montserrat"/>
              <a:cs typeface="Montserrat"/>
              <a:sym typeface="Montserrat"/>
            </a:endParaRPr>
          </a:p>
        </p:txBody>
      </p:sp>
      <p:sp>
        <p:nvSpPr>
          <p:cNvPr id="685" name="Google Shape;685;p41"/>
          <p:cNvSpPr txBox="1"/>
          <p:nvPr/>
        </p:nvSpPr>
        <p:spPr>
          <a:xfrm>
            <a:off x="756900" y="888925"/>
            <a:ext cx="7674300" cy="3794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ca" sz="1100">
                <a:latin typeface="Montserrat"/>
                <a:ea typeface="Montserrat"/>
                <a:cs typeface="Montserrat"/>
                <a:sym typeface="Montserrat"/>
              </a:rPr>
              <a:t>Podries fer-ne un de semblant construint un polsador que es premi amb el peu? Pots fer-lo amb un tros de cartró i paper d'alumini.</a:t>
            </a:r>
            <a:endParaRPr sz="1100">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p>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4</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Utilitzant els coneixements dels blocs de ràdio del mòdul anterior de la placa micro:bit, podries enviar el temps a la micro:bit del jutge?</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t/>
            </a:r>
            <a:endParaRPr b="1" sz="1200">
              <a:solidFill>
                <a:srgbClr val="333333"/>
              </a:solidFill>
              <a:latin typeface="Montserrat"/>
              <a:ea typeface="Montserrat"/>
              <a:cs typeface="Montserrat"/>
              <a:sym typeface="Montserrat"/>
            </a:endParaRPr>
          </a:p>
        </p:txBody>
      </p:sp>
      <p:pic>
        <p:nvPicPr>
          <p:cNvPr id="686" name="Google Shape;686;p41"/>
          <p:cNvPicPr preferRelativeResize="0"/>
          <p:nvPr/>
        </p:nvPicPr>
        <p:blipFill>
          <a:blip r:embed="rId3">
            <a:alphaModFix/>
          </a:blip>
          <a:stretch>
            <a:fillRect/>
          </a:stretch>
        </p:blipFill>
        <p:spPr>
          <a:xfrm>
            <a:off x="1301100" y="1586648"/>
            <a:ext cx="4483275" cy="1315204"/>
          </a:xfrm>
          <a:prstGeom prst="rect">
            <a:avLst/>
          </a:prstGeom>
          <a:noFill/>
          <a:ln>
            <a:noFill/>
          </a:ln>
        </p:spPr>
      </p:pic>
      <p:pic>
        <p:nvPicPr>
          <p:cNvPr id="687" name="Google Shape;687;p41"/>
          <p:cNvPicPr preferRelativeResize="0"/>
          <p:nvPr/>
        </p:nvPicPr>
        <p:blipFill>
          <a:blip r:embed="rId4">
            <a:alphaModFix/>
          </a:blip>
          <a:stretch>
            <a:fillRect/>
          </a:stretch>
        </p:blipFill>
        <p:spPr>
          <a:xfrm>
            <a:off x="6154350" y="1421213"/>
            <a:ext cx="2076025" cy="1646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2"/>
          <p:cNvSpPr txBox="1"/>
          <p:nvPr/>
        </p:nvSpPr>
        <p:spPr>
          <a:xfrm>
            <a:off x="2085750" y="72660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Compartim el projecte?</a:t>
            </a:r>
            <a:endParaRPr b="1" sz="2000">
              <a:solidFill>
                <a:schemeClr val="dk2"/>
              </a:solidFill>
              <a:latin typeface="Montserrat"/>
              <a:ea typeface="Montserrat"/>
              <a:cs typeface="Montserrat"/>
              <a:sym typeface="Montserrat"/>
            </a:endParaRPr>
          </a:p>
        </p:txBody>
      </p:sp>
      <p:pic>
        <p:nvPicPr>
          <p:cNvPr id="693" name="Google Shape;693;p42"/>
          <p:cNvPicPr preferRelativeResize="0"/>
          <p:nvPr/>
        </p:nvPicPr>
        <p:blipFill rotWithShape="1">
          <a:blip r:embed="rId3">
            <a:alphaModFix/>
          </a:blip>
          <a:srcRect b="15411" l="0" r="0" t="0"/>
          <a:stretch/>
        </p:blipFill>
        <p:spPr>
          <a:xfrm>
            <a:off x="438725" y="1399200"/>
            <a:ext cx="2548375" cy="319350"/>
          </a:xfrm>
          <a:prstGeom prst="rect">
            <a:avLst/>
          </a:prstGeom>
          <a:noFill/>
          <a:ln>
            <a:noFill/>
          </a:ln>
          <a:effectLst>
            <a:outerShdw blurRad="57150" rotWithShape="0" algn="bl" dir="5400000" dist="19050">
              <a:srgbClr val="000000">
                <a:alpha val="50000"/>
              </a:srgbClr>
            </a:outerShdw>
          </a:effectLst>
        </p:spPr>
      </p:pic>
      <p:pic>
        <p:nvPicPr>
          <p:cNvPr id="694" name="Google Shape;694;p42"/>
          <p:cNvPicPr preferRelativeResize="0"/>
          <p:nvPr/>
        </p:nvPicPr>
        <p:blipFill>
          <a:blip r:embed="rId4">
            <a:alphaModFix/>
          </a:blip>
          <a:stretch>
            <a:fillRect/>
          </a:stretch>
        </p:blipFill>
        <p:spPr>
          <a:xfrm>
            <a:off x="3532075" y="2479349"/>
            <a:ext cx="5033849" cy="2171900"/>
          </a:xfrm>
          <a:prstGeom prst="rect">
            <a:avLst/>
          </a:prstGeom>
          <a:noFill/>
          <a:ln>
            <a:noFill/>
          </a:ln>
          <a:effectLst>
            <a:outerShdw blurRad="57150" rotWithShape="0" algn="bl" dir="5400000" dist="19050">
              <a:srgbClr val="000000">
                <a:alpha val="50000"/>
              </a:srgbClr>
            </a:outerShdw>
          </a:effectLst>
        </p:spPr>
      </p:pic>
      <p:pic>
        <p:nvPicPr>
          <p:cNvPr id="695" name="Google Shape;695;p42"/>
          <p:cNvPicPr preferRelativeResize="0"/>
          <p:nvPr/>
        </p:nvPicPr>
        <p:blipFill rotWithShape="1">
          <a:blip r:embed="rId5">
            <a:alphaModFix/>
          </a:blip>
          <a:srcRect b="0" l="0" r="52703" t="0"/>
          <a:stretch/>
        </p:blipFill>
        <p:spPr>
          <a:xfrm>
            <a:off x="365975" y="2154225"/>
            <a:ext cx="2218351" cy="2424726"/>
          </a:xfrm>
          <a:prstGeom prst="rect">
            <a:avLst/>
          </a:prstGeom>
          <a:noFill/>
          <a:ln>
            <a:noFill/>
          </a:ln>
          <a:effectLst>
            <a:outerShdw blurRad="57150" rotWithShape="0" algn="bl" dir="5400000" dist="19050">
              <a:srgbClr val="000000">
                <a:alpha val="50000"/>
              </a:srgbClr>
            </a:outerShdw>
          </a:effectLst>
        </p:spPr>
      </p:pic>
      <p:sp>
        <p:nvSpPr>
          <p:cNvPr id="696" name="Google Shape;696;p42"/>
          <p:cNvSpPr/>
          <p:nvPr/>
        </p:nvSpPr>
        <p:spPr>
          <a:xfrm>
            <a:off x="1288800" y="2076075"/>
            <a:ext cx="484800" cy="319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7" name="Google Shape;697;p42"/>
          <p:cNvCxnSpPr/>
          <p:nvPr/>
        </p:nvCxnSpPr>
        <p:spPr>
          <a:xfrm flipH="1" rot="10800000">
            <a:off x="1702603" y="1771565"/>
            <a:ext cx="523200" cy="503700"/>
          </a:xfrm>
          <a:prstGeom prst="straightConnector1">
            <a:avLst/>
          </a:prstGeom>
          <a:noFill/>
          <a:ln cap="flat" cmpd="sng" w="28575">
            <a:solidFill>
              <a:srgbClr val="FF0000"/>
            </a:solidFill>
            <a:prstDash val="solid"/>
            <a:round/>
            <a:headEnd len="med" w="med" type="none"/>
            <a:tailEnd len="med" w="med" type="triangle"/>
          </a:ln>
        </p:spPr>
      </p:cxnSp>
      <p:sp>
        <p:nvSpPr>
          <p:cNvPr id="698" name="Google Shape;698;p42"/>
          <p:cNvSpPr/>
          <p:nvPr/>
        </p:nvSpPr>
        <p:spPr>
          <a:xfrm>
            <a:off x="2018650" y="1321425"/>
            <a:ext cx="929700" cy="474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2"/>
          <p:cNvSpPr txBox="1"/>
          <p:nvPr/>
        </p:nvSpPr>
        <p:spPr>
          <a:xfrm>
            <a:off x="3532075" y="1357913"/>
            <a:ext cx="4767600" cy="10773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Al MakeCode seleccionem “</a:t>
            </a:r>
            <a:r>
              <a:rPr i="1" lang="ca" sz="1200">
                <a:solidFill>
                  <a:schemeClr val="dk2"/>
                </a:solidFill>
                <a:latin typeface="Montserrat"/>
                <a:ea typeface="Montserrat"/>
                <a:cs typeface="Montserrat"/>
                <a:sym typeface="Montserrat"/>
              </a:rPr>
              <a:t>compartir</a:t>
            </a:r>
            <a:r>
              <a:rPr lang="ca"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Posem un nom al projecte i premem </a:t>
            </a:r>
            <a:r>
              <a:rPr i="1" lang="ca" sz="1200">
                <a:solidFill>
                  <a:schemeClr val="dk2"/>
                </a:solidFill>
                <a:latin typeface="Montserrat"/>
                <a:ea typeface="Montserrat"/>
                <a:cs typeface="Montserrat"/>
                <a:sym typeface="Montserrat"/>
              </a:rPr>
              <a:t>“publicar proyecto”.</a:t>
            </a:r>
            <a:r>
              <a:rPr lang="ca" sz="1200">
                <a:solidFill>
                  <a:schemeClr val="dk2"/>
                </a:solidFill>
                <a:latin typeface="Montserrat"/>
                <a:ea typeface="Montserrat"/>
                <a:cs typeface="Montserrat"/>
                <a:sym typeface="Montserrat"/>
              </a:rPr>
              <a:t> Se’ns crearà l’enllaç que podrem copiar i compartir.</a:t>
            </a:r>
            <a:endParaRPr sz="1200">
              <a:solidFill>
                <a:schemeClr val="dk2"/>
              </a:solidFill>
              <a:latin typeface="Montserrat"/>
              <a:ea typeface="Montserrat"/>
              <a:cs typeface="Montserrat"/>
              <a:sym typeface="Montserrat"/>
            </a:endParaRPr>
          </a:p>
        </p:txBody>
      </p:sp>
      <p:pic>
        <p:nvPicPr>
          <p:cNvPr id="700" name="Google Shape;700;p42"/>
          <p:cNvPicPr preferRelativeResize="0"/>
          <p:nvPr/>
        </p:nvPicPr>
        <p:blipFill>
          <a:blip r:embed="rId6">
            <a:alphaModFix/>
          </a:blip>
          <a:stretch>
            <a:fillRect/>
          </a:stretch>
        </p:blipFill>
        <p:spPr>
          <a:xfrm>
            <a:off x="2362200" y="619800"/>
            <a:ext cx="523200" cy="52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latin typeface="Arial"/>
                <a:ea typeface="Arial"/>
                <a:cs typeface="Arial"/>
                <a:sym typeface="Arial"/>
              </a:rPr>
              <a:t>M3 R1. </a:t>
            </a:r>
            <a:endParaRPr sz="3900">
              <a:solidFill>
                <a:schemeClr val="lt1"/>
              </a:solidFill>
              <a:latin typeface="Arial"/>
              <a:ea typeface="Arial"/>
              <a:cs typeface="Arial"/>
              <a:sym typeface="Arial"/>
            </a:endParaRPr>
          </a:p>
          <a:p>
            <a:pPr indent="0" lvl="0" marL="0" rtl="0" algn="ctr">
              <a:spcBef>
                <a:spcPts val="0"/>
              </a:spcBef>
              <a:spcAft>
                <a:spcPts val="0"/>
              </a:spcAft>
              <a:buNone/>
            </a:pPr>
            <a:r>
              <a:rPr lang="ca" sz="3900">
                <a:solidFill>
                  <a:schemeClr val="lt1"/>
                </a:solidFill>
                <a:latin typeface="Arial"/>
                <a:ea typeface="Arial"/>
                <a:cs typeface="Arial"/>
                <a:sym typeface="Arial"/>
              </a:rPr>
              <a:t>E</a:t>
            </a:r>
            <a:r>
              <a:rPr lang="ca" sz="3900">
                <a:solidFill>
                  <a:schemeClr val="lt1"/>
                </a:solidFill>
                <a:latin typeface="Arial"/>
                <a:ea typeface="Arial"/>
                <a:cs typeface="Arial"/>
                <a:sym typeface="Arial"/>
              </a:rPr>
              <a:t>nviem missatges senzills</a:t>
            </a:r>
            <a:endParaRPr sz="2100">
              <a:solidFill>
                <a:schemeClr val="lt1"/>
              </a:solidFill>
              <a:latin typeface="Arial"/>
              <a:ea typeface="Arial"/>
              <a:cs typeface="Arial"/>
              <a:sym typeface="Arial"/>
            </a:endParaRPr>
          </a:p>
          <a:p>
            <a:pPr indent="0" lvl="0" marL="0" rtl="0" algn="ctr">
              <a:spcBef>
                <a:spcPts val="0"/>
              </a:spcBef>
              <a:spcAft>
                <a:spcPts val="0"/>
              </a:spcAft>
              <a:buNone/>
            </a:pPr>
            <a:r>
              <a:t/>
            </a:r>
            <a:endParaRPr sz="3900">
              <a:solidFill>
                <a:schemeClr val="lt1"/>
              </a:solidFill>
              <a:latin typeface="Arial"/>
              <a:ea typeface="Arial"/>
              <a:cs typeface="Arial"/>
              <a:sym typeface="Arial"/>
            </a:endParaRPr>
          </a:p>
        </p:txBody>
      </p:sp>
      <p:sp>
        <p:nvSpPr>
          <p:cNvPr id="93" name="Google Shape;93;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3"/>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latin typeface="Arial"/>
                <a:ea typeface="Arial"/>
                <a:cs typeface="Arial"/>
                <a:sym typeface="Arial"/>
              </a:rPr>
              <a:t>M3 R3</a:t>
            </a:r>
            <a:endParaRPr sz="3900">
              <a:solidFill>
                <a:schemeClr val="lt1"/>
              </a:solidFill>
              <a:latin typeface="Arial"/>
              <a:ea typeface="Arial"/>
              <a:cs typeface="Arial"/>
              <a:sym typeface="Arial"/>
            </a:endParaRPr>
          </a:p>
          <a:p>
            <a:pPr indent="0" lvl="0" marL="0" rtl="0" algn="ctr">
              <a:spcBef>
                <a:spcPts val="0"/>
              </a:spcBef>
              <a:spcAft>
                <a:spcPts val="0"/>
              </a:spcAft>
              <a:buNone/>
            </a:pPr>
            <a:r>
              <a:rPr lang="ca" sz="3900">
                <a:solidFill>
                  <a:schemeClr val="lt1"/>
                </a:solidFill>
                <a:latin typeface="Arial"/>
                <a:ea typeface="Arial"/>
                <a:cs typeface="Arial"/>
                <a:sym typeface="Arial"/>
              </a:rPr>
              <a:t>LA CACERA DEL TRESOR</a:t>
            </a:r>
            <a:endParaRPr sz="3900">
              <a:solidFill>
                <a:schemeClr val="lt1"/>
              </a:solidFill>
              <a:latin typeface="Arial"/>
              <a:ea typeface="Arial"/>
              <a:cs typeface="Arial"/>
              <a:sym typeface="Arial"/>
            </a:endParaRPr>
          </a:p>
        </p:txBody>
      </p:sp>
      <p:sp>
        <p:nvSpPr>
          <p:cNvPr id="706" name="Google Shape;706;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44"/>
          <p:cNvSpPr txBox="1"/>
          <p:nvPr/>
        </p:nvSpPr>
        <p:spPr>
          <a:xfrm>
            <a:off x="722525" y="1136400"/>
            <a:ext cx="5486400" cy="2470500"/>
          </a:xfrm>
          <a:prstGeom prst="rect">
            <a:avLst/>
          </a:prstGeom>
          <a:noFill/>
          <a:ln>
            <a:noFill/>
          </a:ln>
        </p:spPr>
        <p:txBody>
          <a:bodyPr anchorCtr="0" anchor="t" bIns="91425" lIns="91425" spcFirstLastPara="1" rIns="91425" wrap="square" tIns="91425">
            <a:spAutoFit/>
          </a:bodyPr>
          <a:lstStyle/>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just">
              <a:lnSpc>
                <a:spcPct val="115000"/>
              </a:lnSpc>
              <a:spcBef>
                <a:spcPts val="0"/>
              </a:spcBef>
              <a:spcAft>
                <a:spcPts val="0"/>
              </a:spcAft>
              <a:buClr>
                <a:srgbClr val="333333"/>
              </a:buClr>
              <a:buSzPts val="1100"/>
              <a:buFont typeface="Montserrat"/>
              <a:buChar char="●"/>
            </a:pPr>
            <a:r>
              <a:rPr lang="ca" sz="1100">
                <a:latin typeface="Montserrat"/>
                <a:ea typeface="Montserrat"/>
                <a:cs typeface="Montserrat"/>
                <a:sym typeface="Montserrat"/>
              </a:rPr>
              <a:t>Preparar una cacera del tresor consisteix a pensar una temàtica i amagar allò que volem que els altres busquin.</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just">
              <a:lnSpc>
                <a:spcPct val="115000"/>
              </a:lnSpc>
              <a:spcBef>
                <a:spcPts val="0"/>
              </a:spcBef>
              <a:spcAft>
                <a:spcPts val="0"/>
              </a:spcAft>
              <a:buClr>
                <a:srgbClr val="333333"/>
              </a:buClr>
              <a:buSzPts val="1100"/>
              <a:buFont typeface="Montserrat"/>
              <a:buChar char="●"/>
            </a:pPr>
            <a:r>
              <a:rPr lang="ca" sz="1100">
                <a:latin typeface="Montserrat"/>
                <a:ea typeface="Montserrat"/>
                <a:cs typeface="Montserrat"/>
                <a:sym typeface="Montserrat"/>
              </a:rPr>
              <a:t>Podem crear una cacera del tresor amb la micro:bit? Ho podem fer amb dues micro:bits que es comuniquen amb la ràdio. </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Hi has jugat mai? Has d’amagar un tresor per tal que els companys el trobin.</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0" marL="457200" marR="0" rtl="0" algn="just">
              <a:lnSpc>
                <a:spcPct val="100000"/>
              </a:lnSpc>
              <a:spcBef>
                <a:spcPts val="0"/>
              </a:spcBef>
              <a:spcAft>
                <a:spcPts val="0"/>
              </a:spcAft>
              <a:buClr>
                <a:schemeClr val="lt1"/>
              </a:buClr>
              <a:buSzPts val="1100"/>
              <a:buFont typeface="Montserrat"/>
              <a:buChar char="●"/>
            </a:pPr>
            <a:r>
              <a:t/>
            </a:r>
            <a:endParaRPr sz="1100">
              <a:solidFill>
                <a:schemeClr val="lt1"/>
              </a:solidFill>
              <a:latin typeface="Montserrat"/>
              <a:ea typeface="Montserrat"/>
              <a:cs typeface="Montserrat"/>
              <a:sym typeface="Montserrat"/>
            </a:endParaRPr>
          </a:p>
        </p:txBody>
      </p:sp>
      <p:grpSp>
        <p:nvGrpSpPr>
          <p:cNvPr id="712" name="Google Shape;712;p44"/>
          <p:cNvGrpSpPr/>
          <p:nvPr/>
        </p:nvGrpSpPr>
        <p:grpSpPr>
          <a:xfrm>
            <a:off x="624212" y="3876775"/>
            <a:ext cx="7081231" cy="488403"/>
            <a:chOff x="1037" y="113325"/>
            <a:chExt cx="7081231" cy="488403"/>
          </a:xfrm>
        </p:grpSpPr>
        <p:sp>
          <p:nvSpPr>
            <p:cNvPr id="713" name="Google Shape;713;p44"/>
            <p:cNvSpPr/>
            <p:nvPr/>
          </p:nvSpPr>
          <p:spPr>
            <a:xfrm>
              <a:off x="1037" y="113328"/>
              <a:ext cx="1221000" cy="488400"/>
            </a:xfrm>
            <a:prstGeom prst="homePlate">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Sabies que...?</a:t>
              </a:r>
              <a:endParaRPr b="1">
                <a:solidFill>
                  <a:schemeClr val="lt1"/>
                </a:solidFill>
              </a:endParaRPr>
            </a:p>
          </p:txBody>
        </p:sp>
        <p:sp>
          <p:nvSpPr>
            <p:cNvPr id="715" name="Google Shape;715;p4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717" name="Google Shape;717;p44"/>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719" name="Google Shape;719;p44"/>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721" name="Google Shape;721;p4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723" name="Google Shape;723;p44"/>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725" name="Google Shape;725;p44"/>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727" name="Google Shape;727;p44"/>
          <p:cNvSpPr txBox="1"/>
          <p:nvPr/>
        </p:nvSpPr>
        <p:spPr>
          <a:xfrm>
            <a:off x="278625" y="55917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Sabies que…?</a:t>
            </a:r>
            <a:endParaRPr b="1" sz="1700">
              <a:solidFill>
                <a:schemeClr val="dk2"/>
              </a:solidFill>
              <a:latin typeface="Montserrat"/>
              <a:ea typeface="Montserrat"/>
              <a:cs typeface="Montserrat"/>
              <a:sym typeface="Montserrat"/>
            </a:endParaRPr>
          </a:p>
        </p:txBody>
      </p:sp>
      <p:sp>
        <p:nvSpPr>
          <p:cNvPr id="728" name="Google Shape;728;p44"/>
          <p:cNvSpPr txBox="1"/>
          <p:nvPr/>
        </p:nvSpPr>
        <p:spPr>
          <a:xfrm>
            <a:off x="8061425" y="4866600"/>
            <a:ext cx="114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600">
                <a:solidFill>
                  <a:schemeClr val="lt1"/>
                </a:solidFill>
              </a:rPr>
              <a:t>Icones  flaticon.es</a:t>
            </a:r>
            <a:endParaRPr sz="600">
              <a:solidFill>
                <a:schemeClr val="lt1"/>
              </a:solidFill>
            </a:endParaRPr>
          </a:p>
        </p:txBody>
      </p:sp>
      <p:pic>
        <p:nvPicPr>
          <p:cNvPr id="729" name="Google Shape;729;p44"/>
          <p:cNvPicPr preferRelativeResize="0"/>
          <p:nvPr/>
        </p:nvPicPr>
        <p:blipFill>
          <a:blip r:embed="rId3">
            <a:alphaModFix/>
          </a:blip>
          <a:stretch>
            <a:fillRect/>
          </a:stretch>
        </p:blipFill>
        <p:spPr>
          <a:xfrm>
            <a:off x="8061425" y="4270125"/>
            <a:ext cx="532100" cy="532100"/>
          </a:xfrm>
          <a:prstGeom prst="rect">
            <a:avLst/>
          </a:prstGeom>
          <a:noFill/>
          <a:ln>
            <a:noFill/>
          </a:ln>
        </p:spPr>
      </p:pic>
      <p:sp>
        <p:nvSpPr>
          <p:cNvPr id="730" name="Google Shape;730;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731" name="Google Shape;731;p44"/>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pic>
        <p:nvPicPr>
          <p:cNvPr id="732" name="Google Shape;732;p44"/>
          <p:cNvPicPr preferRelativeResize="0"/>
          <p:nvPr/>
        </p:nvPicPr>
        <p:blipFill>
          <a:blip r:embed="rId4">
            <a:alphaModFix/>
          </a:blip>
          <a:stretch>
            <a:fillRect/>
          </a:stretch>
        </p:blipFill>
        <p:spPr>
          <a:xfrm>
            <a:off x="6525325" y="1554356"/>
            <a:ext cx="1454374" cy="1133995"/>
          </a:xfrm>
          <a:prstGeom prst="rect">
            <a:avLst/>
          </a:prstGeom>
          <a:noFill/>
          <a:ln>
            <a:noFill/>
          </a:ln>
        </p:spPr>
      </p:pic>
      <p:sp>
        <p:nvSpPr>
          <p:cNvPr id="733" name="Google Shape;733;p44"/>
          <p:cNvSpPr txBox="1"/>
          <p:nvPr/>
        </p:nvSpPr>
        <p:spPr>
          <a:xfrm>
            <a:off x="6976375" y="2760950"/>
            <a:ext cx="459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ca" sz="800" u="sng">
                <a:solidFill>
                  <a:schemeClr val="hlink"/>
                </a:solidFill>
                <a:hlinkClick r:id="rId5"/>
              </a:rPr>
              <a:t>Font</a:t>
            </a:r>
            <a:endParaRPr sz="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5"/>
          <p:cNvSpPr txBox="1"/>
          <p:nvPr/>
        </p:nvSpPr>
        <p:spPr>
          <a:xfrm>
            <a:off x="496050" y="7579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739" name="Google Shape;739;p45"/>
          <p:cNvGrpSpPr/>
          <p:nvPr/>
        </p:nvGrpSpPr>
        <p:grpSpPr>
          <a:xfrm>
            <a:off x="546600" y="3993275"/>
            <a:ext cx="7083175" cy="715000"/>
            <a:chOff x="0" y="0"/>
            <a:chExt cx="7083175" cy="715000"/>
          </a:xfrm>
        </p:grpSpPr>
        <p:sp>
          <p:nvSpPr>
            <p:cNvPr id="740" name="Google Shape;740;p45"/>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5"/>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5"/>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743" name="Google Shape;743;p45"/>
            <p:cNvSpPr/>
            <p:nvPr/>
          </p:nvSpPr>
          <p:spPr>
            <a:xfrm>
              <a:off x="977742"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5"/>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Explora i investiga</a:t>
              </a:r>
              <a:endParaRPr b="1">
                <a:solidFill>
                  <a:schemeClr val="lt1"/>
                </a:solidFill>
              </a:endParaRPr>
            </a:p>
          </p:txBody>
        </p:sp>
        <p:sp>
          <p:nvSpPr>
            <p:cNvPr id="745" name="Google Shape;745;p45"/>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5"/>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747" name="Google Shape;747;p45"/>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5"/>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749" name="Google Shape;749;p45"/>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5"/>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751" name="Google Shape;751;p45"/>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5"/>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r>
                <a:rPr b="1" lang="ca" sz="800">
                  <a:solidFill>
                    <a:schemeClr val="dk1"/>
                  </a:solidFill>
                  <a:latin typeface="Century Gothic"/>
                  <a:ea typeface="Century Gothic"/>
                  <a:cs typeface="Century Gothic"/>
                  <a:sym typeface="Century Gothic"/>
                </a:rPr>
                <a:t>!</a:t>
              </a:r>
              <a:endParaRPr b="1"/>
            </a:p>
          </p:txBody>
        </p:sp>
        <p:sp>
          <p:nvSpPr>
            <p:cNvPr id="753" name="Google Shape;753;p45"/>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5"/>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755" name="Google Shape;755;p45"/>
          <p:cNvSpPr txBox="1"/>
          <p:nvPr/>
        </p:nvSpPr>
        <p:spPr>
          <a:xfrm>
            <a:off x="834025" y="786300"/>
            <a:ext cx="76125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highlight>
                  <a:schemeClr val="lt1"/>
                </a:highlight>
                <a:latin typeface="Montserrat"/>
                <a:ea typeface="Montserrat"/>
                <a:cs typeface="Montserrat"/>
                <a:sym typeface="Montserrat"/>
              </a:rPr>
              <a:t>El repte</a:t>
            </a:r>
            <a:endParaRPr b="1" sz="15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rPr lang="ca" sz="1200">
                <a:solidFill>
                  <a:srgbClr val="333333"/>
                </a:solidFill>
                <a:latin typeface="Montserrat"/>
                <a:ea typeface="Montserrat"/>
                <a:cs typeface="Montserrat"/>
                <a:sym typeface="Montserrat"/>
              </a:rPr>
              <a:t>En aquest repte crearem un joc de cacera del tresor en què un grup amagarà una micro:bit i la resta haurà d’intentar trobar-la fent servir les seves pròpies plaques, utilitzant la comunicació per ràdio.</a:t>
            </a:r>
            <a:endParaRPr sz="1200">
              <a:solidFill>
                <a:srgbClr val="333333"/>
              </a:solidFill>
              <a:latin typeface="Montserrat"/>
              <a:ea typeface="Montserrat"/>
              <a:cs typeface="Montserrat"/>
              <a:sym typeface="Montserrat"/>
            </a:endParaRPr>
          </a:p>
          <a:p>
            <a:pPr indent="0" lvl="0" marL="45720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rPr lang="ca" sz="1200">
                <a:solidFill>
                  <a:srgbClr val="333333"/>
                </a:solidFill>
                <a:latin typeface="Montserrat"/>
                <a:ea typeface="Montserrat"/>
                <a:cs typeface="Montserrat"/>
                <a:sym typeface="Montserrat"/>
              </a:rPr>
              <a:t>Farem servir per primera vegada el bloc “establecer potencia de transmisión” per establir la distància màxima a la qual volem que arribi la micro:bit.</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just">
              <a:spcBef>
                <a:spcPts val="0"/>
              </a:spcBef>
              <a:spcAft>
                <a:spcPts val="0"/>
              </a:spcAft>
              <a:buNone/>
            </a:pPr>
            <a:r>
              <a:rPr lang="ca" sz="1200">
                <a:solidFill>
                  <a:srgbClr val="333333"/>
                </a:solidFill>
                <a:latin typeface="Montserrat"/>
                <a:ea typeface="Montserrat"/>
                <a:cs typeface="Montserrat"/>
                <a:sym typeface="Montserrat"/>
              </a:rPr>
              <a:t>A més, descobrirem les ID, que són els noms que posarem a cada micro:bit per saber quina és. És a dir, crearem una variable per identificar la nostra micro:bit. </a:t>
            </a:r>
            <a:endParaRPr sz="1200">
              <a:solidFill>
                <a:srgbClr val="333333"/>
              </a:solidFill>
              <a:latin typeface="Montserrat"/>
              <a:ea typeface="Montserrat"/>
              <a:cs typeface="Montserrat"/>
              <a:sym typeface="Montserrat"/>
            </a:endParaRPr>
          </a:p>
        </p:txBody>
      </p:sp>
      <p:sp>
        <p:nvSpPr>
          <p:cNvPr id="756" name="Google Shape;756;p45"/>
          <p:cNvSpPr txBox="1"/>
          <p:nvPr/>
        </p:nvSpPr>
        <p:spPr>
          <a:xfrm>
            <a:off x="54475" y="0"/>
            <a:ext cx="6332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757" name="Google Shape;757;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758" name="Google Shape;758;p45"/>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pic>
        <p:nvPicPr>
          <p:cNvPr id="759" name="Google Shape;759;p45"/>
          <p:cNvPicPr preferRelativeResize="0"/>
          <p:nvPr/>
        </p:nvPicPr>
        <p:blipFill>
          <a:blip r:embed="rId3">
            <a:alphaModFix/>
          </a:blip>
          <a:stretch>
            <a:fillRect/>
          </a:stretch>
        </p:blipFill>
        <p:spPr>
          <a:xfrm>
            <a:off x="3204300" y="2940425"/>
            <a:ext cx="2104526" cy="1192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46"/>
          <p:cNvSpPr/>
          <p:nvPr/>
        </p:nvSpPr>
        <p:spPr>
          <a:xfrm>
            <a:off x="1132925" y="2405763"/>
            <a:ext cx="2115900" cy="1581000"/>
          </a:xfrm>
          <a:prstGeom prst="round2SameRect">
            <a:avLst>
              <a:gd fmla="val 16667" name="adj1"/>
              <a:gd fmla="val 0" name="adj2"/>
            </a:avLst>
          </a:prstGeom>
          <a:solidFill>
            <a:srgbClr val="B7B7B7"/>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6"/>
          <p:cNvSpPr txBox="1"/>
          <p:nvPr/>
        </p:nvSpPr>
        <p:spPr>
          <a:xfrm>
            <a:off x="496050" y="7579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766" name="Google Shape;766;p46"/>
          <p:cNvSpPr txBox="1"/>
          <p:nvPr/>
        </p:nvSpPr>
        <p:spPr>
          <a:xfrm>
            <a:off x="54475" y="0"/>
            <a:ext cx="6332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767" name="Google Shape;767;p4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768" name="Google Shape;768;p46"/>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sp>
        <p:nvSpPr>
          <p:cNvPr id="769" name="Google Shape;769;p46"/>
          <p:cNvSpPr txBox="1"/>
          <p:nvPr/>
        </p:nvSpPr>
        <p:spPr>
          <a:xfrm>
            <a:off x="667675" y="696400"/>
            <a:ext cx="6021600" cy="369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Farem un programa diferent per a cada placa:</a:t>
            </a:r>
            <a:endParaRPr sz="1200">
              <a:solidFill>
                <a:schemeClr val="dk2"/>
              </a:solidFill>
              <a:latin typeface="Montserrat"/>
              <a:ea typeface="Montserrat"/>
              <a:cs typeface="Montserrat"/>
              <a:sym typeface="Montserrat"/>
            </a:endParaRPr>
          </a:p>
        </p:txBody>
      </p:sp>
      <p:pic>
        <p:nvPicPr>
          <p:cNvPr id="770" name="Google Shape;770;p46"/>
          <p:cNvPicPr preferRelativeResize="0"/>
          <p:nvPr/>
        </p:nvPicPr>
        <p:blipFill>
          <a:blip r:embed="rId3">
            <a:alphaModFix/>
          </a:blip>
          <a:stretch>
            <a:fillRect/>
          </a:stretch>
        </p:blipFill>
        <p:spPr>
          <a:xfrm>
            <a:off x="1513501" y="2642050"/>
            <a:ext cx="1354743" cy="1108424"/>
          </a:xfrm>
          <a:prstGeom prst="rect">
            <a:avLst/>
          </a:prstGeom>
          <a:noFill/>
          <a:ln>
            <a:noFill/>
          </a:ln>
        </p:spPr>
      </p:pic>
      <p:sp>
        <p:nvSpPr>
          <p:cNvPr id="771" name="Google Shape;771;p46"/>
          <p:cNvSpPr txBox="1"/>
          <p:nvPr/>
        </p:nvSpPr>
        <p:spPr>
          <a:xfrm>
            <a:off x="1395725" y="1653775"/>
            <a:ext cx="15903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AutoNum type="arabicPeriod"/>
            </a:pPr>
            <a:r>
              <a:rPr lang="ca">
                <a:latin typeface="Lato"/>
                <a:ea typeface="Lato"/>
                <a:cs typeface="Lato"/>
                <a:sym typeface="Lato"/>
              </a:rPr>
              <a:t>Tresor</a:t>
            </a:r>
            <a:endParaRPr>
              <a:latin typeface="Lato"/>
              <a:ea typeface="Lato"/>
              <a:cs typeface="Lato"/>
              <a:sym typeface="Lato"/>
            </a:endParaRPr>
          </a:p>
        </p:txBody>
      </p:sp>
      <p:sp>
        <p:nvSpPr>
          <p:cNvPr id="772" name="Google Shape;772;p46"/>
          <p:cNvSpPr txBox="1"/>
          <p:nvPr/>
        </p:nvSpPr>
        <p:spPr>
          <a:xfrm>
            <a:off x="5018700" y="1558375"/>
            <a:ext cx="211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a:latin typeface="Lato"/>
                <a:ea typeface="Lato"/>
                <a:cs typeface="Lato"/>
                <a:sym typeface="Lato"/>
              </a:rPr>
              <a:t>2. Cercadors del tresor (alumnes)</a:t>
            </a:r>
            <a:endParaRPr>
              <a:latin typeface="Lato"/>
              <a:ea typeface="Lato"/>
              <a:cs typeface="Lato"/>
              <a:sym typeface="Lato"/>
            </a:endParaRPr>
          </a:p>
        </p:txBody>
      </p:sp>
      <p:sp>
        <p:nvSpPr>
          <p:cNvPr id="773" name="Google Shape;773;p46"/>
          <p:cNvSpPr txBox="1"/>
          <p:nvPr/>
        </p:nvSpPr>
        <p:spPr>
          <a:xfrm>
            <a:off x="875275" y="942763"/>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a:latin typeface="Montserrat"/>
                <a:ea typeface="Montserrat"/>
                <a:cs typeface="Montserrat"/>
                <a:sym typeface="Montserrat"/>
              </a:rPr>
              <a:t>IMPORTANT: per tal que les dues plaques es puguin comunicar, cal que tinguin assignat el mateix grup o canal</a:t>
            </a:r>
            <a:r>
              <a:rPr lang="ca">
                <a:latin typeface="Montserrat"/>
                <a:ea typeface="Montserrat"/>
                <a:cs typeface="Montserrat"/>
                <a:sym typeface="Montserrat"/>
              </a:rPr>
              <a:t>.</a:t>
            </a:r>
            <a:endParaRPr>
              <a:latin typeface="Montserrat"/>
              <a:ea typeface="Montserrat"/>
              <a:cs typeface="Montserrat"/>
              <a:sym typeface="Montserrat"/>
            </a:endParaRPr>
          </a:p>
        </p:txBody>
      </p:sp>
      <p:pic>
        <p:nvPicPr>
          <p:cNvPr id="774" name="Google Shape;774;p46"/>
          <p:cNvPicPr preferRelativeResize="0"/>
          <p:nvPr/>
        </p:nvPicPr>
        <p:blipFill>
          <a:blip r:embed="rId4">
            <a:alphaModFix/>
          </a:blip>
          <a:stretch>
            <a:fillRect/>
          </a:stretch>
        </p:blipFill>
        <p:spPr>
          <a:xfrm>
            <a:off x="5282901" y="4160405"/>
            <a:ext cx="1104275" cy="906875"/>
          </a:xfrm>
          <a:prstGeom prst="rect">
            <a:avLst/>
          </a:prstGeom>
          <a:noFill/>
          <a:ln>
            <a:noFill/>
          </a:ln>
        </p:spPr>
      </p:pic>
      <p:pic>
        <p:nvPicPr>
          <p:cNvPr id="775" name="Google Shape;775;p46"/>
          <p:cNvPicPr preferRelativeResize="0"/>
          <p:nvPr/>
        </p:nvPicPr>
        <p:blipFill>
          <a:blip r:embed="rId4">
            <a:alphaModFix/>
          </a:blip>
          <a:stretch>
            <a:fillRect/>
          </a:stretch>
        </p:blipFill>
        <p:spPr>
          <a:xfrm>
            <a:off x="5282901" y="2197705"/>
            <a:ext cx="1104275" cy="906875"/>
          </a:xfrm>
          <a:prstGeom prst="rect">
            <a:avLst/>
          </a:prstGeom>
          <a:noFill/>
          <a:ln>
            <a:noFill/>
          </a:ln>
        </p:spPr>
      </p:pic>
      <p:pic>
        <p:nvPicPr>
          <p:cNvPr id="776" name="Google Shape;776;p46"/>
          <p:cNvPicPr preferRelativeResize="0"/>
          <p:nvPr/>
        </p:nvPicPr>
        <p:blipFill>
          <a:blip r:embed="rId4">
            <a:alphaModFix/>
          </a:blip>
          <a:stretch>
            <a:fillRect/>
          </a:stretch>
        </p:blipFill>
        <p:spPr>
          <a:xfrm>
            <a:off x="5282901" y="3140943"/>
            <a:ext cx="1104275" cy="906875"/>
          </a:xfrm>
          <a:prstGeom prst="rect">
            <a:avLst/>
          </a:prstGeom>
          <a:noFill/>
          <a:ln>
            <a:noFill/>
          </a:ln>
        </p:spPr>
      </p:pic>
      <p:pic>
        <p:nvPicPr>
          <p:cNvPr id="777" name="Google Shape;777;p46"/>
          <p:cNvPicPr preferRelativeResize="0"/>
          <p:nvPr/>
        </p:nvPicPr>
        <p:blipFill>
          <a:blip r:embed="rId4">
            <a:alphaModFix/>
          </a:blip>
          <a:stretch>
            <a:fillRect/>
          </a:stretch>
        </p:blipFill>
        <p:spPr>
          <a:xfrm>
            <a:off x="6569001" y="2433380"/>
            <a:ext cx="1104275" cy="906875"/>
          </a:xfrm>
          <a:prstGeom prst="rect">
            <a:avLst/>
          </a:prstGeom>
          <a:noFill/>
          <a:ln>
            <a:noFill/>
          </a:ln>
        </p:spPr>
      </p:pic>
      <p:pic>
        <p:nvPicPr>
          <p:cNvPr id="778" name="Google Shape;778;p46"/>
          <p:cNvPicPr preferRelativeResize="0"/>
          <p:nvPr/>
        </p:nvPicPr>
        <p:blipFill>
          <a:blip r:embed="rId4">
            <a:alphaModFix/>
          </a:blip>
          <a:stretch>
            <a:fillRect/>
          </a:stretch>
        </p:blipFill>
        <p:spPr>
          <a:xfrm>
            <a:off x="6555614" y="3523455"/>
            <a:ext cx="1104275" cy="906875"/>
          </a:xfrm>
          <a:prstGeom prst="rect">
            <a:avLst/>
          </a:prstGeom>
          <a:noFill/>
          <a:ln>
            <a:noFill/>
          </a:ln>
        </p:spPr>
      </p:pic>
      <p:pic>
        <p:nvPicPr>
          <p:cNvPr id="779" name="Google Shape;779;p46"/>
          <p:cNvPicPr preferRelativeResize="0"/>
          <p:nvPr/>
        </p:nvPicPr>
        <p:blipFill>
          <a:blip r:embed="rId4">
            <a:alphaModFix/>
          </a:blip>
          <a:stretch>
            <a:fillRect/>
          </a:stretch>
        </p:blipFill>
        <p:spPr>
          <a:xfrm>
            <a:off x="7828326" y="2843605"/>
            <a:ext cx="1104275" cy="906875"/>
          </a:xfrm>
          <a:prstGeom prst="rect">
            <a:avLst/>
          </a:prstGeom>
          <a:noFill/>
          <a:ln>
            <a:noFill/>
          </a:ln>
        </p:spPr>
      </p:pic>
      <p:pic>
        <p:nvPicPr>
          <p:cNvPr id="780" name="Google Shape;780;p46"/>
          <p:cNvPicPr preferRelativeResize="0"/>
          <p:nvPr/>
        </p:nvPicPr>
        <p:blipFill>
          <a:blip r:embed="rId5">
            <a:alphaModFix/>
          </a:blip>
          <a:stretch>
            <a:fillRect/>
          </a:stretch>
        </p:blipFill>
        <p:spPr>
          <a:xfrm>
            <a:off x="6920075" y="1658775"/>
            <a:ext cx="304800" cy="304800"/>
          </a:xfrm>
          <a:prstGeom prst="rect">
            <a:avLst/>
          </a:prstGeom>
          <a:noFill/>
          <a:ln>
            <a:noFill/>
          </a:ln>
        </p:spPr>
      </p:pic>
      <p:pic>
        <p:nvPicPr>
          <p:cNvPr id="781" name="Google Shape;781;p46"/>
          <p:cNvPicPr preferRelativeResize="0"/>
          <p:nvPr/>
        </p:nvPicPr>
        <p:blipFill>
          <a:blip r:embed="rId6">
            <a:alphaModFix/>
          </a:blip>
          <a:stretch>
            <a:fillRect/>
          </a:stretch>
        </p:blipFill>
        <p:spPr>
          <a:xfrm>
            <a:off x="2526575" y="1700875"/>
            <a:ext cx="306000" cy="30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47"/>
          <p:cNvSpPr txBox="1"/>
          <p:nvPr/>
        </p:nvSpPr>
        <p:spPr>
          <a:xfrm>
            <a:off x="496050" y="7579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787" name="Google Shape;787;p47"/>
          <p:cNvGrpSpPr/>
          <p:nvPr/>
        </p:nvGrpSpPr>
        <p:grpSpPr>
          <a:xfrm>
            <a:off x="546600" y="3993275"/>
            <a:ext cx="7083175" cy="715000"/>
            <a:chOff x="0" y="0"/>
            <a:chExt cx="7083175" cy="715000"/>
          </a:xfrm>
        </p:grpSpPr>
        <p:sp>
          <p:nvSpPr>
            <p:cNvPr id="788" name="Google Shape;788;p47"/>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7"/>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791" name="Google Shape;791;p47"/>
            <p:cNvSpPr/>
            <p:nvPr/>
          </p:nvSpPr>
          <p:spPr>
            <a:xfrm>
              <a:off x="977742"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Explora i investiga</a:t>
              </a:r>
              <a:endParaRPr b="1">
                <a:solidFill>
                  <a:schemeClr val="lt1"/>
                </a:solidFill>
              </a:endParaRPr>
            </a:p>
          </p:txBody>
        </p:sp>
        <p:sp>
          <p:nvSpPr>
            <p:cNvPr id="793" name="Google Shape;793;p47"/>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795" name="Google Shape;795;p4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797" name="Google Shape;797;p4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799" name="Google Shape;799;p47"/>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801" name="Google Shape;801;p47"/>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803" name="Google Shape;803;p47"/>
          <p:cNvSpPr txBox="1"/>
          <p:nvPr/>
        </p:nvSpPr>
        <p:spPr>
          <a:xfrm>
            <a:off x="834025" y="786300"/>
            <a:ext cx="7612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highlight>
                  <a:schemeClr val="lt1"/>
                </a:highlight>
                <a:latin typeface="Montserrat"/>
                <a:ea typeface="Montserrat"/>
                <a:cs typeface="Montserrat"/>
                <a:sym typeface="Montserrat"/>
              </a:rPr>
              <a:t>Estructura del programa</a:t>
            </a:r>
            <a:endParaRPr b="1" sz="15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t/>
            </a:r>
            <a:endParaRPr sz="1200">
              <a:solidFill>
                <a:srgbClr val="333333"/>
              </a:solidFill>
              <a:latin typeface="Montserrat"/>
              <a:ea typeface="Montserrat"/>
              <a:cs typeface="Montserrat"/>
              <a:sym typeface="Montserrat"/>
            </a:endParaRPr>
          </a:p>
        </p:txBody>
      </p:sp>
      <p:sp>
        <p:nvSpPr>
          <p:cNvPr id="804" name="Google Shape;804;p47"/>
          <p:cNvSpPr txBox="1"/>
          <p:nvPr/>
        </p:nvSpPr>
        <p:spPr>
          <a:xfrm>
            <a:off x="54475" y="0"/>
            <a:ext cx="6332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805" name="Google Shape;805;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806" name="Google Shape;806;p47"/>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sp>
        <p:nvSpPr>
          <p:cNvPr id="807" name="Google Shape;807;p47"/>
          <p:cNvSpPr txBox="1"/>
          <p:nvPr/>
        </p:nvSpPr>
        <p:spPr>
          <a:xfrm>
            <a:off x="834025" y="938675"/>
            <a:ext cx="5383200" cy="340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Char char="●"/>
            </a:pPr>
            <a:r>
              <a:rPr b="1" lang="ca" sz="1100">
                <a:latin typeface="Montserrat"/>
                <a:ea typeface="Montserrat"/>
                <a:cs typeface="Montserrat"/>
                <a:sym typeface="Montserrat"/>
              </a:rPr>
              <a:t>El tresor</a:t>
            </a:r>
            <a:endParaRPr b="1" sz="1100">
              <a:latin typeface="Montserrat"/>
              <a:ea typeface="Montserrat"/>
              <a:cs typeface="Montserrat"/>
              <a:sym typeface="Montserrat"/>
            </a:endParaRPr>
          </a:p>
          <a:p>
            <a:pPr indent="0" lvl="0" marL="457200" rtl="0" algn="just">
              <a:spcBef>
                <a:spcPts val="0"/>
              </a:spcBef>
              <a:spcAft>
                <a:spcPts val="0"/>
              </a:spcAft>
              <a:buNone/>
            </a:pPr>
            <a:r>
              <a:rPr lang="ca" sz="1100">
                <a:latin typeface="Montserrat"/>
                <a:ea typeface="Montserrat"/>
                <a:cs typeface="Montserrat"/>
                <a:sym typeface="Montserrat"/>
              </a:rPr>
              <a:t>El programa del tresor funciona com una balisa; envia constantment un senyal (missatge) perquè sigui captada per l’altra placa.</a:t>
            </a:r>
            <a:endParaRPr sz="1100">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rPr lang="ca" sz="1100">
                <a:latin typeface="Montserrat"/>
                <a:ea typeface="Montserrat"/>
                <a:cs typeface="Montserrat"/>
                <a:sym typeface="Montserrat"/>
              </a:rPr>
              <a:t>En iniciar-se, s’ha d’establir el </a:t>
            </a:r>
            <a:r>
              <a:rPr b="1" lang="ca" sz="1100">
                <a:latin typeface="Montserrat"/>
                <a:ea typeface="Montserrat"/>
                <a:cs typeface="Montserrat"/>
                <a:sym typeface="Montserrat"/>
              </a:rPr>
              <a:t>número del grup</a:t>
            </a:r>
            <a:r>
              <a:rPr lang="ca" sz="1100">
                <a:latin typeface="Montserrat"/>
                <a:ea typeface="Montserrat"/>
                <a:cs typeface="Montserrat"/>
                <a:sym typeface="Montserrat"/>
              </a:rPr>
              <a:t>, que serà el canal per on es trametrà el missatge. Podem triar qualsevol nombre entre 1 i 255.</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rPr lang="ca" sz="1100">
                <a:latin typeface="Montserrat"/>
                <a:ea typeface="Montserrat"/>
                <a:cs typeface="Montserrat"/>
                <a:sym typeface="Montserrat"/>
              </a:rPr>
              <a:t>Seguidament, cal fixar la </a:t>
            </a:r>
            <a:r>
              <a:rPr b="1" lang="ca" sz="1100">
                <a:latin typeface="Montserrat"/>
                <a:ea typeface="Montserrat"/>
                <a:cs typeface="Montserrat"/>
                <a:sym typeface="Montserrat"/>
              </a:rPr>
              <a:t>potència de transmissió</a:t>
            </a:r>
            <a:r>
              <a:rPr lang="ca" sz="1100">
                <a:latin typeface="Montserrat"/>
                <a:ea typeface="Montserrat"/>
                <a:cs typeface="Montserrat"/>
                <a:sym typeface="Montserrat"/>
              </a:rPr>
              <a:t>. Aquesta potència serveix per determinar l’abast del senyal que la placa tramet als jugadors. Si posem, per exemple, 5, vol dir que el senyal de la micro:bit tresor arriba a uns 50 m.</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rPr lang="ca" sz="1100">
                <a:latin typeface="Montserrat"/>
                <a:ea typeface="Montserrat"/>
                <a:cs typeface="Montserrat"/>
                <a:sym typeface="Montserrat"/>
              </a:rPr>
              <a:t>Finalment, fem que s’enviï un missatge de text (cada 200 ms). Aquest missatge serà el que la micro:bit cercadora haurà de rebre en apropar-se al tresor.</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p:txBody>
      </p:sp>
      <p:pic>
        <p:nvPicPr>
          <p:cNvPr id="808" name="Google Shape;808;p47"/>
          <p:cNvPicPr preferRelativeResize="0"/>
          <p:nvPr/>
        </p:nvPicPr>
        <p:blipFill>
          <a:blip r:embed="rId3">
            <a:alphaModFix/>
          </a:blip>
          <a:stretch>
            <a:fillRect/>
          </a:stretch>
        </p:blipFill>
        <p:spPr>
          <a:xfrm>
            <a:off x="6451250" y="1789100"/>
            <a:ext cx="2534825" cy="1435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48"/>
          <p:cNvSpPr txBox="1"/>
          <p:nvPr/>
        </p:nvSpPr>
        <p:spPr>
          <a:xfrm>
            <a:off x="496050" y="7579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814" name="Google Shape;814;p48"/>
          <p:cNvGrpSpPr/>
          <p:nvPr/>
        </p:nvGrpSpPr>
        <p:grpSpPr>
          <a:xfrm>
            <a:off x="546600" y="3993275"/>
            <a:ext cx="7083175" cy="715000"/>
            <a:chOff x="0" y="0"/>
            <a:chExt cx="7083175" cy="715000"/>
          </a:xfrm>
        </p:grpSpPr>
        <p:sp>
          <p:nvSpPr>
            <p:cNvPr id="815" name="Google Shape;815;p48"/>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8"/>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818" name="Google Shape;818;p48"/>
            <p:cNvSpPr/>
            <p:nvPr/>
          </p:nvSpPr>
          <p:spPr>
            <a:xfrm>
              <a:off x="977742"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Explora i investiga</a:t>
              </a:r>
              <a:endParaRPr b="1">
                <a:solidFill>
                  <a:schemeClr val="lt1"/>
                </a:solidFill>
              </a:endParaRPr>
            </a:p>
          </p:txBody>
        </p:sp>
        <p:sp>
          <p:nvSpPr>
            <p:cNvPr id="820" name="Google Shape;820;p48"/>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822" name="Google Shape;822;p4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824" name="Google Shape;824;p4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826" name="Google Shape;826;p4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828" name="Google Shape;828;p48"/>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830" name="Google Shape;830;p48"/>
          <p:cNvSpPr txBox="1"/>
          <p:nvPr/>
        </p:nvSpPr>
        <p:spPr>
          <a:xfrm>
            <a:off x="453025" y="786300"/>
            <a:ext cx="7612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highlight>
                  <a:schemeClr val="lt1"/>
                </a:highlight>
                <a:latin typeface="Montserrat"/>
                <a:ea typeface="Montserrat"/>
                <a:cs typeface="Montserrat"/>
                <a:sym typeface="Montserrat"/>
              </a:rPr>
              <a:t>Estructura del programa</a:t>
            </a:r>
            <a:endParaRPr b="1" sz="15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t/>
            </a:r>
            <a:endParaRPr sz="1200">
              <a:solidFill>
                <a:srgbClr val="333333"/>
              </a:solidFill>
              <a:latin typeface="Montserrat"/>
              <a:ea typeface="Montserrat"/>
              <a:cs typeface="Montserrat"/>
              <a:sym typeface="Montserrat"/>
            </a:endParaRPr>
          </a:p>
        </p:txBody>
      </p:sp>
      <p:sp>
        <p:nvSpPr>
          <p:cNvPr id="831" name="Google Shape;831;p48"/>
          <p:cNvSpPr txBox="1"/>
          <p:nvPr/>
        </p:nvSpPr>
        <p:spPr>
          <a:xfrm>
            <a:off x="54475" y="0"/>
            <a:ext cx="6332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832" name="Google Shape;832;p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833" name="Google Shape;833;p48"/>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sp>
        <p:nvSpPr>
          <p:cNvPr id="834" name="Google Shape;834;p48"/>
          <p:cNvSpPr txBox="1"/>
          <p:nvPr/>
        </p:nvSpPr>
        <p:spPr>
          <a:xfrm>
            <a:off x="377575" y="1114825"/>
            <a:ext cx="6009600" cy="3109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298450" lvl="0" marL="457200" rtl="0" algn="just">
              <a:spcBef>
                <a:spcPts val="0"/>
              </a:spcBef>
              <a:spcAft>
                <a:spcPts val="0"/>
              </a:spcAft>
              <a:buSzPts val="1100"/>
              <a:buFont typeface="Montserrat"/>
              <a:buChar char="●"/>
            </a:pPr>
            <a:r>
              <a:rPr b="1" lang="ca" sz="1100">
                <a:latin typeface="Montserrat"/>
                <a:ea typeface="Montserrat"/>
                <a:cs typeface="Montserrat"/>
                <a:sym typeface="Montserrat"/>
              </a:rPr>
              <a:t>El cercador del tresor</a:t>
            </a:r>
            <a:endParaRPr b="1" sz="1100">
              <a:latin typeface="Montserrat"/>
              <a:ea typeface="Montserrat"/>
              <a:cs typeface="Montserrat"/>
              <a:sym typeface="Montserrat"/>
            </a:endParaRPr>
          </a:p>
          <a:p>
            <a:pPr indent="0" lvl="0" marL="457200" rtl="0" algn="just">
              <a:spcBef>
                <a:spcPts val="0"/>
              </a:spcBef>
              <a:spcAft>
                <a:spcPts val="0"/>
              </a:spcAft>
              <a:buNone/>
            </a:pPr>
            <a:r>
              <a:t/>
            </a:r>
            <a:endParaRPr b="1" sz="1100">
              <a:latin typeface="Montserrat"/>
              <a:ea typeface="Montserrat"/>
              <a:cs typeface="Montserrat"/>
              <a:sym typeface="Montserrat"/>
            </a:endParaRPr>
          </a:p>
          <a:p>
            <a:pPr indent="0" lvl="0" marL="457200" rtl="0" algn="just">
              <a:spcBef>
                <a:spcPts val="0"/>
              </a:spcBef>
              <a:spcAft>
                <a:spcPts val="0"/>
              </a:spcAft>
              <a:buNone/>
            </a:pPr>
            <a:r>
              <a:rPr lang="ca" sz="1100">
                <a:latin typeface="Montserrat"/>
                <a:ea typeface="Montserrat"/>
                <a:cs typeface="Montserrat"/>
                <a:sym typeface="Montserrat"/>
              </a:rPr>
              <a:t>En primer lloc, cal establir </a:t>
            </a:r>
            <a:r>
              <a:rPr lang="ca" sz="1100">
                <a:latin typeface="Montserrat"/>
                <a:ea typeface="Montserrat"/>
                <a:cs typeface="Montserrat"/>
                <a:sym typeface="Montserrat"/>
              </a:rPr>
              <a:t>la comunicació de ràdio en el mateix </a:t>
            </a:r>
            <a:r>
              <a:rPr b="1" lang="ca" sz="1100">
                <a:latin typeface="Montserrat"/>
                <a:ea typeface="Montserrat"/>
                <a:cs typeface="Montserrat"/>
                <a:sym typeface="Montserrat"/>
              </a:rPr>
              <a:t>grup </a:t>
            </a:r>
            <a:r>
              <a:rPr lang="ca" sz="1100">
                <a:latin typeface="Montserrat"/>
                <a:ea typeface="Montserrat"/>
                <a:cs typeface="Montserrat"/>
                <a:sym typeface="Montserrat"/>
              </a:rPr>
              <a:t>que la micro:bit tresor. </a:t>
            </a:r>
            <a:endParaRPr sz="1100">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També afegirem una variable amb el nom ID</a:t>
            </a:r>
            <a:r>
              <a:rPr i="1" lang="ca" sz="1200">
                <a:solidFill>
                  <a:schemeClr val="dk2"/>
                </a:solidFill>
                <a:latin typeface="Montserrat"/>
                <a:ea typeface="Montserrat"/>
                <a:cs typeface="Montserrat"/>
                <a:sym typeface="Montserrat"/>
              </a:rPr>
              <a:t> </a:t>
            </a:r>
            <a:r>
              <a:rPr lang="ca" sz="1200">
                <a:solidFill>
                  <a:schemeClr val="dk2"/>
                </a:solidFill>
                <a:latin typeface="Montserrat"/>
                <a:ea typeface="Montserrat"/>
                <a:cs typeface="Montserrat"/>
                <a:sym typeface="Montserrat"/>
              </a:rPr>
              <a:t>per definir el nom del cercador, i el mostrarem en la pantalla: Hola nom_buscador comencem a buscar!</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rPr lang="ca" sz="1100">
                <a:latin typeface="Montserrat"/>
                <a:ea typeface="Montserrat"/>
                <a:cs typeface="Montserrat"/>
                <a:sym typeface="Montserrat"/>
              </a:rPr>
              <a:t>El programa ha d’anar llegint i mostrant el nivell d’intensitat del senyal de ràdio de la micro:bit.</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rPr lang="ca" sz="1100">
                <a:latin typeface="Montserrat"/>
                <a:ea typeface="Montserrat"/>
                <a:cs typeface="Montserrat"/>
                <a:sym typeface="Montserrat"/>
              </a:rPr>
              <a:t>Després de mostrar la intensitat del senyal rebuda des del tresor, també es mostrarà amb un gràfic de barres. </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rPr b="1" lang="ca" sz="1100">
                <a:latin typeface="Montserrat"/>
                <a:ea typeface="Montserrat"/>
                <a:cs typeface="Montserrat"/>
                <a:sym typeface="Montserrat"/>
              </a:rPr>
              <a:t>Quan superi el valor de -50, voldrà dir que ha trobat el tresor </a:t>
            </a:r>
            <a:r>
              <a:rPr lang="ca" sz="1100">
                <a:latin typeface="Montserrat"/>
                <a:ea typeface="Montserrat"/>
                <a:cs typeface="Montserrat"/>
                <a:sym typeface="Montserrat"/>
              </a:rPr>
              <a:t>i</a:t>
            </a:r>
            <a:r>
              <a:rPr b="1" lang="ca" sz="1100">
                <a:latin typeface="Montserrat"/>
                <a:ea typeface="Montserrat"/>
                <a:cs typeface="Montserrat"/>
                <a:sym typeface="Montserrat"/>
              </a:rPr>
              <a:t> </a:t>
            </a:r>
            <a:r>
              <a:rPr lang="ca" sz="1100">
                <a:latin typeface="Montserrat"/>
                <a:ea typeface="Montserrat"/>
                <a:cs typeface="Montserrat"/>
                <a:sym typeface="Montserrat"/>
              </a:rPr>
              <a:t>mostrarem la cadena “Trobat!”.</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p:txBody>
      </p:sp>
      <p:pic>
        <p:nvPicPr>
          <p:cNvPr id="835" name="Google Shape;835;p48"/>
          <p:cNvPicPr preferRelativeResize="0"/>
          <p:nvPr/>
        </p:nvPicPr>
        <p:blipFill>
          <a:blip r:embed="rId4">
            <a:alphaModFix/>
          </a:blip>
          <a:stretch>
            <a:fillRect/>
          </a:stretch>
        </p:blipFill>
        <p:spPr>
          <a:xfrm>
            <a:off x="6587295" y="518300"/>
            <a:ext cx="2573904" cy="3954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grpSp>
        <p:nvGrpSpPr>
          <p:cNvPr id="840" name="Google Shape;840;p49"/>
          <p:cNvGrpSpPr/>
          <p:nvPr/>
        </p:nvGrpSpPr>
        <p:grpSpPr>
          <a:xfrm>
            <a:off x="491875" y="3974100"/>
            <a:ext cx="7083175" cy="715000"/>
            <a:chOff x="0" y="0"/>
            <a:chExt cx="7083175" cy="715000"/>
          </a:xfrm>
        </p:grpSpPr>
        <p:sp>
          <p:nvSpPr>
            <p:cNvPr id="841" name="Google Shape;841;p49"/>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9"/>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9"/>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844" name="Google Shape;844;p49"/>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9"/>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846" name="Google Shape;846;p49"/>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9"/>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848" name="Google Shape;848;p49"/>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49" name="Google Shape;849;p49"/>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850" name="Google Shape;850;p49"/>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9"/>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852" name="Google Shape;852;p49"/>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9"/>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854" name="Google Shape;854;p49"/>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9"/>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856" name="Google Shape;856;p49"/>
          <p:cNvSpPr txBox="1"/>
          <p:nvPr/>
        </p:nvSpPr>
        <p:spPr>
          <a:xfrm>
            <a:off x="496050" y="643488"/>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pic>
        <p:nvPicPr>
          <p:cNvPr id="857" name="Google Shape;857;p49"/>
          <p:cNvPicPr preferRelativeResize="0"/>
          <p:nvPr/>
        </p:nvPicPr>
        <p:blipFill>
          <a:blip r:embed="rId3">
            <a:alphaModFix/>
          </a:blip>
          <a:stretch>
            <a:fillRect/>
          </a:stretch>
        </p:blipFill>
        <p:spPr>
          <a:xfrm>
            <a:off x="-4603225" y="4822876"/>
            <a:ext cx="1354622" cy="492600"/>
          </a:xfrm>
          <a:prstGeom prst="rect">
            <a:avLst/>
          </a:prstGeom>
          <a:noFill/>
          <a:ln>
            <a:noFill/>
          </a:ln>
          <a:effectLst>
            <a:outerShdw blurRad="57150" rotWithShape="0" algn="bl" dir="5400000" dist="19050">
              <a:srgbClr val="000000">
                <a:alpha val="50000"/>
              </a:srgbClr>
            </a:outerShdw>
          </a:effectLst>
        </p:spPr>
      </p:pic>
      <p:sp>
        <p:nvSpPr>
          <p:cNvPr id="858" name="Google Shape;858;p49"/>
          <p:cNvSpPr txBox="1"/>
          <p:nvPr/>
        </p:nvSpPr>
        <p:spPr>
          <a:xfrm>
            <a:off x="-2072725" y="4899825"/>
            <a:ext cx="42471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000">
                <a:solidFill>
                  <a:schemeClr val="lt1"/>
                </a:solidFill>
                <a:latin typeface="Montserrat"/>
                <a:ea typeface="Montserrat"/>
                <a:cs typeface="Montserrat"/>
                <a:sym typeface="Montserrat"/>
              </a:rPr>
              <a:t>Mostra la icona seleccionada per la pantalla de la micro:bit.</a:t>
            </a:r>
            <a:endParaRPr b="1" sz="1000">
              <a:solidFill>
                <a:schemeClr val="lt1"/>
              </a:solidFill>
              <a:latin typeface="Montserrat"/>
              <a:ea typeface="Montserrat"/>
              <a:cs typeface="Montserrat"/>
              <a:sym typeface="Montserrat"/>
            </a:endParaRPr>
          </a:p>
        </p:txBody>
      </p:sp>
      <p:cxnSp>
        <p:nvCxnSpPr>
          <p:cNvPr id="859" name="Google Shape;859;p49"/>
          <p:cNvCxnSpPr/>
          <p:nvPr/>
        </p:nvCxnSpPr>
        <p:spPr>
          <a:xfrm flipH="1" rot="10800000">
            <a:off x="-2994262" y="5068575"/>
            <a:ext cx="667200" cy="1200"/>
          </a:xfrm>
          <a:prstGeom prst="straightConnector1">
            <a:avLst/>
          </a:prstGeom>
          <a:noFill/>
          <a:ln cap="flat" cmpd="sng" w="9525">
            <a:solidFill>
              <a:schemeClr val="lt1"/>
            </a:solidFill>
            <a:prstDash val="solid"/>
            <a:round/>
            <a:headEnd len="med" w="med" type="none"/>
            <a:tailEnd len="med" w="med" type="triangle"/>
          </a:ln>
        </p:spPr>
      </p:cxnSp>
      <p:sp>
        <p:nvSpPr>
          <p:cNvPr id="860" name="Google Shape;860;p49"/>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861" name="Google Shape;861;p4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862" name="Google Shape;862;p49"/>
          <p:cNvSpPr txBox="1"/>
          <p:nvPr/>
        </p:nvSpPr>
        <p:spPr>
          <a:xfrm>
            <a:off x="543438" y="61963"/>
            <a:ext cx="4972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cxnSp>
        <p:nvCxnSpPr>
          <p:cNvPr id="863" name="Google Shape;863;p49"/>
          <p:cNvCxnSpPr/>
          <p:nvPr/>
        </p:nvCxnSpPr>
        <p:spPr>
          <a:xfrm flipH="1" rot="10800000">
            <a:off x="3181675" y="1417500"/>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864" name="Google Shape;864;p49"/>
          <p:cNvCxnSpPr/>
          <p:nvPr/>
        </p:nvCxnSpPr>
        <p:spPr>
          <a:xfrm flipH="1" rot="10800000">
            <a:off x="3181663" y="2143375"/>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865" name="Google Shape;865;p49"/>
          <p:cNvSpPr txBox="1"/>
          <p:nvPr/>
        </p:nvSpPr>
        <p:spPr>
          <a:xfrm>
            <a:off x="4124825" y="1042450"/>
            <a:ext cx="3875100" cy="1369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Estableix el grup o canal de comunicació de la placa. Per establir comunicació entre dues o més plaques han de tenir el mateix canal establert. Aquest ha de ser un nombre comprès entre 0 i 255.</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p:txBody>
      </p:sp>
      <p:pic>
        <p:nvPicPr>
          <p:cNvPr id="866" name="Google Shape;866;p49"/>
          <p:cNvPicPr preferRelativeResize="0"/>
          <p:nvPr/>
        </p:nvPicPr>
        <p:blipFill>
          <a:blip r:embed="rId4">
            <a:alphaModFix/>
          </a:blip>
          <a:stretch>
            <a:fillRect/>
          </a:stretch>
        </p:blipFill>
        <p:spPr>
          <a:xfrm>
            <a:off x="988088" y="2584088"/>
            <a:ext cx="1866900" cy="419100"/>
          </a:xfrm>
          <a:prstGeom prst="rect">
            <a:avLst/>
          </a:prstGeom>
          <a:noFill/>
          <a:ln>
            <a:noFill/>
          </a:ln>
        </p:spPr>
      </p:pic>
      <p:pic>
        <p:nvPicPr>
          <p:cNvPr id="867" name="Google Shape;867;p49"/>
          <p:cNvPicPr preferRelativeResize="0"/>
          <p:nvPr/>
        </p:nvPicPr>
        <p:blipFill>
          <a:blip r:embed="rId5">
            <a:alphaModFix/>
          </a:blip>
          <a:stretch>
            <a:fillRect/>
          </a:stretch>
        </p:blipFill>
        <p:spPr>
          <a:xfrm>
            <a:off x="885088" y="1225975"/>
            <a:ext cx="1943100" cy="390525"/>
          </a:xfrm>
          <a:prstGeom prst="rect">
            <a:avLst/>
          </a:prstGeom>
          <a:noFill/>
          <a:ln>
            <a:noFill/>
          </a:ln>
        </p:spPr>
      </p:pic>
      <p:pic>
        <p:nvPicPr>
          <p:cNvPr id="868" name="Google Shape;868;p49"/>
          <p:cNvPicPr preferRelativeResize="0"/>
          <p:nvPr/>
        </p:nvPicPr>
        <p:blipFill>
          <a:blip r:embed="rId6">
            <a:alphaModFix/>
          </a:blip>
          <a:stretch>
            <a:fillRect/>
          </a:stretch>
        </p:blipFill>
        <p:spPr>
          <a:xfrm>
            <a:off x="622425" y="3144138"/>
            <a:ext cx="2314575" cy="714375"/>
          </a:xfrm>
          <a:prstGeom prst="rect">
            <a:avLst/>
          </a:prstGeom>
          <a:noFill/>
          <a:ln>
            <a:noFill/>
          </a:ln>
        </p:spPr>
      </p:pic>
      <p:cxnSp>
        <p:nvCxnSpPr>
          <p:cNvPr id="869" name="Google Shape;869;p49"/>
          <p:cNvCxnSpPr/>
          <p:nvPr/>
        </p:nvCxnSpPr>
        <p:spPr>
          <a:xfrm flipH="1" rot="10800000">
            <a:off x="3181663" y="2793050"/>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870" name="Google Shape;870;p49"/>
          <p:cNvCxnSpPr/>
          <p:nvPr/>
        </p:nvCxnSpPr>
        <p:spPr>
          <a:xfrm flipH="1" rot="10800000">
            <a:off x="3166688" y="3500738"/>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871" name="Google Shape;871;p49"/>
          <p:cNvSpPr txBox="1"/>
          <p:nvPr/>
        </p:nvSpPr>
        <p:spPr>
          <a:xfrm>
            <a:off x="4084875" y="1815375"/>
            <a:ext cx="3875100" cy="692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rPr b="1" lang="ca" sz="1100">
                <a:solidFill>
                  <a:schemeClr val="dk2"/>
                </a:solidFill>
                <a:latin typeface="Montserrat"/>
                <a:ea typeface="Montserrat"/>
                <a:cs typeface="Montserrat"/>
                <a:sym typeface="Montserrat"/>
              </a:rPr>
              <a:t>Fa que el senyal de ràdio de la micro:bit sigui més fort o més feble.</a:t>
            </a:r>
            <a:endParaRPr b="1" sz="1100">
              <a:solidFill>
                <a:schemeClr val="dk2"/>
              </a:solidFill>
              <a:latin typeface="Montserrat"/>
              <a:ea typeface="Montserrat"/>
              <a:cs typeface="Montserrat"/>
              <a:sym typeface="Montserrat"/>
            </a:endParaRPr>
          </a:p>
        </p:txBody>
      </p:sp>
      <p:sp>
        <p:nvSpPr>
          <p:cNvPr id="872" name="Google Shape;872;p49"/>
          <p:cNvSpPr txBox="1"/>
          <p:nvPr/>
        </p:nvSpPr>
        <p:spPr>
          <a:xfrm>
            <a:off x="4124825" y="2462663"/>
            <a:ext cx="3875100" cy="861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Envia un missatge (cadena) a una altra placa micro:bit connectada a través de la ràdio.</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p:txBody>
      </p:sp>
      <p:sp>
        <p:nvSpPr>
          <p:cNvPr id="873" name="Google Shape;873;p49"/>
          <p:cNvSpPr txBox="1"/>
          <p:nvPr/>
        </p:nvSpPr>
        <p:spPr>
          <a:xfrm>
            <a:off x="4135850" y="3183100"/>
            <a:ext cx="3824100" cy="1200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ca" sz="1100">
                <a:solidFill>
                  <a:schemeClr val="dk2"/>
                </a:solidFill>
                <a:latin typeface="Montserrat"/>
                <a:ea typeface="Montserrat"/>
                <a:cs typeface="Montserrat"/>
                <a:sym typeface="Montserrat"/>
              </a:rPr>
              <a:t>Executa aquesta part de la programació quan la micro:bit rep un missatge (cadena) per ràdio.</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p:txBody>
      </p:sp>
      <p:pic>
        <p:nvPicPr>
          <p:cNvPr id="874" name="Google Shape;874;p49"/>
          <p:cNvPicPr preferRelativeResize="0"/>
          <p:nvPr/>
        </p:nvPicPr>
        <p:blipFill>
          <a:blip r:embed="rId7">
            <a:alphaModFix/>
          </a:blip>
          <a:stretch>
            <a:fillRect/>
          </a:stretch>
        </p:blipFill>
        <p:spPr>
          <a:xfrm>
            <a:off x="341750" y="1971713"/>
            <a:ext cx="2724150" cy="333375"/>
          </a:xfrm>
          <a:prstGeom prst="rect">
            <a:avLst/>
          </a:prstGeom>
          <a:noFill/>
          <a:ln>
            <a:noFill/>
          </a:ln>
        </p:spPr>
      </p:pic>
      <p:pic>
        <p:nvPicPr>
          <p:cNvPr id="875" name="Google Shape;875;p49"/>
          <p:cNvPicPr preferRelativeResize="0"/>
          <p:nvPr/>
        </p:nvPicPr>
        <p:blipFill>
          <a:blip r:embed="rId8">
            <a:alphaModFix/>
          </a:blip>
          <a:stretch>
            <a:fillRect/>
          </a:stretch>
        </p:blipFill>
        <p:spPr>
          <a:xfrm>
            <a:off x="7891172" y="3877197"/>
            <a:ext cx="900000" cy="306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grpSp>
        <p:nvGrpSpPr>
          <p:cNvPr id="880" name="Google Shape;880;p50"/>
          <p:cNvGrpSpPr/>
          <p:nvPr/>
        </p:nvGrpSpPr>
        <p:grpSpPr>
          <a:xfrm>
            <a:off x="491875" y="3974100"/>
            <a:ext cx="7083175" cy="715000"/>
            <a:chOff x="0" y="0"/>
            <a:chExt cx="7083175" cy="715000"/>
          </a:xfrm>
        </p:grpSpPr>
        <p:sp>
          <p:nvSpPr>
            <p:cNvPr id="881" name="Google Shape;881;p50"/>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0"/>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0"/>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884" name="Google Shape;884;p50"/>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0"/>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886" name="Google Shape;886;p50"/>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0"/>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888" name="Google Shape;888;p50"/>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89" name="Google Shape;889;p50"/>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890" name="Google Shape;890;p50"/>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0"/>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892" name="Google Shape;892;p50"/>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0"/>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894" name="Google Shape;894;p50"/>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0"/>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896" name="Google Shape;896;p50"/>
          <p:cNvSpPr txBox="1"/>
          <p:nvPr/>
        </p:nvSpPr>
        <p:spPr>
          <a:xfrm>
            <a:off x="496050" y="643488"/>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pic>
        <p:nvPicPr>
          <p:cNvPr id="897" name="Google Shape;897;p50"/>
          <p:cNvPicPr preferRelativeResize="0"/>
          <p:nvPr/>
        </p:nvPicPr>
        <p:blipFill>
          <a:blip r:embed="rId3">
            <a:alphaModFix/>
          </a:blip>
          <a:stretch>
            <a:fillRect/>
          </a:stretch>
        </p:blipFill>
        <p:spPr>
          <a:xfrm>
            <a:off x="-4603225" y="4822876"/>
            <a:ext cx="1354622" cy="492600"/>
          </a:xfrm>
          <a:prstGeom prst="rect">
            <a:avLst/>
          </a:prstGeom>
          <a:noFill/>
          <a:ln>
            <a:noFill/>
          </a:ln>
          <a:effectLst>
            <a:outerShdw blurRad="57150" rotWithShape="0" algn="bl" dir="5400000" dist="19050">
              <a:srgbClr val="000000">
                <a:alpha val="50000"/>
              </a:srgbClr>
            </a:outerShdw>
          </a:effectLst>
        </p:spPr>
      </p:pic>
      <p:sp>
        <p:nvSpPr>
          <p:cNvPr id="898" name="Google Shape;898;p50"/>
          <p:cNvSpPr txBox="1"/>
          <p:nvPr/>
        </p:nvSpPr>
        <p:spPr>
          <a:xfrm>
            <a:off x="-2072725" y="4899825"/>
            <a:ext cx="42471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000">
                <a:solidFill>
                  <a:schemeClr val="lt1"/>
                </a:solidFill>
                <a:latin typeface="Montserrat"/>
                <a:ea typeface="Montserrat"/>
                <a:cs typeface="Montserrat"/>
                <a:sym typeface="Montserrat"/>
              </a:rPr>
              <a:t>Mostra la icona seleccionada per la pantalla de la micro:bit.</a:t>
            </a:r>
            <a:endParaRPr b="1" sz="1000">
              <a:solidFill>
                <a:schemeClr val="lt1"/>
              </a:solidFill>
              <a:latin typeface="Montserrat"/>
              <a:ea typeface="Montserrat"/>
              <a:cs typeface="Montserrat"/>
              <a:sym typeface="Montserrat"/>
            </a:endParaRPr>
          </a:p>
        </p:txBody>
      </p:sp>
      <p:cxnSp>
        <p:nvCxnSpPr>
          <p:cNvPr id="899" name="Google Shape;899;p50"/>
          <p:cNvCxnSpPr/>
          <p:nvPr/>
        </p:nvCxnSpPr>
        <p:spPr>
          <a:xfrm flipH="1" rot="10800000">
            <a:off x="-2994262" y="5068575"/>
            <a:ext cx="667200" cy="1200"/>
          </a:xfrm>
          <a:prstGeom prst="straightConnector1">
            <a:avLst/>
          </a:prstGeom>
          <a:noFill/>
          <a:ln cap="flat" cmpd="sng" w="9525">
            <a:solidFill>
              <a:schemeClr val="lt1"/>
            </a:solidFill>
            <a:prstDash val="solid"/>
            <a:round/>
            <a:headEnd len="med" w="med" type="none"/>
            <a:tailEnd len="med" w="med" type="triangle"/>
          </a:ln>
        </p:spPr>
      </p:cxnSp>
      <p:sp>
        <p:nvSpPr>
          <p:cNvPr id="900" name="Google Shape;900;p50"/>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901" name="Google Shape;901;p5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902" name="Google Shape;902;p50"/>
          <p:cNvSpPr txBox="1"/>
          <p:nvPr/>
        </p:nvSpPr>
        <p:spPr>
          <a:xfrm>
            <a:off x="543438" y="61963"/>
            <a:ext cx="4972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cxnSp>
        <p:nvCxnSpPr>
          <p:cNvPr id="903" name="Google Shape;903;p50"/>
          <p:cNvCxnSpPr/>
          <p:nvPr/>
        </p:nvCxnSpPr>
        <p:spPr>
          <a:xfrm flipH="1" rot="10800000">
            <a:off x="3181675" y="1493700"/>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904" name="Google Shape;904;p50"/>
          <p:cNvCxnSpPr/>
          <p:nvPr/>
        </p:nvCxnSpPr>
        <p:spPr>
          <a:xfrm flipH="1" rot="10800000">
            <a:off x="3181663" y="2143375"/>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905" name="Google Shape;905;p50"/>
          <p:cNvCxnSpPr/>
          <p:nvPr/>
        </p:nvCxnSpPr>
        <p:spPr>
          <a:xfrm flipH="1" rot="10800000">
            <a:off x="3181663" y="2793050"/>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906" name="Google Shape;906;p50"/>
          <p:cNvCxnSpPr/>
          <p:nvPr/>
        </p:nvCxnSpPr>
        <p:spPr>
          <a:xfrm flipH="1" rot="10800000">
            <a:off x="3166688" y="3729338"/>
            <a:ext cx="667200" cy="1200"/>
          </a:xfrm>
          <a:prstGeom prst="straightConnector1">
            <a:avLst/>
          </a:prstGeom>
          <a:noFill/>
          <a:ln cap="flat" cmpd="sng" w="9525">
            <a:solidFill>
              <a:schemeClr val="dk2"/>
            </a:solidFill>
            <a:prstDash val="solid"/>
            <a:round/>
            <a:headEnd len="med" w="med" type="none"/>
            <a:tailEnd len="med" w="med" type="triangle"/>
          </a:ln>
        </p:spPr>
      </p:cxnSp>
      <p:pic>
        <p:nvPicPr>
          <p:cNvPr id="907" name="Google Shape;907;p50"/>
          <p:cNvPicPr preferRelativeResize="0"/>
          <p:nvPr/>
        </p:nvPicPr>
        <p:blipFill>
          <a:blip r:embed="rId4">
            <a:alphaModFix/>
          </a:blip>
          <a:stretch>
            <a:fillRect/>
          </a:stretch>
        </p:blipFill>
        <p:spPr>
          <a:xfrm>
            <a:off x="976688" y="3491188"/>
            <a:ext cx="1990725" cy="352425"/>
          </a:xfrm>
          <a:prstGeom prst="rect">
            <a:avLst/>
          </a:prstGeom>
          <a:noFill/>
          <a:ln>
            <a:noFill/>
          </a:ln>
        </p:spPr>
      </p:pic>
      <p:pic>
        <p:nvPicPr>
          <p:cNvPr id="908" name="Google Shape;908;p50"/>
          <p:cNvPicPr preferRelativeResize="0"/>
          <p:nvPr/>
        </p:nvPicPr>
        <p:blipFill>
          <a:blip r:embed="rId5">
            <a:alphaModFix/>
          </a:blip>
          <a:stretch>
            <a:fillRect/>
          </a:stretch>
        </p:blipFill>
        <p:spPr>
          <a:xfrm>
            <a:off x="1683538" y="1867275"/>
            <a:ext cx="495300" cy="419100"/>
          </a:xfrm>
          <a:prstGeom prst="rect">
            <a:avLst/>
          </a:prstGeom>
          <a:noFill/>
          <a:ln>
            <a:noFill/>
          </a:ln>
        </p:spPr>
      </p:pic>
      <p:pic>
        <p:nvPicPr>
          <p:cNvPr id="909" name="Google Shape;909;p50"/>
          <p:cNvPicPr preferRelativeResize="0"/>
          <p:nvPr/>
        </p:nvPicPr>
        <p:blipFill>
          <a:blip r:embed="rId6">
            <a:alphaModFix/>
          </a:blip>
          <a:stretch>
            <a:fillRect/>
          </a:stretch>
        </p:blipFill>
        <p:spPr>
          <a:xfrm>
            <a:off x="1162425" y="2400125"/>
            <a:ext cx="1619250" cy="809625"/>
          </a:xfrm>
          <a:prstGeom prst="rect">
            <a:avLst/>
          </a:prstGeom>
          <a:noFill/>
          <a:ln>
            <a:noFill/>
          </a:ln>
        </p:spPr>
      </p:pic>
      <p:pic>
        <p:nvPicPr>
          <p:cNvPr id="910" name="Google Shape;910;p50"/>
          <p:cNvPicPr preferRelativeResize="0"/>
          <p:nvPr/>
        </p:nvPicPr>
        <p:blipFill>
          <a:blip r:embed="rId7">
            <a:alphaModFix/>
          </a:blip>
          <a:stretch>
            <a:fillRect/>
          </a:stretch>
        </p:blipFill>
        <p:spPr>
          <a:xfrm>
            <a:off x="385875" y="1332925"/>
            <a:ext cx="2695575" cy="257175"/>
          </a:xfrm>
          <a:prstGeom prst="rect">
            <a:avLst/>
          </a:prstGeom>
          <a:noFill/>
          <a:ln>
            <a:noFill/>
          </a:ln>
        </p:spPr>
      </p:pic>
      <p:sp>
        <p:nvSpPr>
          <p:cNvPr id="911" name="Google Shape;911;p50"/>
          <p:cNvSpPr txBox="1"/>
          <p:nvPr/>
        </p:nvSpPr>
        <p:spPr>
          <a:xfrm>
            <a:off x="4045650" y="1056138"/>
            <a:ext cx="4602300" cy="969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100"/>
              <a:buFont typeface="Arial"/>
              <a:buNone/>
            </a:pPr>
            <a:r>
              <a:rPr b="1" lang="ca" sz="1000">
                <a:latin typeface="Montserrat"/>
                <a:ea typeface="Montserrat"/>
                <a:cs typeface="Montserrat"/>
                <a:sym typeface="Montserrat"/>
              </a:rPr>
              <a:t>Obté dades de les propietats de l’últim paquet de ràdio rebut.</a:t>
            </a:r>
            <a:endParaRPr b="1" sz="1000">
              <a:latin typeface="Montserrat"/>
              <a:ea typeface="Montserrat"/>
              <a:cs typeface="Montserrat"/>
              <a:sym typeface="Montserrat"/>
            </a:endParaRPr>
          </a:p>
          <a:p>
            <a:pPr indent="0" lvl="0" marL="0" marR="0" rtl="0" algn="just">
              <a:lnSpc>
                <a:spcPct val="100000"/>
              </a:lnSpc>
              <a:spcBef>
                <a:spcPts val="0"/>
              </a:spcBef>
              <a:spcAft>
                <a:spcPts val="0"/>
              </a:spcAft>
              <a:buNone/>
            </a:pPr>
            <a:r>
              <a:rPr b="1" lang="ca" sz="1000">
                <a:latin typeface="Montserrat"/>
                <a:ea typeface="Montserrat"/>
                <a:cs typeface="Montserrat"/>
                <a:sym typeface="Montserrat"/>
              </a:rPr>
              <a:t>A més d'un parell de números o expressions, el paquet rebut també conté altres informacions, com la </a:t>
            </a:r>
            <a:r>
              <a:rPr b="1" lang="ca" sz="1100">
                <a:latin typeface="Montserrat"/>
                <a:ea typeface="Montserrat"/>
                <a:cs typeface="Montserrat"/>
                <a:sym typeface="Montserrat"/>
              </a:rPr>
              <a:t>intensitat</a:t>
            </a:r>
            <a:r>
              <a:rPr b="1" lang="ca" sz="1000">
                <a:latin typeface="Montserrat"/>
                <a:ea typeface="Montserrat"/>
                <a:cs typeface="Montserrat"/>
                <a:sym typeface="Montserrat"/>
              </a:rPr>
              <a:t> del senyal. Podeu obtenir aquesta informació addicional si seleccioneu una propietat del paquet.</a:t>
            </a:r>
            <a:endParaRPr b="1" sz="1000">
              <a:latin typeface="Montserrat"/>
              <a:ea typeface="Montserrat"/>
              <a:cs typeface="Montserrat"/>
              <a:sym typeface="Montserrat"/>
            </a:endParaRPr>
          </a:p>
        </p:txBody>
      </p:sp>
      <p:sp>
        <p:nvSpPr>
          <p:cNvPr id="912" name="Google Shape;912;p50"/>
          <p:cNvSpPr txBox="1"/>
          <p:nvPr/>
        </p:nvSpPr>
        <p:spPr>
          <a:xfrm>
            <a:off x="4081900" y="1943925"/>
            <a:ext cx="45018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000">
                <a:latin typeface="Montserrat"/>
                <a:ea typeface="Montserrat"/>
                <a:cs typeface="Montserrat"/>
                <a:sym typeface="Montserrat"/>
              </a:rPr>
              <a:t>Una cadena és una seqüència de caràcters. Fem servir aquest bloc de text per afegir text a les variables.</a:t>
            </a:r>
            <a:endParaRPr b="1" sz="1000">
              <a:latin typeface="Montserrat"/>
              <a:ea typeface="Montserrat"/>
              <a:cs typeface="Montserrat"/>
              <a:sym typeface="Montserrat"/>
            </a:endParaRPr>
          </a:p>
        </p:txBody>
      </p:sp>
      <p:sp>
        <p:nvSpPr>
          <p:cNvPr id="913" name="Google Shape;913;p50"/>
          <p:cNvSpPr txBox="1"/>
          <p:nvPr/>
        </p:nvSpPr>
        <p:spPr>
          <a:xfrm>
            <a:off x="4033175" y="2470550"/>
            <a:ext cx="4450800" cy="1031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100"/>
              <a:buFont typeface="Arial"/>
              <a:buNone/>
            </a:pPr>
            <a:r>
              <a:rPr b="1" lang="ca" sz="1000">
                <a:latin typeface="Montserrat"/>
                <a:ea typeface="Montserrat"/>
                <a:cs typeface="Montserrat"/>
                <a:sym typeface="Montserrat"/>
              </a:rPr>
              <a:t>A</a:t>
            </a:r>
            <a:r>
              <a:rPr b="1" lang="ca" sz="900">
                <a:latin typeface="Montserrat"/>
                <a:ea typeface="Montserrat"/>
                <a:cs typeface="Montserrat"/>
                <a:sym typeface="Montserrat"/>
              </a:rPr>
              <a:t>quest bloc encén o apaga una barra de LEDs vertical en funció del valor que li donem tenint en compte el paràmetre "up to", que indica el valor màxim.</a:t>
            </a:r>
            <a:endParaRPr b="1" sz="900">
              <a:latin typeface="Montserrat"/>
              <a:ea typeface="Montserrat"/>
              <a:cs typeface="Montserrat"/>
              <a:sym typeface="Montserrat"/>
            </a:endParaRPr>
          </a:p>
          <a:p>
            <a:pPr indent="0" lvl="0" marL="0" rtl="0" algn="just">
              <a:spcBef>
                <a:spcPts val="0"/>
              </a:spcBef>
              <a:spcAft>
                <a:spcPts val="0"/>
              </a:spcAft>
              <a:buClr>
                <a:srgbClr val="000000"/>
              </a:buClr>
              <a:buSzPts val="1100"/>
              <a:buFont typeface="Arial"/>
              <a:buNone/>
            </a:pPr>
            <a:r>
              <a:rPr b="1" lang="ca" sz="900">
                <a:latin typeface="Montserrat"/>
                <a:ea typeface="Montserrat"/>
                <a:cs typeface="Montserrat"/>
                <a:sym typeface="Montserrat"/>
              </a:rPr>
              <a:t>Per exemple, podem fer que s’il·luminin els LEDs segons el nivell de llum que capta la micro:bit fins a un valor de 255, que és el nivell d’il·luminació màxim.</a:t>
            </a:r>
            <a:endParaRPr b="1" sz="900">
              <a:latin typeface="Montserrat"/>
              <a:ea typeface="Montserrat"/>
              <a:cs typeface="Montserrat"/>
              <a:sym typeface="Montserrat"/>
            </a:endParaRPr>
          </a:p>
        </p:txBody>
      </p:sp>
      <p:sp>
        <p:nvSpPr>
          <p:cNvPr id="914" name="Google Shape;914;p50"/>
          <p:cNvSpPr txBox="1"/>
          <p:nvPr/>
        </p:nvSpPr>
        <p:spPr>
          <a:xfrm>
            <a:off x="4070950" y="3453700"/>
            <a:ext cx="44130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900">
                <a:latin typeface="Montserrat"/>
                <a:ea typeface="Montserrat"/>
                <a:cs typeface="Montserrat"/>
                <a:sym typeface="Montserrat"/>
              </a:rPr>
              <a:t>S’utilitza per assignar una paraula a la variable. La podem fer servir a l’inici del programa, per establir una ID per a la micro:bit.</a:t>
            </a:r>
            <a:endParaRPr b="1" sz="1000">
              <a:latin typeface="Montserrat"/>
              <a:ea typeface="Montserrat"/>
              <a:cs typeface="Montserrat"/>
              <a:sym typeface="Montserrat"/>
            </a:endParaRPr>
          </a:p>
        </p:txBody>
      </p:sp>
      <p:pic>
        <p:nvPicPr>
          <p:cNvPr id="915" name="Google Shape;915;p50"/>
          <p:cNvPicPr preferRelativeResize="0"/>
          <p:nvPr/>
        </p:nvPicPr>
        <p:blipFill>
          <a:blip r:embed="rId8">
            <a:alphaModFix/>
          </a:blip>
          <a:stretch>
            <a:fillRect/>
          </a:stretch>
        </p:blipFill>
        <p:spPr>
          <a:xfrm>
            <a:off x="7621426" y="3813020"/>
            <a:ext cx="531986" cy="180877"/>
          </a:xfrm>
          <a:prstGeom prst="rect">
            <a:avLst/>
          </a:prstGeom>
          <a:noFill/>
          <a:ln>
            <a:noFill/>
          </a:ln>
          <a:effectLst>
            <a:outerShdw blurRad="57150" rotWithShape="0" algn="bl" dir="5400000" dist="28575">
              <a:srgbClr val="000000">
                <a:alpha val="50000"/>
              </a:srgbClr>
            </a:outerShdw>
          </a:effectLst>
        </p:spPr>
      </p:pic>
      <p:pic>
        <p:nvPicPr>
          <p:cNvPr id="916" name="Google Shape;916;p50"/>
          <p:cNvPicPr preferRelativeResize="0"/>
          <p:nvPr/>
        </p:nvPicPr>
        <p:blipFill>
          <a:blip r:embed="rId9">
            <a:alphaModFix/>
          </a:blip>
          <a:stretch>
            <a:fillRect/>
          </a:stretch>
        </p:blipFill>
        <p:spPr>
          <a:xfrm>
            <a:off x="8195762" y="3811215"/>
            <a:ext cx="531986" cy="180877"/>
          </a:xfrm>
          <a:prstGeom prst="rect">
            <a:avLst/>
          </a:prstGeom>
          <a:noFill/>
          <a:ln>
            <a:noFill/>
          </a:ln>
          <a:effectLst>
            <a:outerShdw blurRad="57150" rotWithShape="0" algn="bl" dir="5400000" dist="19050">
              <a:srgbClr val="000000">
                <a:alpha val="50000"/>
              </a:srgbClr>
            </a:outerShdw>
          </a:effectLst>
        </p:spPr>
      </p:pic>
      <p:pic>
        <p:nvPicPr>
          <p:cNvPr id="917" name="Google Shape;917;p50"/>
          <p:cNvPicPr preferRelativeResize="0"/>
          <p:nvPr/>
        </p:nvPicPr>
        <p:blipFill>
          <a:blip r:embed="rId10">
            <a:alphaModFix/>
          </a:blip>
          <a:stretch>
            <a:fillRect/>
          </a:stretch>
        </p:blipFill>
        <p:spPr>
          <a:xfrm>
            <a:off x="8195764" y="4035481"/>
            <a:ext cx="531986" cy="180877"/>
          </a:xfrm>
          <a:prstGeom prst="rect">
            <a:avLst/>
          </a:prstGeom>
          <a:noFill/>
          <a:ln>
            <a:noFill/>
          </a:ln>
          <a:effectLst>
            <a:outerShdw blurRad="57150" rotWithShape="0" algn="bl" dir="5400000" dist="19050">
              <a:srgbClr val="000000">
                <a:alpha val="50000"/>
              </a:srgbClr>
            </a:outerShdw>
          </a:effectLst>
        </p:spPr>
      </p:pic>
      <p:pic>
        <p:nvPicPr>
          <p:cNvPr id="918" name="Google Shape;918;p50"/>
          <p:cNvPicPr preferRelativeResize="0"/>
          <p:nvPr/>
        </p:nvPicPr>
        <p:blipFill>
          <a:blip r:embed="rId11">
            <a:alphaModFix/>
          </a:blip>
          <a:stretch>
            <a:fillRect/>
          </a:stretch>
        </p:blipFill>
        <p:spPr>
          <a:xfrm>
            <a:off x="8195764" y="4259693"/>
            <a:ext cx="531986" cy="1808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grpSp>
        <p:nvGrpSpPr>
          <p:cNvPr id="923" name="Google Shape;923;p51"/>
          <p:cNvGrpSpPr/>
          <p:nvPr/>
        </p:nvGrpSpPr>
        <p:grpSpPr>
          <a:xfrm>
            <a:off x="491875" y="3974100"/>
            <a:ext cx="7083175" cy="715000"/>
            <a:chOff x="0" y="0"/>
            <a:chExt cx="7083175" cy="715000"/>
          </a:xfrm>
        </p:grpSpPr>
        <p:sp>
          <p:nvSpPr>
            <p:cNvPr id="924" name="Google Shape;924;p51"/>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1"/>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1"/>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927" name="Google Shape;927;p51"/>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1"/>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929" name="Google Shape;929;p51"/>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1"/>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931" name="Google Shape;931;p51"/>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32" name="Google Shape;932;p51"/>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933" name="Google Shape;933;p51"/>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1"/>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935" name="Google Shape;935;p51"/>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1"/>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937" name="Google Shape;937;p51"/>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1"/>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939" name="Google Shape;939;p51"/>
          <p:cNvSpPr txBox="1"/>
          <p:nvPr/>
        </p:nvSpPr>
        <p:spPr>
          <a:xfrm>
            <a:off x="496050" y="643488"/>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pic>
        <p:nvPicPr>
          <p:cNvPr id="940" name="Google Shape;940;p51"/>
          <p:cNvPicPr preferRelativeResize="0"/>
          <p:nvPr/>
        </p:nvPicPr>
        <p:blipFill>
          <a:blip r:embed="rId3">
            <a:alphaModFix/>
          </a:blip>
          <a:stretch>
            <a:fillRect/>
          </a:stretch>
        </p:blipFill>
        <p:spPr>
          <a:xfrm>
            <a:off x="-4603225" y="4822876"/>
            <a:ext cx="1354622" cy="492600"/>
          </a:xfrm>
          <a:prstGeom prst="rect">
            <a:avLst/>
          </a:prstGeom>
          <a:noFill/>
          <a:ln>
            <a:noFill/>
          </a:ln>
          <a:effectLst>
            <a:outerShdw blurRad="57150" rotWithShape="0" algn="bl" dir="5400000" dist="19050">
              <a:srgbClr val="000000">
                <a:alpha val="50000"/>
              </a:srgbClr>
            </a:outerShdw>
          </a:effectLst>
        </p:spPr>
      </p:pic>
      <p:sp>
        <p:nvSpPr>
          <p:cNvPr id="941" name="Google Shape;941;p51"/>
          <p:cNvSpPr txBox="1"/>
          <p:nvPr/>
        </p:nvSpPr>
        <p:spPr>
          <a:xfrm>
            <a:off x="-2072725" y="4899825"/>
            <a:ext cx="42471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000">
                <a:solidFill>
                  <a:schemeClr val="lt1"/>
                </a:solidFill>
                <a:latin typeface="Montserrat"/>
                <a:ea typeface="Montserrat"/>
                <a:cs typeface="Montserrat"/>
                <a:sym typeface="Montserrat"/>
              </a:rPr>
              <a:t>Mostra la icona seleccionada per la pantalla de la micro:bit.</a:t>
            </a:r>
            <a:endParaRPr b="1" sz="1000">
              <a:solidFill>
                <a:schemeClr val="lt1"/>
              </a:solidFill>
              <a:latin typeface="Montserrat"/>
              <a:ea typeface="Montserrat"/>
              <a:cs typeface="Montserrat"/>
              <a:sym typeface="Montserrat"/>
            </a:endParaRPr>
          </a:p>
        </p:txBody>
      </p:sp>
      <p:cxnSp>
        <p:nvCxnSpPr>
          <p:cNvPr id="942" name="Google Shape;942;p51"/>
          <p:cNvCxnSpPr/>
          <p:nvPr/>
        </p:nvCxnSpPr>
        <p:spPr>
          <a:xfrm flipH="1" rot="10800000">
            <a:off x="-2994262" y="5068575"/>
            <a:ext cx="667200" cy="1200"/>
          </a:xfrm>
          <a:prstGeom prst="straightConnector1">
            <a:avLst/>
          </a:prstGeom>
          <a:noFill/>
          <a:ln cap="flat" cmpd="sng" w="9525">
            <a:solidFill>
              <a:schemeClr val="lt1"/>
            </a:solidFill>
            <a:prstDash val="solid"/>
            <a:round/>
            <a:headEnd len="med" w="med" type="none"/>
            <a:tailEnd len="med" w="med" type="triangle"/>
          </a:ln>
        </p:spPr>
      </p:cxnSp>
      <p:sp>
        <p:nvSpPr>
          <p:cNvPr id="943" name="Google Shape;943;p51"/>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944" name="Google Shape;944;p5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945" name="Google Shape;945;p51"/>
          <p:cNvSpPr txBox="1"/>
          <p:nvPr/>
        </p:nvSpPr>
        <p:spPr>
          <a:xfrm>
            <a:off x="543438" y="61963"/>
            <a:ext cx="4972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cxnSp>
        <p:nvCxnSpPr>
          <p:cNvPr id="946" name="Google Shape;946;p51"/>
          <p:cNvCxnSpPr/>
          <p:nvPr/>
        </p:nvCxnSpPr>
        <p:spPr>
          <a:xfrm flipH="1" rot="10800000">
            <a:off x="3232413" y="2352650"/>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947" name="Google Shape;947;p51"/>
          <p:cNvSpPr txBox="1"/>
          <p:nvPr/>
        </p:nvSpPr>
        <p:spPr>
          <a:xfrm>
            <a:off x="4081900" y="1943925"/>
            <a:ext cx="4501800" cy="954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b="1" sz="1000">
              <a:latin typeface="Montserrat"/>
              <a:ea typeface="Montserrat"/>
              <a:cs typeface="Montserrat"/>
              <a:sym typeface="Montserrat"/>
            </a:endParaRPr>
          </a:p>
          <a:p>
            <a:pPr indent="0" lvl="0" marL="0" rtl="0" algn="just">
              <a:spcBef>
                <a:spcPts val="0"/>
              </a:spcBef>
              <a:spcAft>
                <a:spcPts val="0"/>
              </a:spcAft>
              <a:buNone/>
            </a:pPr>
            <a:r>
              <a:rPr b="1" lang="ca" sz="1000">
                <a:latin typeface="Montserrat"/>
                <a:ea typeface="Montserrat"/>
                <a:cs typeface="Montserrat"/>
                <a:sym typeface="Montserrat"/>
              </a:rPr>
              <a:t>Estructura condicional que executa un codi o un altre en funció de si la condició és vertadera o falsa.</a:t>
            </a:r>
            <a:endParaRPr b="1" sz="1000">
              <a:latin typeface="Montserrat"/>
              <a:ea typeface="Montserrat"/>
              <a:cs typeface="Montserrat"/>
              <a:sym typeface="Montserrat"/>
            </a:endParaRPr>
          </a:p>
          <a:p>
            <a:pPr indent="0" lvl="0" marL="0" rtl="0" algn="just">
              <a:spcBef>
                <a:spcPts val="0"/>
              </a:spcBef>
              <a:spcAft>
                <a:spcPts val="0"/>
              </a:spcAft>
              <a:buNone/>
            </a:pPr>
            <a:r>
              <a:t/>
            </a:r>
            <a:endParaRPr b="1" sz="1000">
              <a:latin typeface="Montserrat"/>
              <a:ea typeface="Montserrat"/>
              <a:cs typeface="Montserrat"/>
              <a:sym typeface="Montserrat"/>
            </a:endParaRPr>
          </a:p>
          <a:p>
            <a:pPr indent="0" lvl="0" marL="0" rtl="0" algn="just">
              <a:spcBef>
                <a:spcPts val="0"/>
              </a:spcBef>
              <a:spcAft>
                <a:spcPts val="0"/>
              </a:spcAft>
              <a:buNone/>
            </a:pPr>
            <a:r>
              <a:rPr b="1" lang="ca" sz="1000">
                <a:latin typeface="Montserrat"/>
                <a:ea typeface="Montserrat"/>
                <a:cs typeface="Montserrat"/>
                <a:sym typeface="Montserrat"/>
              </a:rPr>
              <a:t>El programa s’executa si la condició és certa.</a:t>
            </a:r>
            <a:endParaRPr b="1" sz="1000">
              <a:latin typeface="Montserrat"/>
              <a:ea typeface="Montserrat"/>
              <a:cs typeface="Montserrat"/>
              <a:sym typeface="Montserrat"/>
            </a:endParaRPr>
          </a:p>
        </p:txBody>
      </p:sp>
      <p:pic>
        <p:nvPicPr>
          <p:cNvPr id="948" name="Google Shape;948;p51"/>
          <p:cNvPicPr preferRelativeResize="0"/>
          <p:nvPr/>
        </p:nvPicPr>
        <p:blipFill>
          <a:blip r:embed="rId4">
            <a:alphaModFix/>
          </a:blip>
          <a:stretch>
            <a:fillRect/>
          </a:stretch>
        </p:blipFill>
        <p:spPr>
          <a:xfrm>
            <a:off x="7668825" y="1093122"/>
            <a:ext cx="914875" cy="311064"/>
          </a:xfrm>
          <a:prstGeom prst="rect">
            <a:avLst/>
          </a:prstGeom>
          <a:noFill/>
          <a:ln>
            <a:noFill/>
          </a:ln>
          <a:effectLst>
            <a:outerShdw blurRad="57150" rotWithShape="0" algn="bl" dir="5400000" dist="19050">
              <a:srgbClr val="000000">
                <a:alpha val="50000"/>
              </a:srgbClr>
            </a:outerShdw>
          </a:effectLst>
        </p:spPr>
      </p:pic>
      <p:pic>
        <p:nvPicPr>
          <p:cNvPr id="949" name="Google Shape;949;p51"/>
          <p:cNvPicPr preferRelativeResize="0"/>
          <p:nvPr/>
        </p:nvPicPr>
        <p:blipFill>
          <a:blip r:embed="rId5">
            <a:alphaModFix/>
          </a:blip>
          <a:stretch>
            <a:fillRect/>
          </a:stretch>
        </p:blipFill>
        <p:spPr>
          <a:xfrm>
            <a:off x="949925" y="1483163"/>
            <a:ext cx="1981200" cy="1943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grpSp>
        <p:nvGrpSpPr>
          <p:cNvPr id="954" name="Google Shape;954;p52"/>
          <p:cNvGrpSpPr/>
          <p:nvPr/>
        </p:nvGrpSpPr>
        <p:grpSpPr>
          <a:xfrm>
            <a:off x="515162" y="4025800"/>
            <a:ext cx="7081231" cy="488403"/>
            <a:chOff x="1037" y="113325"/>
            <a:chExt cx="7081231" cy="488403"/>
          </a:xfrm>
        </p:grpSpPr>
        <p:sp>
          <p:nvSpPr>
            <p:cNvPr id="955" name="Google Shape;955;p52"/>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2"/>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957" name="Google Shape;957;p52"/>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2"/>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959" name="Google Shape;959;p52"/>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2"/>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961" name="Google Shape;961;p52"/>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62" name="Google Shape;962;p52"/>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963" name="Google Shape;963;p52"/>
            <p:cNvSpPr/>
            <p:nvPr/>
          </p:nvSpPr>
          <p:spPr>
            <a:xfrm>
              <a:off x="390785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2"/>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Programa</a:t>
              </a:r>
              <a:endParaRPr b="1">
                <a:solidFill>
                  <a:schemeClr val="lt1"/>
                </a:solidFill>
              </a:endParaRPr>
            </a:p>
          </p:txBody>
        </p:sp>
        <p:sp>
          <p:nvSpPr>
            <p:cNvPr id="965" name="Google Shape;965;p52"/>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2"/>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967" name="Google Shape;967;p52"/>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2"/>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969" name="Google Shape;969;p52"/>
          <p:cNvSpPr txBox="1"/>
          <p:nvPr/>
        </p:nvSpPr>
        <p:spPr>
          <a:xfrm>
            <a:off x="415275" y="69635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Programa</a:t>
            </a:r>
            <a:endParaRPr b="1" sz="1700">
              <a:solidFill>
                <a:schemeClr val="dk2"/>
              </a:solidFill>
              <a:latin typeface="Montserrat"/>
              <a:ea typeface="Montserrat"/>
              <a:cs typeface="Montserrat"/>
              <a:sym typeface="Montserrat"/>
            </a:endParaRPr>
          </a:p>
        </p:txBody>
      </p:sp>
      <p:pic>
        <p:nvPicPr>
          <p:cNvPr id="970" name="Google Shape;970;p52"/>
          <p:cNvPicPr preferRelativeResize="0"/>
          <p:nvPr/>
        </p:nvPicPr>
        <p:blipFill>
          <a:blip r:embed="rId4">
            <a:alphaModFix/>
          </a:blip>
          <a:stretch>
            <a:fillRect/>
          </a:stretch>
        </p:blipFill>
        <p:spPr>
          <a:xfrm>
            <a:off x="2907150" y="696350"/>
            <a:ext cx="532100" cy="532100"/>
          </a:xfrm>
          <a:prstGeom prst="rect">
            <a:avLst/>
          </a:prstGeom>
          <a:noFill/>
          <a:ln>
            <a:noFill/>
          </a:ln>
        </p:spPr>
      </p:pic>
      <p:sp>
        <p:nvSpPr>
          <p:cNvPr id="971" name="Google Shape;971;p52"/>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972" name="Google Shape;972;p5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973" name="Google Shape;973;p52"/>
          <p:cNvSpPr txBox="1"/>
          <p:nvPr/>
        </p:nvSpPr>
        <p:spPr>
          <a:xfrm>
            <a:off x="415275" y="1412775"/>
            <a:ext cx="4654500" cy="1139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latin typeface="Montserrat"/>
                <a:ea typeface="Montserrat"/>
                <a:cs typeface="Montserrat"/>
                <a:sym typeface="Montserrat"/>
              </a:rPr>
              <a:t>Observem que aquest cop al simulador no s’hi pot veure el programa sense descarregar-lo a la placa. Cal descarregar el programa del tresor a una placa i el programa del </a:t>
            </a:r>
            <a:r>
              <a:rPr lang="ca" sz="1200">
                <a:latin typeface="Montserrat"/>
                <a:ea typeface="Montserrat"/>
                <a:cs typeface="Montserrat"/>
                <a:sym typeface="Montserrat"/>
              </a:rPr>
              <a:t>caçador </a:t>
            </a:r>
            <a:r>
              <a:rPr lang="ca" sz="1200">
                <a:latin typeface="Montserrat"/>
                <a:ea typeface="Montserrat"/>
                <a:cs typeface="Montserrat"/>
                <a:sym typeface="Montserrat"/>
              </a:rPr>
              <a:t>a una altra.</a:t>
            </a:r>
            <a:endParaRPr sz="1200">
              <a:latin typeface="Montserrat"/>
              <a:ea typeface="Montserrat"/>
              <a:cs typeface="Montserrat"/>
              <a:sym typeface="Montserrat"/>
            </a:endParaRPr>
          </a:p>
          <a:p>
            <a:pPr indent="0" lvl="0" marL="0" rtl="0" algn="just">
              <a:spcBef>
                <a:spcPts val="0"/>
              </a:spcBef>
              <a:spcAft>
                <a:spcPts val="0"/>
              </a:spcAft>
              <a:buNone/>
            </a:pPr>
            <a:r>
              <a:t/>
            </a:r>
            <a:endParaRPr/>
          </a:p>
        </p:txBody>
      </p:sp>
      <p:sp>
        <p:nvSpPr>
          <p:cNvPr id="974" name="Google Shape;974;p52"/>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pic>
        <p:nvPicPr>
          <p:cNvPr id="975" name="Google Shape;975;p52"/>
          <p:cNvPicPr preferRelativeResize="0"/>
          <p:nvPr/>
        </p:nvPicPr>
        <p:blipFill rotWithShape="1">
          <a:blip r:embed="rId5">
            <a:alphaModFix/>
          </a:blip>
          <a:srcRect b="0" l="0" r="0" t="5078"/>
          <a:stretch/>
        </p:blipFill>
        <p:spPr>
          <a:xfrm>
            <a:off x="5736800" y="664088"/>
            <a:ext cx="2625301" cy="2991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nvSpPr>
        <p:spPr>
          <a:xfrm>
            <a:off x="543438" y="61963"/>
            <a:ext cx="49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p:txBody>
      </p:sp>
      <p:sp>
        <p:nvSpPr>
          <p:cNvPr id="99" name="Google Shape;99;p17"/>
          <p:cNvSpPr txBox="1"/>
          <p:nvPr/>
        </p:nvSpPr>
        <p:spPr>
          <a:xfrm>
            <a:off x="543450" y="1282250"/>
            <a:ext cx="4790400" cy="3552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ca" sz="1100">
                <a:latin typeface="Montserrat"/>
                <a:ea typeface="Montserrat"/>
                <a:cs typeface="Montserrat"/>
                <a:sym typeface="Montserrat"/>
              </a:rPr>
              <a:t>La ràdio és una forma de transmetre i rebre missatges a distància. La placa micro:bit pot utilitzar ones de ràdio per comunicar-se sense fils entre una o diferents micro:bits.</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0" rtl="0" algn="just">
              <a:lnSpc>
                <a:spcPct val="115000"/>
              </a:lnSpc>
              <a:spcBef>
                <a:spcPts val="0"/>
              </a:spcBef>
              <a:spcAft>
                <a:spcPts val="0"/>
              </a:spcAft>
              <a:buNone/>
            </a:pPr>
            <a:r>
              <a:rPr lang="ca" sz="1100">
                <a:latin typeface="Montserrat"/>
                <a:ea typeface="Montserrat"/>
                <a:cs typeface="Montserrat"/>
                <a:sym typeface="Montserrat"/>
              </a:rPr>
              <a:t>La placa micro:bit ens permet comunicar-nos amb una o d’altres micro:bits de la zona mitjançant els blocs de la categoria “Ràdio”. Podem enviar un número, una cadena (una paraula o una sèrie de caràcters) o una combinació de cadena/número en un mateix paquet de ràdio. Al mateix temps, també podem donar instruccions a la micro:bit sobre què fer quan rep un paquet de ràdio.</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100">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rPr lang="ca" sz="1100">
                <a:latin typeface="Montserrat"/>
                <a:ea typeface="Montserrat"/>
                <a:cs typeface="Montserrat"/>
                <a:sym typeface="Montserrat"/>
              </a:rPr>
              <a:t>.</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t/>
            </a:r>
            <a:endParaRPr sz="1200">
              <a:solidFill>
                <a:schemeClr val="dk2"/>
              </a:solidFill>
              <a:latin typeface="Montserrat"/>
              <a:ea typeface="Montserrat"/>
              <a:cs typeface="Montserrat"/>
              <a:sym typeface="Montserrat"/>
            </a:endParaRPr>
          </a:p>
        </p:txBody>
      </p:sp>
      <p:sp>
        <p:nvSpPr>
          <p:cNvPr id="100" name="Google Shape;100;p17"/>
          <p:cNvSpPr txBox="1"/>
          <p:nvPr/>
        </p:nvSpPr>
        <p:spPr>
          <a:xfrm>
            <a:off x="428950" y="81407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Sabies que…?</a:t>
            </a:r>
            <a:endParaRPr b="1" sz="1700">
              <a:solidFill>
                <a:schemeClr val="dk2"/>
              </a:solidFill>
              <a:latin typeface="Montserrat"/>
              <a:ea typeface="Montserrat"/>
              <a:cs typeface="Montserrat"/>
              <a:sym typeface="Montserrat"/>
            </a:endParaRPr>
          </a:p>
        </p:txBody>
      </p:sp>
      <p:sp>
        <p:nvSpPr>
          <p:cNvPr id="101" name="Google Shape;101;p17"/>
          <p:cNvSpPr txBox="1"/>
          <p:nvPr/>
        </p:nvSpPr>
        <p:spPr>
          <a:xfrm>
            <a:off x="8061425" y="4866600"/>
            <a:ext cx="114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600">
                <a:solidFill>
                  <a:schemeClr val="lt1"/>
                </a:solidFill>
              </a:rPr>
              <a:t>Icones  flaticon.es</a:t>
            </a:r>
            <a:endParaRPr sz="600">
              <a:solidFill>
                <a:schemeClr val="lt1"/>
              </a:solidFill>
            </a:endParaRPr>
          </a:p>
        </p:txBody>
      </p:sp>
      <p:grpSp>
        <p:nvGrpSpPr>
          <p:cNvPr id="102" name="Google Shape;102;p17"/>
          <p:cNvGrpSpPr/>
          <p:nvPr/>
        </p:nvGrpSpPr>
        <p:grpSpPr>
          <a:xfrm>
            <a:off x="543450" y="3903225"/>
            <a:ext cx="7083175" cy="715000"/>
            <a:chOff x="0" y="0"/>
            <a:chExt cx="7083175" cy="715000"/>
          </a:xfrm>
        </p:grpSpPr>
        <p:sp>
          <p:nvSpPr>
            <p:cNvPr id="103" name="Google Shape;103;p17"/>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1037" y="113328"/>
              <a:ext cx="1221000" cy="488400"/>
            </a:xfrm>
            <a:prstGeom prst="homePlate">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Sabies que...?</a:t>
              </a:r>
              <a:endParaRPr b="1">
                <a:solidFill>
                  <a:schemeClr val="lt1"/>
                </a:solidFill>
              </a:endParaRPr>
            </a:p>
          </p:txBody>
        </p:sp>
        <p:sp>
          <p:nvSpPr>
            <p:cNvPr id="106" name="Google Shape;106;p17"/>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08" name="Google Shape;108;p17"/>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10" name="Google Shape;110;p1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12" name="Google Shape;112;p1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14" name="Google Shape;114;p17"/>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16" name="Google Shape;116;p17"/>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18" name="Google Shape;118;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pic>
        <p:nvPicPr>
          <p:cNvPr descr="BBC micro:bits can communicate with each other wirelessly - find out how!&#10;Find out more at https://www.microbit.org/get-started/user-guide/features-in-depth/" id="119" name="Google Shape;119;p17" title="micro:bit radio">
            <a:hlinkClick r:id="rId3"/>
          </p:cNvPr>
          <p:cNvPicPr preferRelativeResize="0"/>
          <p:nvPr/>
        </p:nvPicPr>
        <p:blipFill>
          <a:blip r:embed="rId4">
            <a:alphaModFix/>
          </a:blip>
          <a:stretch>
            <a:fillRect/>
          </a:stretch>
        </p:blipFill>
        <p:spPr>
          <a:xfrm>
            <a:off x="6460750" y="1282250"/>
            <a:ext cx="1918775" cy="1439100"/>
          </a:xfrm>
          <a:prstGeom prst="rect">
            <a:avLst/>
          </a:prstGeom>
          <a:noFill/>
          <a:ln>
            <a:noFill/>
          </a:ln>
        </p:spPr>
      </p:pic>
      <p:pic>
        <p:nvPicPr>
          <p:cNvPr id="120" name="Google Shape;120;p17"/>
          <p:cNvPicPr preferRelativeResize="0"/>
          <p:nvPr/>
        </p:nvPicPr>
        <p:blipFill>
          <a:blip r:embed="rId5">
            <a:alphaModFix/>
          </a:blip>
          <a:stretch>
            <a:fillRect/>
          </a:stretch>
        </p:blipFill>
        <p:spPr>
          <a:xfrm>
            <a:off x="7370200" y="2984075"/>
            <a:ext cx="1009325" cy="919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grpSp>
        <p:nvGrpSpPr>
          <p:cNvPr id="980" name="Google Shape;980;p53"/>
          <p:cNvGrpSpPr/>
          <p:nvPr/>
        </p:nvGrpSpPr>
        <p:grpSpPr>
          <a:xfrm>
            <a:off x="533400" y="3949038"/>
            <a:ext cx="7083175" cy="715000"/>
            <a:chOff x="0" y="0"/>
            <a:chExt cx="7083175" cy="715000"/>
          </a:xfrm>
        </p:grpSpPr>
        <p:sp>
          <p:nvSpPr>
            <p:cNvPr id="981" name="Google Shape;981;p53"/>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3"/>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3"/>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984" name="Google Shape;984;p53"/>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3"/>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986" name="Google Shape;986;p53"/>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3"/>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988" name="Google Shape;988;p53"/>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89" name="Google Shape;989;p53"/>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990" name="Google Shape;990;p53"/>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3"/>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992" name="Google Shape;992;p53"/>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3"/>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solidFill>
                  <a:schemeClr val="dk1"/>
                </a:solidFill>
              </a:endParaRPr>
            </a:p>
          </p:txBody>
        </p:sp>
        <p:sp>
          <p:nvSpPr>
            <p:cNvPr id="994" name="Google Shape;994;p53"/>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3"/>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996" name="Google Shape;996;p53"/>
          <p:cNvSpPr txBox="1"/>
          <p:nvPr/>
        </p:nvSpPr>
        <p:spPr>
          <a:xfrm>
            <a:off x="428950" y="6466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Millores i ampliacions</a:t>
            </a:r>
            <a:endParaRPr b="1" sz="1700">
              <a:solidFill>
                <a:schemeClr val="dk2"/>
              </a:solidFill>
              <a:latin typeface="Montserrat"/>
              <a:ea typeface="Montserrat"/>
              <a:cs typeface="Montserrat"/>
              <a:sym typeface="Montserrat"/>
            </a:endParaRPr>
          </a:p>
        </p:txBody>
      </p:sp>
      <p:pic>
        <p:nvPicPr>
          <p:cNvPr id="997" name="Google Shape;997;p53"/>
          <p:cNvPicPr preferRelativeResize="0"/>
          <p:nvPr/>
        </p:nvPicPr>
        <p:blipFill>
          <a:blip r:embed="rId3">
            <a:alphaModFix/>
          </a:blip>
          <a:stretch>
            <a:fillRect/>
          </a:stretch>
        </p:blipFill>
        <p:spPr>
          <a:xfrm>
            <a:off x="2907150" y="696350"/>
            <a:ext cx="532100" cy="532100"/>
          </a:xfrm>
          <a:prstGeom prst="rect">
            <a:avLst/>
          </a:prstGeom>
          <a:noFill/>
          <a:ln>
            <a:noFill/>
          </a:ln>
        </p:spPr>
      </p:pic>
      <p:sp>
        <p:nvSpPr>
          <p:cNvPr id="998" name="Google Shape;998;p53"/>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999" name="Google Shape;999;p5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000" name="Google Shape;1000;p53"/>
          <p:cNvSpPr txBox="1"/>
          <p:nvPr/>
        </p:nvSpPr>
        <p:spPr>
          <a:xfrm>
            <a:off x="428950" y="1113500"/>
            <a:ext cx="64842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100">
                <a:latin typeface="Montserrat"/>
                <a:ea typeface="Montserrat"/>
                <a:cs typeface="Montserrat"/>
                <a:sym typeface="Montserrat"/>
              </a:rPr>
              <a:t>Proposta 1. Busquem les boles del drac </a:t>
            </a:r>
            <a:endParaRPr b="1"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ca" sz="1100">
                <a:latin typeface="Montserrat"/>
                <a:ea typeface="Montserrat"/>
                <a:cs typeface="Montserrat"/>
                <a:sym typeface="Montserrat"/>
              </a:rPr>
              <a:t>Creem un radar amb cartolina o Tinkercad per a impressió 3D i 7 boles de drac també amb cartolina, impressió 3D, etc. Cal deixar espai per a la micro:bit en cadascuna de les boles i també al mig del radar.</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ca" sz="1100">
                <a:latin typeface="Montserrat"/>
                <a:ea typeface="Montserrat"/>
                <a:cs typeface="Montserrat"/>
                <a:sym typeface="Montserrat"/>
              </a:rPr>
              <a:t>La programació seria semblant a la del repte 1. Aprofitem que ja tenim creades les ID, cada tresor en tindria una i l’enviaria al radar. Podem canviar que, en lloc de mostrar el gràfic, quan el radar s’acosti a una bola de drac es faci més gran, i també afegir-li sons.</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ca" sz="1100">
                <a:latin typeface="Montserrat"/>
                <a:ea typeface="Montserrat"/>
                <a:cs typeface="Montserrat"/>
                <a:sym typeface="Montserrat"/>
              </a:rPr>
              <a:t>Caldrien 7 radars diferents i, quan es trobés una bola, canviar la ID del radar al grup amb el número de la bola que es vol trobar. Una altra opció seria amb un radar i una mateixa programació jugant amb els missatges rebuts.</a:t>
            </a:r>
            <a:endParaRPr sz="1200">
              <a:solidFill>
                <a:srgbClr val="333333"/>
              </a:solidFill>
              <a:latin typeface="Montserrat"/>
              <a:ea typeface="Montserrat"/>
              <a:cs typeface="Montserrat"/>
              <a:sym typeface="Montserrat"/>
            </a:endParaRPr>
          </a:p>
        </p:txBody>
      </p:sp>
      <p:sp>
        <p:nvSpPr>
          <p:cNvPr id="1001" name="Google Shape;1001;p53"/>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pic>
        <p:nvPicPr>
          <p:cNvPr id="1002" name="Google Shape;1002;p53"/>
          <p:cNvPicPr preferRelativeResize="0"/>
          <p:nvPr/>
        </p:nvPicPr>
        <p:blipFill>
          <a:blip r:embed="rId4">
            <a:alphaModFix/>
          </a:blip>
          <a:stretch>
            <a:fillRect/>
          </a:stretch>
        </p:blipFill>
        <p:spPr>
          <a:xfrm>
            <a:off x="6880194" y="1541750"/>
            <a:ext cx="1991956" cy="1125025"/>
          </a:xfrm>
          <a:prstGeom prst="rect">
            <a:avLst/>
          </a:prstGeom>
          <a:noFill/>
          <a:ln>
            <a:noFill/>
          </a:ln>
        </p:spPr>
      </p:pic>
      <p:sp>
        <p:nvSpPr>
          <p:cNvPr id="1003" name="Google Shape;1003;p53"/>
          <p:cNvSpPr txBox="1"/>
          <p:nvPr/>
        </p:nvSpPr>
        <p:spPr>
          <a:xfrm>
            <a:off x="7488150" y="2605913"/>
            <a:ext cx="630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a" sz="800" u="sng">
                <a:solidFill>
                  <a:schemeClr val="hlink"/>
                </a:solidFill>
                <a:hlinkClick r:id="rId5"/>
              </a:rPr>
              <a:t>Font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54"/>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009" name="Google Shape;1009;p54"/>
          <p:cNvGrpSpPr/>
          <p:nvPr/>
        </p:nvGrpSpPr>
        <p:grpSpPr>
          <a:xfrm>
            <a:off x="491875" y="3926400"/>
            <a:ext cx="7083175" cy="715000"/>
            <a:chOff x="0" y="0"/>
            <a:chExt cx="7083175" cy="715000"/>
          </a:xfrm>
        </p:grpSpPr>
        <p:sp>
          <p:nvSpPr>
            <p:cNvPr id="1010" name="Google Shape;1010;p54"/>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4"/>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013" name="Google Shape;1013;p5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015" name="Google Shape;1015;p54"/>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017" name="Google Shape;1017;p54"/>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018" name="Google Shape;1018;p5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019" name="Google Shape;1019;p5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021" name="Google Shape;1021;p54"/>
            <p:cNvSpPr/>
            <p:nvPr/>
          </p:nvSpPr>
          <p:spPr>
            <a:xfrm>
              <a:off x="488456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Comprova-ho</a:t>
              </a:r>
              <a:endParaRPr b="1">
                <a:solidFill>
                  <a:schemeClr val="lt1"/>
                </a:solidFill>
              </a:endParaRPr>
            </a:p>
          </p:txBody>
        </p:sp>
        <p:sp>
          <p:nvSpPr>
            <p:cNvPr id="1023" name="Google Shape;1023;p54"/>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025" name="Google Shape;1025;p54"/>
          <p:cNvSpPr txBox="1"/>
          <p:nvPr/>
        </p:nvSpPr>
        <p:spPr>
          <a:xfrm>
            <a:off x="389275" y="7268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Fem-ho!</a:t>
            </a:r>
            <a:endParaRPr b="1" sz="1700">
              <a:solidFill>
                <a:schemeClr val="dk2"/>
              </a:solidFill>
              <a:latin typeface="Montserrat"/>
              <a:ea typeface="Montserrat"/>
              <a:cs typeface="Montserrat"/>
              <a:sym typeface="Montserrat"/>
            </a:endParaRPr>
          </a:p>
        </p:txBody>
      </p:sp>
      <p:sp>
        <p:nvSpPr>
          <p:cNvPr id="1026" name="Google Shape;1026;p54"/>
          <p:cNvSpPr txBox="1"/>
          <p:nvPr/>
        </p:nvSpPr>
        <p:spPr>
          <a:xfrm>
            <a:off x="389275" y="1142325"/>
            <a:ext cx="39117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Transferim el programa a la placa.</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ho fem des de l’ordinador:</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Cal que la placa estigui connectada a l’ordinador mitjançant un cable micro USB.</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utilitzem una tauleta digital:</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Utilitzarem la connexió Bluetooth per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transferir els programes a la placa.</a:t>
            </a:r>
            <a:endParaRPr sz="1600">
              <a:solidFill>
                <a:schemeClr val="dk2"/>
              </a:solidFill>
              <a:latin typeface="Montserrat"/>
              <a:ea typeface="Montserrat"/>
              <a:cs typeface="Montserrat"/>
              <a:sym typeface="Montserrat"/>
            </a:endParaRPr>
          </a:p>
        </p:txBody>
      </p:sp>
      <p:pic>
        <p:nvPicPr>
          <p:cNvPr descr="How to pair and flash a program to your micro:bit over bluetooth using an Android device" id="1027" name="Google Shape;1027;p54" title="Pairing and Flashing in Android">
            <a:hlinkClick r:id="rId3"/>
          </p:cNvPr>
          <p:cNvPicPr preferRelativeResize="0"/>
          <p:nvPr/>
        </p:nvPicPr>
        <p:blipFill>
          <a:blip r:embed="rId4">
            <a:alphaModFix/>
          </a:blip>
          <a:stretch>
            <a:fillRect/>
          </a:stretch>
        </p:blipFill>
        <p:spPr>
          <a:xfrm>
            <a:off x="4667725" y="793013"/>
            <a:ext cx="1988026" cy="1491025"/>
          </a:xfrm>
          <a:prstGeom prst="rect">
            <a:avLst/>
          </a:prstGeom>
          <a:noFill/>
          <a:ln>
            <a:noFill/>
          </a:ln>
        </p:spPr>
      </p:pic>
      <p:pic>
        <p:nvPicPr>
          <p:cNvPr descr="How to pair and flash a program to your micro:bit over bluetooth using an iOS device" id="1028" name="Google Shape;1028;p54" title="Pairing and Flashing in iOS">
            <a:hlinkClick r:id="rId5"/>
          </p:cNvPr>
          <p:cNvPicPr preferRelativeResize="0"/>
          <p:nvPr/>
        </p:nvPicPr>
        <p:blipFill>
          <a:blip r:embed="rId6">
            <a:alphaModFix/>
          </a:blip>
          <a:stretch>
            <a:fillRect/>
          </a:stretch>
        </p:blipFill>
        <p:spPr>
          <a:xfrm>
            <a:off x="6952850" y="2359688"/>
            <a:ext cx="1988024" cy="1491025"/>
          </a:xfrm>
          <a:prstGeom prst="rect">
            <a:avLst/>
          </a:prstGeom>
          <a:noFill/>
          <a:ln>
            <a:noFill/>
          </a:ln>
        </p:spPr>
      </p:pic>
      <p:pic>
        <p:nvPicPr>
          <p:cNvPr descr="This video describes the process of flashing a program to the BBC micro:bit using the Javascript Blocks Editor &#10;&#10;Head to support.microbit.org for more information" id="1029" name="Google Shape;1029;p54" title="Getting started with the BBC micro:bit - Flashing your first program">
            <a:hlinkClick r:id="rId7"/>
          </p:cNvPr>
          <p:cNvPicPr preferRelativeResize="0"/>
          <p:nvPr/>
        </p:nvPicPr>
        <p:blipFill>
          <a:blip r:embed="rId8">
            <a:alphaModFix/>
          </a:blip>
          <a:stretch>
            <a:fillRect/>
          </a:stretch>
        </p:blipFill>
        <p:spPr>
          <a:xfrm>
            <a:off x="6952850" y="793013"/>
            <a:ext cx="1988026" cy="1491019"/>
          </a:xfrm>
          <a:prstGeom prst="rect">
            <a:avLst/>
          </a:prstGeom>
          <a:noFill/>
          <a:ln>
            <a:noFill/>
          </a:ln>
        </p:spPr>
      </p:pic>
      <p:sp>
        <p:nvSpPr>
          <p:cNvPr id="1030" name="Google Shape;1030;p5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031" name="Google Shape;1031;p54"/>
          <p:cNvSpPr txBox="1"/>
          <p:nvPr/>
        </p:nvSpPr>
        <p:spPr>
          <a:xfrm>
            <a:off x="0" y="0"/>
            <a:ext cx="5486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M3 R3. La cacera del tresor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55"/>
          <p:cNvSpPr txBox="1"/>
          <p:nvPr/>
        </p:nvSpPr>
        <p:spPr>
          <a:xfrm>
            <a:off x="2085750" y="72660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Compartim el projecte?</a:t>
            </a:r>
            <a:endParaRPr b="1" sz="2000">
              <a:solidFill>
                <a:schemeClr val="dk2"/>
              </a:solidFill>
              <a:latin typeface="Montserrat"/>
              <a:ea typeface="Montserrat"/>
              <a:cs typeface="Montserrat"/>
              <a:sym typeface="Montserrat"/>
            </a:endParaRPr>
          </a:p>
        </p:txBody>
      </p:sp>
      <p:pic>
        <p:nvPicPr>
          <p:cNvPr id="1037" name="Google Shape;1037;p55"/>
          <p:cNvPicPr preferRelativeResize="0"/>
          <p:nvPr/>
        </p:nvPicPr>
        <p:blipFill rotWithShape="1">
          <a:blip r:embed="rId3">
            <a:alphaModFix/>
          </a:blip>
          <a:srcRect b="15411" l="0" r="0" t="0"/>
          <a:stretch/>
        </p:blipFill>
        <p:spPr>
          <a:xfrm>
            <a:off x="438725" y="1399200"/>
            <a:ext cx="2548375" cy="319350"/>
          </a:xfrm>
          <a:prstGeom prst="rect">
            <a:avLst/>
          </a:prstGeom>
          <a:noFill/>
          <a:ln>
            <a:noFill/>
          </a:ln>
          <a:effectLst>
            <a:outerShdw blurRad="57150" rotWithShape="0" algn="bl" dir="5400000" dist="19050">
              <a:srgbClr val="000000">
                <a:alpha val="50000"/>
              </a:srgbClr>
            </a:outerShdw>
          </a:effectLst>
        </p:spPr>
      </p:pic>
      <p:pic>
        <p:nvPicPr>
          <p:cNvPr id="1038" name="Google Shape;1038;p55"/>
          <p:cNvPicPr preferRelativeResize="0"/>
          <p:nvPr/>
        </p:nvPicPr>
        <p:blipFill>
          <a:blip r:embed="rId4">
            <a:alphaModFix/>
          </a:blip>
          <a:stretch>
            <a:fillRect/>
          </a:stretch>
        </p:blipFill>
        <p:spPr>
          <a:xfrm>
            <a:off x="3532075" y="2479349"/>
            <a:ext cx="5033849" cy="2171900"/>
          </a:xfrm>
          <a:prstGeom prst="rect">
            <a:avLst/>
          </a:prstGeom>
          <a:noFill/>
          <a:ln>
            <a:noFill/>
          </a:ln>
          <a:effectLst>
            <a:outerShdw blurRad="57150" rotWithShape="0" algn="bl" dir="5400000" dist="19050">
              <a:srgbClr val="000000">
                <a:alpha val="50000"/>
              </a:srgbClr>
            </a:outerShdw>
          </a:effectLst>
        </p:spPr>
      </p:pic>
      <p:pic>
        <p:nvPicPr>
          <p:cNvPr id="1039" name="Google Shape;1039;p55"/>
          <p:cNvPicPr preferRelativeResize="0"/>
          <p:nvPr/>
        </p:nvPicPr>
        <p:blipFill rotWithShape="1">
          <a:blip r:embed="rId5">
            <a:alphaModFix/>
          </a:blip>
          <a:srcRect b="0" l="0" r="52703" t="0"/>
          <a:stretch/>
        </p:blipFill>
        <p:spPr>
          <a:xfrm>
            <a:off x="365975" y="2154225"/>
            <a:ext cx="2218351" cy="2424726"/>
          </a:xfrm>
          <a:prstGeom prst="rect">
            <a:avLst/>
          </a:prstGeom>
          <a:noFill/>
          <a:ln>
            <a:noFill/>
          </a:ln>
          <a:effectLst>
            <a:outerShdw blurRad="57150" rotWithShape="0" algn="bl" dir="5400000" dist="19050">
              <a:srgbClr val="000000">
                <a:alpha val="50000"/>
              </a:srgbClr>
            </a:outerShdw>
          </a:effectLst>
        </p:spPr>
      </p:pic>
      <p:sp>
        <p:nvSpPr>
          <p:cNvPr id="1040" name="Google Shape;1040;p55"/>
          <p:cNvSpPr/>
          <p:nvPr/>
        </p:nvSpPr>
        <p:spPr>
          <a:xfrm>
            <a:off x="1288800" y="2076075"/>
            <a:ext cx="484800" cy="319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1" name="Google Shape;1041;p55"/>
          <p:cNvCxnSpPr/>
          <p:nvPr/>
        </p:nvCxnSpPr>
        <p:spPr>
          <a:xfrm flipH="1" rot="10800000">
            <a:off x="1702603" y="1771565"/>
            <a:ext cx="523200" cy="503700"/>
          </a:xfrm>
          <a:prstGeom prst="straightConnector1">
            <a:avLst/>
          </a:prstGeom>
          <a:noFill/>
          <a:ln cap="flat" cmpd="sng" w="28575">
            <a:solidFill>
              <a:srgbClr val="FF0000"/>
            </a:solidFill>
            <a:prstDash val="solid"/>
            <a:round/>
            <a:headEnd len="med" w="med" type="none"/>
            <a:tailEnd len="med" w="med" type="triangle"/>
          </a:ln>
        </p:spPr>
      </p:cxnSp>
      <p:sp>
        <p:nvSpPr>
          <p:cNvPr id="1042" name="Google Shape;1042;p55"/>
          <p:cNvSpPr/>
          <p:nvPr/>
        </p:nvSpPr>
        <p:spPr>
          <a:xfrm>
            <a:off x="2018650" y="1321425"/>
            <a:ext cx="929700" cy="474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5"/>
          <p:cNvSpPr txBox="1"/>
          <p:nvPr/>
        </p:nvSpPr>
        <p:spPr>
          <a:xfrm>
            <a:off x="3532075" y="1357913"/>
            <a:ext cx="4767600" cy="10773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Al MakeCode seleccionem “</a:t>
            </a:r>
            <a:r>
              <a:rPr i="1" lang="ca" sz="1200">
                <a:solidFill>
                  <a:schemeClr val="dk2"/>
                </a:solidFill>
                <a:latin typeface="Montserrat"/>
                <a:ea typeface="Montserrat"/>
                <a:cs typeface="Montserrat"/>
                <a:sym typeface="Montserrat"/>
              </a:rPr>
              <a:t>compartir</a:t>
            </a:r>
            <a:r>
              <a:rPr lang="ca"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Posem un nom al projecte i premem </a:t>
            </a:r>
            <a:r>
              <a:rPr i="1" lang="ca" sz="1200">
                <a:solidFill>
                  <a:schemeClr val="dk2"/>
                </a:solidFill>
                <a:latin typeface="Montserrat"/>
                <a:ea typeface="Montserrat"/>
                <a:cs typeface="Montserrat"/>
                <a:sym typeface="Montserrat"/>
              </a:rPr>
              <a:t>“publicar proyecto”.</a:t>
            </a:r>
            <a:r>
              <a:rPr lang="ca" sz="1200">
                <a:solidFill>
                  <a:schemeClr val="dk2"/>
                </a:solidFill>
                <a:latin typeface="Montserrat"/>
                <a:ea typeface="Montserrat"/>
                <a:cs typeface="Montserrat"/>
                <a:sym typeface="Montserrat"/>
              </a:rPr>
              <a:t> Se’ns crearà l’enllaç que podrem copiar i compartir.</a:t>
            </a:r>
            <a:endParaRPr sz="1200">
              <a:solidFill>
                <a:schemeClr val="dk2"/>
              </a:solidFill>
              <a:latin typeface="Montserrat"/>
              <a:ea typeface="Montserrat"/>
              <a:cs typeface="Montserrat"/>
              <a:sym typeface="Montserrat"/>
            </a:endParaRPr>
          </a:p>
        </p:txBody>
      </p:sp>
      <p:pic>
        <p:nvPicPr>
          <p:cNvPr id="1044" name="Google Shape;1044;p55"/>
          <p:cNvPicPr preferRelativeResize="0"/>
          <p:nvPr/>
        </p:nvPicPr>
        <p:blipFill>
          <a:blip r:embed="rId6">
            <a:alphaModFix/>
          </a:blip>
          <a:stretch>
            <a:fillRect/>
          </a:stretch>
        </p:blipFill>
        <p:spPr>
          <a:xfrm>
            <a:off x="2362200" y="619800"/>
            <a:ext cx="523200" cy="523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56"/>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latin typeface="Arial"/>
                <a:ea typeface="Arial"/>
                <a:cs typeface="Arial"/>
                <a:sym typeface="Arial"/>
              </a:rPr>
              <a:t>M3 R4.</a:t>
            </a:r>
            <a:endParaRPr sz="3900">
              <a:solidFill>
                <a:schemeClr val="lt1"/>
              </a:solidFill>
              <a:latin typeface="Arial"/>
              <a:ea typeface="Arial"/>
              <a:cs typeface="Arial"/>
              <a:sym typeface="Arial"/>
            </a:endParaRPr>
          </a:p>
          <a:p>
            <a:pPr indent="0" lvl="0" marL="0" rtl="0" algn="ctr">
              <a:spcBef>
                <a:spcPts val="0"/>
              </a:spcBef>
              <a:spcAft>
                <a:spcPts val="0"/>
              </a:spcAft>
              <a:buNone/>
            </a:pPr>
            <a:r>
              <a:rPr lang="ca" sz="3900">
                <a:solidFill>
                  <a:schemeClr val="lt1"/>
                </a:solidFill>
                <a:latin typeface="Arial"/>
                <a:ea typeface="Arial"/>
                <a:cs typeface="Arial"/>
                <a:sym typeface="Arial"/>
              </a:rPr>
              <a:t>DANCE PARTY</a:t>
            </a:r>
            <a:endParaRPr sz="3900">
              <a:solidFill>
                <a:schemeClr val="lt1"/>
              </a:solidFill>
              <a:latin typeface="Arial"/>
              <a:ea typeface="Arial"/>
              <a:cs typeface="Arial"/>
              <a:sym typeface="Arial"/>
            </a:endParaRPr>
          </a:p>
        </p:txBody>
      </p:sp>
      <p:sp>
        <p:nvSpPr>
          <p:cNvPr id="1050" name="Google Shape;1050;p5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57"/>
          <p:cNvSpPr txBox="1"/>
          <p:nvPr/>
        </p:nvSpPr>
        <p:spPr>
          <a:xfrm>
            <a:off x="496050" y="1094100"/>
            <a:ext cx="398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1200">
                <a:solidFill>
                  <a:schemeClr val="lt1"/>
                </a:solidFill>
                <a:latin typeface="Montserrat"/>
                <a:ea typeface="Montserrat"/>
                <a:cs typeface="Montserrat"/>
                <a:sym typeface="Montserrat"/>
              </a:rPr>
              <a:t>Tenir una alimentació saludable contribueix a </a:t>
            </a:r>
            <a:endParaRPr sz="1200">
              <a:solidFill>
                <a:schemeClr val="dk2"/>
              </a:solidFill>
              <a:latin typeface="Montserrat"/>
              <a:ea typeface="Montserrat"/>
              <a:cs typeface="Montserrat"/>
              <a:sym typeface="Montserrat"/>
            </a:endParaRPr>
          </a:p>
        </p:txBody>
      </p:sp>
      <p:sp>
        <p:nvSpPr>
          <p:cNvPr id="1056" name="Google Shape;1056;p57"/>
          <p:cNvSpPr txBox="1"/>
          <p:nvPr/>
        </p:nvSpPr>
        <p:spPr>
          <a:xfrm>
            <a:off x="350025" y="6549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Sabies que…?</a:t>
            </a:r>
            <a:endParaRPr b="1" sz="1700">
              <a:solidFill>
                <a:schemeClr val="dk2"/>
              </a:solidFill>
              <a:latin typeface="Montserrat"/>
              <a:ea typeface="Montserrat"/>
              <a:cs typeface="Montserrat"/>
              <a:sym typeface="Montserrat"/>
            </a:endParaRPr>
          </a:p>
        </p:txBody>
      </p:sp>
      <p:sp>
        <p:nvSpPr>
          <p:cNvPr id="1057" name="Google Shape;1057;p57"/>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a:t>
            </a:r>
            <a:r>
              <a:rPr b="1" lang="ca" sz="2000">
                <a:solidFill>
                  <a:schemeClr val="dk2"/>
                </a:solidFill>
                <a:latin typeface="Montserrat"/>
                <a:ea typeface="Montserrat"/>
                <a:cs typeface="Montserrat"/>
                <a:sym typeface="Montserrat"/>
              </a:rPr>
              <a:t>4. Dance party!</a:t>
            </a:r>
            <a:endParaRPr b="1" sz="2000">
              <a:solidFill>
                <a:schemeClr val="dk2"/>
              </a:solidFill>
              <a:latin typeface="Montserrat"/>
              <a:ea typeface="Montserrat"/>
              <a:cs typeface="Montserrat"/>
              <a:sym typeface="Montserrat"/>
            </a:endParaRPr>
          </a:p>
        </p:txBody>
      </p:sp>
      <p:grpSp>
        <p:nvGrpSpPr>
          <p:cNvPr id="1058" name="Google Shape;1058;p57"/>
          <p:cNvGrpSpPr/>
          <p:nvPr/>
        </p:nvGrpSpPr>
        <p:grpSpPr>
          <a:xfrm>
            <a:off x="550775" y="4049400"/>
            <a:ext cx="7083175" cy="715000"/>
            <a:chOff x="0" y="0"/>
            <a:chExt cx="7083175" cy="715000"/>
          </a:xfrm>
        </p:grpSpPr>
        <p:sp>
          <p:nvSpPr>
            <p:cNvPr id="1059" name="Google Shape;1059;p57"/>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7"/>
            <p:cNvSpPr/>
            <p:nvPr/>
          </p:nvSpPr>
          <p:spPr>
            <a:xfrm>
              <a:off x="1037" y="113328"/>
              <a:ext cx="1221000" cy="488400"/>
            </a:xfrm>
            <a:prstGeom prst="homePlate">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Sabies que...?</a:t>
              </a:r>
              <a:endParaRPr b="1">
                <a:solidFill>
                  <a:schemeClr val="lt1"/>
                </a:solidFill>
              </a:endParaRPr>
            </a:p>
          </p:txBody>
        </p:sp>
        <p:sp>
          <p:nvSpPr>
            <p:cNvPr id="1062" name="Google Shape;1062;p57"/>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064" name="Google Shape;1064;p57"/>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066" name="Google Shape;1066;p5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068" name="Google Shape;1068;p5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070" name="Google Shape;1070;p57"/>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072" name="Google Shape;1072;p57"/>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074" name="Google Shape;1074;p5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075" name="Google Shape;1075;p57"/>
          <p:cNvSpPr txBox="1"/>
          <p:nvPr/>
        </p:nvSpPr>
        <p:spPr>
          <a:xfrm>
            <a:off x="399700" y="1246500"/>
            <a:ext cx="6024900" cy="1497000"/>
          </a:xfrm>
          <a:prstGeom prst="rect">
            <a:avLst/>
          </a:prstGeom>
          <a:noFill/>
          <a:ln>
            <a:noFill/>
          </a:ln>
        </p:spPr>
        <p:txBody>
          <a:bodyPr anchorCtr="0" anchor="t" bIns="91425" lIns="91425" spcFirstLastPara="1" rIns="91425" wrap="square" tIns="91425">
            <a:spAutoFit/>
          </a:bodyPr>
          <a:lstStyle/>
          <a:p>
            <a:pPr indent="0" lvl="0" marL="457200" rtl="0" algn="just">
              <a:spcBef>
                <a:spcPts val="0"/>
              </a:spcBef>
              <a:spcAft>
                <a:spcPts val="0"/>
              </a:spcAft>
              <a:buNone/>
            </a:pPr>
            <a:r>
              <a:t/>
            </a:r>
            <a:endParaRPr sz="1100">
              <a:solidFill>
                <a:srgbClr val="333333"/>
              </a:solidFill>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Podem connectar un altaveu a la micro:bit per tal que soni música?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Amb l’altaveu de la versió 2 de la micro:bit, podeu reproduir els sons que creeu a l’instant, perquè sigui més fàcil afegir música a les vostres creacions.</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També podeu connectar diferents actuadors, com per exemple, llums.</a:t>
            </a:r>
            <a:endParaRPr sz="1100">
              <a:solidFill>
                <a:srgbClr val="333333"/>
              </a:solidFill>
            </a:endParaRPr>
          </a:p>
        </p:txBody>
      </p:sp>
      <p:pic>
        <p:nvPicPr>
          <p:cNvPr id="1076" name="Google Shape;1076;p57"/>
          <p:cNvPicPr preferRelativeResize="0"/>
          <p:nvPr/>
        </p:nvPicPr>
        <p:blipFill>
          <a:blip r:embed="rId3">
            <a:alphaModFix/>
          </a:blip>
          <a:stretch>
            <a:fillRect/>
          </a:stretch>
        </p:blipFill>
        <p:spPr>
          <a:xfrm>
            <a:off x="6679425" y="1402300"/>
            <a:ext cx="1778100" cy="1185400"/>
          </a:xfrm>
          <a:prstGeom prst="rect">
            <a:avLst/>
          </a:prstGeom>
          <a:noFill/>
          <a:ln>
            <a:noFill/>
          </a:ln>
        </p:spPr>
      </p:pic>
      <p:sp>
        <p:nvSpPr>
          <p:cNvPr id="1077" name="Google Shape;1077;p57"/>
          <p:cNvSpPr txBox="1"/>
          <p:nvPr/>
        </p:nvSpPr>
        <p:spPr>
          <a:xfrm>
            <a:off x="7375925" y="2634100"/>
            <a:ext cx="459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ca" sz="800" u="sng">
                <a:solidFill>
                  <a:schemeClr val="hlink"/>
                </a:solidFill>
                <a:hlinkClick r:id="rId4"/>
              </a:rPr>
              <a:t>Font</a:t>
            </a:r>
            <a:endParaRPr sz="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58"/>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083" name="Google Shape;1083;p5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084" name="Google Shape;1084;p58"/>
          <p:cNvGrpSpPr/>
          <p:nvPr/>
        </p:nvGrpSpPr>
        <p:grpSpPr>
          <a:xfrm>
            <a:off x="610075" y="4047750"/>
            <a:ext cx="7083175" cy="715000"/>
            <a:chOff x="0" y="0"/>
            <a:chExt cx="7083175" cy="715000"/>
          </a:xfrm>
        </p:grpSpPr>
        <p:sp>
          <p:nvSpPr>
            <p:cNvPr id="1085" name="Google Shape;1085;p58"/>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8"/>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088" name="Google Shape;1088;p58"/>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090" name="Google Shape;1090;p58"/>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092" name="Google Shape;1092;p5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094" name="Google Shape;1094;p5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096" name="Google Shape;1096;p5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098" name="Google Shape;1098;p58"/>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100" name="Google Shape;1100;p58"/>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
        <p:nvSpPr>
          <p:cNvPr id="1101" name="Google Shape;1101;p58"/>
          <p:cNvSpPr txBox="1"/>
          <p:nvPr/>
        </p:nvSpPr>
        <p:spPr>
          <a:xfrm>
            <a:off x="372625" y="693500"/>
            <a:ext cx="5159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sz="1100">
              <a:latin typeface="Montserrat"/>
              <a:ea typeface="Montserrat"/>
              <a:cs typeface="Montserrat"/>
              <a:sym typeface="Montserrat"/>
            </a:endParaRPr>
          </a:p>
        </p:txBody>
      </p:sp>
      <p:sp>
        <p:nvSpPr>
          <p:cNvPr id="1102" name="Google Shape;1102;p58"/>
          <p:cNvSpPr txBox="1"/>
          <p:nvPr/>
        </p:nvSpPr>
        <p:spPr>
          <a:xfrm>
            <a:off x="3955150" y="2394750"/>
            <a:ext cx="4189800" cy="69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100"/>
              <a:buFont typeface="Arial"/>
              <a:buNone/>
            </a:pPr>
            <a:r>
              <a:rPr lang="ca" sz="1100">
                <a:solidFill>
                  <a:schemeClr val="dk2"/>
                </a:solidFill>
                <a:latin typeface="Montserrat"/>
                <a:ea typeface="Montserrat"/>
                <a:cs typeface="Montserrat"/>
                <a:sym typeface="Montserrat"/>
              </a:rPr>
              <a:t>Seria genial construir un banjo o una guitarra amb cartró o cartolina per tenir una experiència plena. ROCK ON!🎶🎵</a:t>
            </a:r>
            <a:endParaRPr>
              <a:solidFill>
                <a:schemeClr val="dk2"/>
              </a:solidFill>
            </a:endParaRPr>
          </a:p>
        </p:txBody>
      </p:sp>
      <p:sp>
        <p:nvSpPr>
          <p:cNvPr id="1103" name="Google Shape;1103;p58"/>
          <p:cNvSpPr txBox="1"/>
          <p:nvPr/>
        </p:nvSpPr>
        <p:spPr>
          <a:xfrm>
            <a:off x="461200" y="1139275"/>
            <a:ext cx="8075100" cy="1077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100"/>
              <a:buFont typeface="Arial"/>
              <a:buNone/>
            </a:pPr>
            <a:r>
              <a:rPr lang="ca" sz="1100">
                <a:solidFill>
                  <a:schemeClr val="dk2"/>
                </a:solidFill>
                <a:latin typeface="Montserrat"/>
                <a:ea typeface="Montserrat"/>
                <a:cs typeface="Montserrat"/>
                <a:sym typeface="Montserrat"/>
              </a:rPr>
              <a:t>En aquest repte crearem un banjo o una guitarra que, en funció de la llum que rebi la placa micro:bit, tocarà diferents notes musicals i il·luminarà la tira de LEDs neopíxels de diferents colors, de colors més foscos si la micro:bit rep poca llum i més clars si rep més llum. </a:t>
            </a:r>
            <a:br>
              <a:rPr lang="ca" sz="1100">
                <a:solidFill>
                  <a:schemeClr val="dk2"/>
                </a:solidFill>
                <a:latin typeface="Montserrat"/>
                <a:ea typeface="Montserrat"/>
                <a:cs typeface="Montserrat"/>
                <a:sym typeface="Montserrat"/>
              </a:rPr>
            </a:br>
            <a:r>
              <a:rPr lang="ca" sz="1100">
                <a:solidFill>
                  <a:schemeClr val="dk2"/>
                </a:solidFill>
                <a:latin typeface="Montserrat"/>
                <a:ea typeface="Montserrat"/>
                <a:cs typeface="Montserrat"/>
                <a:sym typeface="Montserrat"/>
              </a:rPr>
              <a:t>  </a:t>
            </a:r>
            <a:endParaRPr sz="11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104" name="Google Shape;1104;p58"/>
          <p:cNvSpPr txBox="1"/>
          <p:nvPr/>
        </p:nvSpPr>
        <p:spPr>
          <a:xfrm>
            <a:off x="3563800" y="3417175"/>
            <a:ext cx="49725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100"/>
              <a:buFont typeface="Arial"/>
              <a:buNone/>
            </a:pPr>
            <a:r>
              <a:rPr lang="ca" sz="900">
                <a:solidFill>
                  <a:schemeClr val="dk2"/>
                </a:solidFill>
                <a:latin typeface="Montserrat"/>
                <a:ea typeface="Montserrat"/>
                <a:cs typeface="Montserrat"/>
                <a:sym typeface="Montserrat"/>
              </a:rPr>
              <a:t>*La versió 1 de la micro:bit no incorpora altaveu. Podeu reproduir sons mitjançant el simulador de l’entorn de programació MakeCode o utilitzant perifèrics externs a la placa (auriculars, altaveu…). </a:t>
            </a:r>
            <a:endParaRPr sz="1200">
              <a:solidFill>
                <a:schemeClr val="dk2"/>
              </a:solidFill>
            </a:endParaRPr>
          </a:p>
        </p:txBody>
      </p:sp>
      <p:pic>
        <p:nvPicPr>
          <p:cNvPr id="1105" name="Google Shape;1105;p58" title="M3.R4 Dance Party: Banjo de llum">
            <a:hlinkClick r:id="rId3"/>
          </p:cNvPr>
          <p:cNvPicPr preferRelativeResize="0"/>
          <p:nvPr/>
        </p:nvPicPr>
        <p:blipFill>
          <a:blip r:embed="rId4">
            <a:alphaModFix/>
          </a:blip>
          <a:stretch>
            <a:fillRect/>
          </a:stretch>
        </p:blipFill>
        <p:spPr>
          <a:xfrm>
            <a:off x="536400" y="1834325"/>
            <a:ext cx="3027400" cy="2183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59"/>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111" name="Google Shape;1111;p5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112" name="Google Shape;1112;p59"/>
          <p:cNvGrpSpPr/>
          <p:nvPr/>
        </p:nvGrpSpPr>
        <p:grpSpPr>
          <a:xfrm>
            <a:off x="610075" y="4047750"/>
            <a:ext cx="7083175" cy="715000"/>
            <a:chOff x="0" y="0"/>
            <a:chExt cx="7083175" cy="715000"/>
          </a:xfrm>
        </p:grpSpPr>
        <p:sp>
          <p:nvSpPr>
            <p:cNvPr id="1113" name="Google Shape;1113;p59"/>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9"/>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9"/>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116" name="Google Shape;1116;p59"/>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9"/>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118" name="Google Shape;1118;p59"/>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9"/>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120" name="Google Shape;1120;p59"/>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9"/>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122" name="Google Shape;1122;p59"/>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9"/>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124" name="Google Shape;1124;p59"/>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9"/>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126" name="Google Shape;1126;p59"/>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9"/>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128" name="Google Shape;1128;p59"/>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
        <p:nvSpPr>
          <p:cNvPr id="1129" name="Google Shape;1129;p59"/>
          <p:cNvSpPr txBox="1"/>
          <p:nvPr/>
        </p:nvSpPr>
        <p:spPr>
          <a:xfrm>
            <a:off x="372625" y="693500"/>
            <a:ext cx="5159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sz="1100">
              <a:latin typeface="Montserrat"/>
              <a:ea typeface="Montserrat"/>
              <a:cs typeface="Montserrat"/>
              <a:sym typeface="Montserrat"/>
            </a:endParaRPr>
          </a:p>
        </p:txBody>
      </p:sp>
      <p:pic>
        <p:nvPicPr>
          <p:cNvPr id="1130" name="Google Shape;1130;p59"/>
          <p:cNvPicPr preferRelativeResize="0"/>
          <p:nvPr/>
        </p:nvPicPr>
        <p:blipFill>
          <a:blip r:embed="rId3">
            <a:alphaModFix/>
          </a:blip>
          <a:stretch>
            <a:fillRect/>
          </a:stretch>
        </p:blipFill>
        <p:spPr>
          <a:xfrm>
            <a:off x="7641400" y="3730188"/>
            <a:ext cx="1133150" cy="316225"/>
          </a:xfrm>
          <a:prstGeom prst="rect">
            <a:avLst/>
          </a:prstGeom>
          <a:noFill/>
          <a:ln>
            <a:noFill/>
          </a:ln>
          <a:effectLst>
            <a:outerShdw blurRad="57150" rotWithShape="0" algn="bl" dir="5400000" dist="19050">
              <a:srgbClr val="000000">
                <a:alpha val="50000"/>
              </a:srgbClr>
            </a:outerShdw>
          </a:effectLst>
        </p:spPr>
      </p:pic>
      <p:sp>
        <p:nvSpPr>
          <p:cNvPr id="1131" name="Google Shape;1131;p59"/>
          <p:cNvSpPr txBox="1"/>
          <p:nvPr/>
        </p:nvSpPr>
        <p:spPr>
          <a:xfrm>
            <a:off x="610075" y="1097088"/>
            <a:ext cx="751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1200">
                <a:solidFill>
                  <a:schemeClr val="dk2"/>
                </a:solidFill>
                <a:latin typeface="Montserrat"/>
                <a:ea typeface="Montserrat"/>
                <a:cs typeface="Montserrat"/>
                <a:sym typeface="Montserrat"/>
              </a:rPr>
              <a:t>Per fer la il·luminació utilitzarem la tira de LEDs neopíxels. Per utilitzar els blocs de programació, hauràs d’habilitar la seva extensió.</a:t>
            </a:r>
            <a:endParaRPr sz="1200">
              <a:solidFill>
                <a:schemeClr val="dk2"/>
              </a:solidFill>
              <a:latin typeface="Montserrat"/>
              <a:ea typeface="Montserrat"/>
              <a:cs typeface="Montserrat"/>
              <a:sym typeface="Montserrat"/>
            </a:endParaRPr>
          </a:p>
        </p:txBody>
      </p:sp>
      <p:pic>
        <p:nvPicPr>
          <p:cNvPr id="1132" name="Google Shape;1132;p59"/>
          <p:cNvPicPr preferRelativeResize="0"/>
          <p:nvPr/>
        </p:nvPicPr>
        <p:blipFill>
          <a:blip r:embed="rId4">
            <a:alphaModFix/>
          </a:blip>
          <a:stretch>
            <a:fillRect/>
          </a:stretch>
        </p:blipFill>
        <p:spPr>
          <a:xfrm>
            <a:off x="2039075" y="1783612"/>
            <a:ext cx="4735249" cy="1931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60"/>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138" name="Google Shape;1138;p6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139" name="Google Shape;1139;p60"/>
          <p:cNvGrpSpPr/>
          <p:nvPr/>
        </p:nvGrpSpPr>
        <p:grpSpPr>
          <a:xfrm>
            <a:off x="610075" y="4047750"/>
            <a:ext cx="7083175" cy="715000"/>
            <a:chOff x="0" y="0"/>
            <a:chExt cx="7083175" cy="715000"/>
          </a:xfrm>
        </p:grpSpPr>
        <p:sp>
          <p:nvSpPr>
            <p:cNvPr id="1140" name="Google Shape;1140;p60"/>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60"/>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60"/>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143" name="Google Shape;1143;p60"/>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60"/>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145" name="Google Shape;1145;p60"/>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60"/>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147" name="Google Shape;1147;p60"/>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60"/>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149" name="Google Shape;1149;p60"/>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60"/>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151" name="Google Shape;1151;p60"/>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60"/>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153" name="Google Shape;1153;p60"/>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60"/>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155" name="Google Shape;1155;p60"/>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
        <p:nvSpPr>
          <p:cNvPr id="1156" name="Google Shape;1156;p60"/>
          <p:cNvSpPr txBox="1"/>
          <p:nvPr/>
        </p:nvSpPr>
        <p:spPr>
          <a:xfrm>
            <a:off x="372625" y="693500"/>
            <a:ext cx="52866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Estructura del programa</a:t>
            </a:r>
            <a:endParaRPr b="1" sz="15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5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Per dur a terme el repte cal tenir en compte els següents punts:</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Char char="●"/>
            </a:pPr>
            <a:r>
              <a:rPr lang="ca" sz="1100">
                <a:latin typeface="Montserrat"/>
                <a:ea typeface="Montserrat"/>
                <a:cs typeface="Montserrat"/>
                <a:sym typeface="Montserrat"/>
              </a:rPr>
              <a:t>Cal mesurar el nivell de llum.</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Char char="●"/>
            </a:pPr>
            <a:r>
              <a:rPr lang="ca" sz="1100">
                <a:latin typeface="Montserrat"/>
                <a:ea typeface="Montserrat"/>
                <a:cs typeface="Montserrat"/>
                <a:sym typeface="Montserrat"/>
              </a:rPr>
              <a:t>En funció del nivell de llum es decidirà el so a reproduir i la intensitat de la lluentor dels LEDs de la micro:bit.</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Per a aquest últim punt, cal tenir en compte el nivell de llum màxim i el nombre de notes que vulguis reproduir a la guitarra, perquè definiràs els límits dels condicionals per tal que soni una nota o una altra.</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Caldrà anar reproduint l</a:t>
            </a:r>
            <a:r>
              <a:rPr lang="ca" sz="1100">
                <a:latin typeface="Montserrat"/>
                <a:ea typeface="Montserrat"/>
                <a:cs typeface="Montserrat"/>
                <a:sym typeface="Montserrat"/>
              </a:rPr>
              <a:t>’esquema del costat</a:t>
            </a:r>
            <a:r>
              <a:rPr lang="ca" sz="1100">
                <a:latin typeface="Montserrat"/>
                <a:ea typeface="Montserrat"/>
                <a:cs typeface="Montserrat"/>
                <a:sym typeface="Montserrat"/>
              </a:rPr>
              <a:t> tants cops com notes vulguis reproduir.</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solidFill>
                <a:srgbClr val="333333"/>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61"/>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162" name="Google Shape;1162;p6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163" name="Google Shape;1163;p61"/>
          <p:cNvGrpSpPr/>
          <p:nvPr/>
        </p:nvGrpSpPr>
        <p:grpSpPr>
          <a:xfrm>
            <a:off x="610075" y="4047750"/>
            <a:ext cx="7083175" cy="715000"/>
            <a:chOff x="0" y="0"/>
            <a:chExt cx="7083175" cy="715000"/>
          </a:xfrm>
        </p:grpSpPr>
        <p:sp>
          <p:nvSpPr>
            <p:cNvPr id="1164" name="Google Shape;1164;p61"/>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1"/>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61"/>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167" name="Google Shape;1167;p61"/>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61"/>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169" name="Google Shape;1169;p61"/>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61"/>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171" name="Google Shape;1171;p61"/>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61"/>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173" name="Google Shape;1173;p61"/>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61"/>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175" name="Google Shape;1175;p61"/>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61"/>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177" name="Google Shape;1177;p61"/>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61"/>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179" name="Google Shape;1179;p61"/>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
        <p:nvSpPr>
          <p:cNvPr id="1180" name="Google Shape;1180;p61"/>
          <p:cNvSpPr txBox="1"/>
          <p:nvPr/>
        </p:nvSpPr>
        <p:spPr>
          <a:xfrm>
            <a:off x="372625" y="551875"/>
            <a:ext cx="531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Estructura del programa (I)</a:t>
            </a:r>
            <a:endParaRPr b="1" sz="1500">
              <a:solidFill>
                <a:schemeClr val="dk2"/>
              </a:solidFill>
              <a:latin typeface="Montserrat"/>
              <a:ea typeface="Montserrat"/>
              <a:cs typeface="Montserrat"/>
              <a:sym typeface="Montserrat"/>
            </a:endParaRPr>
          </a:p>
          <a:p>
            <a:pPr indent="0" lvl="0" marL="457200" rtl="0" algn="just">
              <a:spcBef>
                <a:spcPts val="0"/>
              </a:spcBef>
              <a:spcAft>
                <a:spcPts val="0"/>
              </a:spcAft>
              <a:buNone/>
            </a:pPr>
            <a:r>
              <a:t/>
            </a:r>
            <a:endParaRPr sz="1100">
              <a:solidFill>
                <a:srgbClr val="333333"/>
              </a:solidFill>
              <a:latin typeface="Montserrat"/>
              <a:ea typeface="Montserrat"/>
              <a:cs typeface="Montserrat"/>
              <a:sym typeface="Montserrat"/>
            </a:endParaRPr>
          </a:p>
        </p:txBody>
      </p:sp>
      <p:pic>
        <p:nvPicPr>
          <p:cNvPr id="1181" name="Google Shape;1181;p61"/>
          <p:cNvPicPr preferRelativeResize="0"/>
          <p:nvPr/>
        </p:nvPicPr>
        <p:blipFill>
          <a:blip r:embed="rId4">
            <a:alphaModFix/>
          </a:blip>
          <a:stretch>
            <a:fillRect/>
          </a:stretch>
        </p:blipFill>
        <p:spPr>
          <a:xfrm>
            <a:off x="4338400" y="279825"/>
            <a:ext cx="3188551" cy="376035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62"/>
          <p:cNvSpPr txBox="1"/>
          <p:nvPr/>
        </p:nvSpPr>
        <p:spPr>
          <a:xfrm>
            <a:off x="2018650" y="514225"/>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b="1" sz="2000">
              <a:solidFill>
                <a:schemeClr val="lt1"/>
              </a:solidFill>
              <a:latin typeface="Montserrat"/>
              <a:ea typeface="Montserrat"/>
              <a:cs typeface="Montserrat"/>
              <a:sym typeface="Montserrat"/>
            </a:endParaRPr>
          </a:p>
        </p:txBody>
      </p:sp>
      <p:sp>
        <p:nvSpPr>
          <p:cNvPr id="1187" name="Google Shape;1187;p62"/>
          <p:cNvSpPr txBox="1"/>
          <p:nvPr/>
        </p:nvSpPr>
        <p:spPr>
          <a:xfrm>
            <a:off x="275900" y="5396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sp>
        <p:nvSpPr>
          <p:cNvPr id="1188" name="Google Shape;1188;p62"/>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189" name="Google Shape;1189;p6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190" name="Google Shape;1190;p62"/>
          <p:cNvGrpSpPr/>
          <p:nvPr/>
        </p:nvGrpSpPr>
        <p:grpSpPr>
          <a:xfrm>
            <a:off x="652800" y="4084725"/>
            <a:ext cx="7083175" cy="715000"/>
            <a:chOff x="0" y="0"/>
            <a:chExt cx="7083175" cy="715000"/>
          </a:xfrm>
        </p:grpSpPr>
        <p:sp>
          <p:nvSpPr>
            <p:cNvPr id="1191" name="Google Shape;1191;p62"/>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62"/>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62"/>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194" name="Google Shape;1194;p62"/>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62"/>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196" name="Google Shape;1196;p62"/>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62"/>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198" name="Google Shape;1198;p62"/>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99" name="Google Shape;1199;p62"/>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1200" name="Google Shape;1200;p62"/>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62"/>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202" name="Google Shape;1202;p62"/>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62"/>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204" name="Google Shape;1204;p62"/>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62"/>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cxnSp>
        <p:nvCxnSpPr>
          <p:cNvPr id="1206" name="Google Shape;1206;p62"/>
          <p:cNvCxnSpPr/>
          <p:nvPr/>
        </p:nvCxnSpPr>
        <p:spPr>
          <a:xfrm flipH="1" rot="10800000">
            <a:off x="2436475" y="4082325"/>
            <a:ext cx="667200" cy="1200"/>
          </a:xfrm>
          <a:prstGeom prst="straightConnector1">
            <a:avLst/>
          </a:prstGeom>
          <a:noFill/>
          <a:ln cap="flat" cmpd="sng" w="9525">
            <a:solidFill>
              <a:srgbClr val="FFFFFF"/>
            </a:solidFill>
            <a:prstDash val="solid"/>
            <a:round/>
            <a:headEnd len="med" w="med" type="none"/>
            <a:tailEnd len="med" w="med" type="triangle"/>
          </a:ln>
        </p:spPr>
      </p:cxnSp>
      <p:sp>
        <p:nvSpPr>
          <p:cNvPr id="1207" name="Google Shape;1207;p62"/>
          <p:cNvSpPr txBox="1"/>
          <p:nvPr/>
        </p:nvSpPr>
        <p:spPr>
          <a:xfrm>
            <a:off x="4041475" y="957588"/>
            <a:ext cx="5575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ca" sz="1100">
                <a:solidFill>
                  <a:schemeClr val="dk2"/>
                </a:solidFill>
                <a:latin typeface="Montserrat"/>
                <a:ea typeface="Montserrat"/>
                <a:cs typeface="Montserrat"/>
                <a:sym typeface="Montserrat"/>
              </a:rPr>
              <a:t>Condicional amb conjunció “i”. Per tal que s’executi el condicional</a:t>
            </a:r>
            <a:endParaRPr b="1" sz="1100">
              <a:solidFill>
                <a:schemeClr val="dk2"/>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b="1" lang="ca" sz="1100">
                <a:solidFill>
                  <a:schemeClr val="dk2"/>
                </a:solidFill>
                <a:latin typeface="Montserrat"/>
                <a:ea typeface="Montserrat"/>
                <a:cs typeface="Montserrat"/>
                <a:sym typeface="Montserrat"/>
              </a:rPr>
              <a:t>han de ser certes les dues opcions.</a:t>
            </a:r>
            <a:endParaRPr b="1" sz="1100">
              <a:solidFill>
                <a:schemeClr val="dk2"/>
              </a:solidFill>
              <a:latin typeface="Montserrat"/>
              <a:ea typeface="Montserrat"/>
              <a:cs typeface="Montserrat"/>
              <a:sym typeface="Montserrat"/>
            </a:endParaRPr>
          </a:p>
        </p:txBody>
      </p:sp>
      <p:cxnSp>
        <p:nvCxnSpPr>
          <p:cNvPr id="1208" name="Google Shape;1208;p62"/>
          <p:cNvCxnSpPr/>
          <p:nvPr/>
        </p:nvCxnSpPr>
        <p:spPr>
          <a:xfrm flipH="1" rot="10800000">
            <a:off x="2606650" y="2499600"/>
            <a:ext cx="374100" cy="1200"/>
          </a:xfrm>
          <a:prstGeom prst="straightConnector1">
            <a:avLst/>
          </a:prstGeom>
          <a:noFill/>
          <a:ln cap="flat" cmpd="sng" w="9525">
            <a:solidFill>
              <a:srgbClr val="FFFFFF"/>
            </a:solidFill>
            <a:prstDash val="solid"/>
            <a:round/>
            <a:headEnd len="med" w="med" type="none"/>
            <a:tailEnd len="med" w="med" type="triangle"/>
          </a:ln>
        </p:spPr>
      </p:cxnSp>
      <p:cxnSp>
        <p:nvCxnSpPr>
          <p:cNvPr id="1209" name="Google Shape;1209;p62"/>
          <p:cNvCxnSpPr/>
          <p:nvPr/>
        </p:nvCxnSpPr>
        <p:spPr>
          <a:xfrm flipH="1" rot="10800000">
            <a:off x="3172063" y="1122500"/>
            <a:ext cx="667200" cy="1200"/>
          </a:xfrm>
          <a:prstGeom prst="straightConnector1">
            <a:avLst/>
          </a:prstGeom>
          <a:noFill/>
          <a:ln cap="flat" cmpd="sng" w="9525">
            <a:solidFill>
              <a:schemeClr val="dk2"/>
            </a:solidFill>
            <a:prstDash val="solid"/>
            <a:round/>
            <a:headEnd len="med" w="med" type="none"/>
            <a:tailEnd len="med" w="med" type="triangle"/>
          </a:ln>
        </p:spPr>
      </p:cxnSp>
      <p:pic>
        <p:nvPicPr>
          <p:cNvPr id="1210" name="Google Shape;1210;p62"/>
          <p:cNvPicPr preferRelativeResize="0"/>
          <p:nvPr/>
        </p:nvPicPr>
        <p:blipFill>
          <a:blip r:embed="rId3">
            <a:alphaModFix/>
          </a:blip>
          <a:stretch>
            <a:fillRect/>
          </a:stretch>
        </p:blipFill>
        <p:spPr>
          <a:xfrm>
            <a:off x="7832897" y="2133397"/>
            <a:ext cx="900000" cy="306000"/>
          </a:xfrm>
          <a:prstGeom prst="rect">
            <a:avLst/>
          </a:prstGeom>
          <a:noFill/>
          <a:ln>
            <a:noFill/>
          </a:ln>
          <a:effectLst>
            <a:outerShdw blurRad="57150" rotWithShape="0" algn="bl" dir="5400000" dist="19050">
              <a:srgbClr val="000000">
                <a:alpha val="50000"/>
              </a:srgbClr>
            </a:outerShdw>
          </a:effectLst>
        </p:spPr>
      </p:pic>
      <p:pic>
        <p:nvPicPr>
          <p:cNvPr id="1211" name="Google Shape;1211;p62"/>
          <p:cNvPicPr preferRelativeResize="0"/>
          <p:nvPr/>
        </p:nvPicPr>
        <p:blipFill>
          <a:blip r:embed="rId4">
            <a:alphaModFix/>
          </a:blip>
          <a:stretch>
            <a:fillRect/>
          </a:stretch>
        </p:blipFill>
        <p:spPr>
          <a:xfrm>
            <a:off x="7832898" y="2505723"/>
            <a:ext cx="900000" cy="306000"/>
          </a:xfrm>
          <a:prstGeom prst="rect">
            <a:avLst/>
          </a:prstGeom>
          <a:noFill/>
          <a:ln>
            <a:noFill/>
          </a:ln>
          <a:effectLst>
            <a:outerShdw blurRad="57150" rotWithShape="0" algn="bl" dir="5400000" dist="19050">
              <a:srgbClr val="000000">
                <a:alpha val="50000"/>
              </a:srgbClr>
            </a:outerShdw>
          </a:effectLst>
        </p:spPr>
      </p:pic>
      <p:grpSp>
        <p:nvGrpSpPr>
          <p:cNvPr id="1212" name="Google Shape;1212;p62"/>
          <p:cNvGrpSpPr/>
          <p:nvPr/>
        </p:nvGrpSpPr>
        <p:grpSpPr>
          <a:xfrm>
            <a:off x="3279375" y="3299000"/>
            <a:ext cx="5924675" cy="523200"/>
            <a:chOff x="1653200" y="1395275"/>
            <a:chExt cx="5924675" cy="523200"/>
          </a:xfrm>
        </p:grpSpPr>
        <p:cxnSp>
          <p:nvCxnSpPr>
            <p:cNvPr id="1213" name="Google Shape;1213;p62"/>
            <p:cNvCxnSpPr/>
            <p:nvPr/>
          </p:nvCxnSpPr>
          <p:spPr>
            <a:xfrm flipH="1" rot="10800000">
              <a:off x="1653200" y="1742500"/>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1214" name="Google Shape;1214;p62"/>
            <p:cNvSpPr txBox="1"/>
            <p:nvPr/>
          </p:nvSpPr>
          <p:spPr>
            <a:xfrm>
              <a:off x="2453575" y="1395275"/>
              <a:ext cx="5124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100">
                  <a:solidFill>
                    <a:schemeClr val="dk2"/>
                  </a:solidFill>
                  <a:latin typeface="Montserrat"/>
                  <a:ea typeface="Montserrat"/>
                  <a:cs typeface="Montserrat"/>
                  <a:sym typeface="Montserrat"/>
                </a:rPr>
                <a:t>Ajusta la lluentor dels LEDs de la micro:bit. </a:t>
              </a:r>
              <a:endParaRPr b="1" sz="1100">
                <a:solidFill>
                  <a:schemeClr val="dk2"/>
                </a:solidFill>
                <a:latin typeface="Montserrat"/>
                <a:ea typeface="Montserrat"/>
                <a:cs typeface="Montserrat"/>
                <a:sym typeface="Montserrat"/>
              </a:endParaRPr>
            </a:p>
            <a:p>
              <a:pPr indent="0" lvl="0" marL="0" rtl="0" algn="l">
                <a:spcBef>
                  <a:spcPts val="0"/>
                </a:spcBef>
                <a:spcAft>
                  <a:spcPts val="0"/>
                </a:spcAft>
                <a:buNone/>
              </a:pPr>
              <a:r>
                <a:rPr b="1" lang="ca" sz="1100">
                  <a:solidFill>
                    <a:schemeClr val="dk2"/>
                  </a:solidFill>
                  <a:latin typeface="Montserrat"/>
                  <a:ea typeface="Montserrat"/>
                  <a:cs typeface="Montserrat"/>
                  <a:sym typeface="Montserrat"/>
                </a:rPr>
                <a:t>Va de 0 a 255.</a:t>
              </a:r>
              <a:endParaRPr b="1" sz="1100">
                <a:latin typeface="Montserrat"/>
                <a:ea typeface="Montserrat"/>
                <a:cs typeface="Montserrat"/>
                <a:sym typeface="Montserrat"/>
              </a:endParaRPr>
            </a:p>
          </p:txBody>
        </p:sp>
      </p:grpSp>
      <p:cxnSp>
        <p:nvCxnSpPr>
          <p:cNvPr id="1215" name="Google Shape;1215;p62"/>
          <p:cNvCxnSpPr/>
          <p:nvPr/>
        </p:nvCxnSpPr>
        <p:spPr>
          <a:xfrm flipH="1" rot="10800000">
            <a:off x="2401325" y="2282425"/>
            <a:ext cx="667200" cy="1200"/>
          </a:xfrm>
          <a:prstGeom prst="straightConnector1">
            <a:avLst/>
          </a:prstGeom>
          <a:noFill/>
          <a:ln cap="flat" cmpd="sng" w="9525">
            <a:solidFill>
              <a:srgbClr val="FFFFFF"/>
            </a:solidFill>
            <a:prstDash val="solid"/>
            <a:round/>
            <a:headEnd len="med" w="med" type="none"/>
            <a:tailEnd len="med" w="med" type="triangle"/>
          </a:ln>
        </p:spPr>
      </p:cxnSp>
      <p:sp>
        <p:nvSpPr>
          <p:cNvPr id="1216" name="Google Shape;1216;p62"/>
          <p:cNvSpPr txBox="1"/>
          <p:nvPr/>
        </p:nvSpPr>
        <p:spPr>
          <a:xfrm>
            <a:off x="4046225" y="2541650"/>
            <a:ext cx="384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ca" sz="1100">
                <a:solidFill>
                  <a:schemeClr val="dk2"/>
                </a:solidFill>
                <a:latin typeface="Montserrat"/>
                <a:ea typeface="Montserrat"/>
                <a:cs typeface="Montserrat"/>
                <a:sym typeface="Montserrat"/>
              </a:rPr>
              <a:t>Operadors de comparació.</a:t>
            </a:r>
            <a:endParaRPr b="1" sz="1300">
              <a:solidFill>
                <a:srgbClr val="333333"/>
              </a:solidFill>
              <a:latin typeface="Montserrat"/>
              <a:ea typeface="Montserrat"/>
              <a:cs typeface="Montserrat"/>
              <a:sym typeface="Montserrat"/>
            </a:endParaRPr>
          </a:p>
        </p:txBody>
      </p:sp>
      <p:sp>
        <p:nvSpPr>
          <p:cNvPr id="1217" name="Google Shape;1217;p62"/>
          <p:cNvSpPr txBox="1"/>
          <p:nvPr/>
        </p:nvSpPr>
        <p:spPr>
          <a:xfrm>
            <a:off x="4077075" y="1738925"/>
            <a:ext cx="49725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100">
                <a:solidFill>
                  <a:schemeClr val="dk2"/>
                </a:solidFill>
                <a:latin typeface="Montserrat"/>
                <a:ea typeface="Montserrat"/>
                <a:cs typeface="Montserrat"/>
                <a:sym typeface="Montserrat"/>
              </a:rPr>
              <a:t>Lectura del sensor de lluminositat, que pot oscil·lar entre 0 (foscor) i 255 (nivell d'il·luminació màxim).</a:t>
            </a:r>
            <a:endParaRPr b="1" sz="1100">
              <a:solidFill>
                <a:schemeClr val="dk2"/>
              </a:solidFill>
              <a:latin typeface="Montserrat"/>
              <a:ea typeface="Montserrat"/>
              <a:cs typeface="Montserrat"/>
              <a:sym typeface="Montserrat"/>
            </a:endParaRPr>
          </a:p>
        </p:txBody>
      </p:sp>
      <p:cxnSp>
        <p:nvCxnSpPr>
          <p:cNvPr id="1218" name="Google Shape;1218;p62"/>
          <p:cNvCxnSpPr/>
          <p:nvPr/>
        </p:nvCxnSpPr>
        <p:spPr>
          <a:xfrm flipH="1" rot="10800000">
            <a:off x="3236563" y="2058400"/>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1219" name="Google Shape;1219;p62"/>
          <p:cNvCxnSpPr/>
          <p:nvPr/>
        </p:nvCxnSpPr>
        <p:spPr>
          <a:xfrm flipH="1" rot="10800000">
            <a:off x="3241713" y="2738800"/>
            <a:ext cx="667200" cy="1200"/>
          </a:xfrm>
          <a:prstGeom prst="straightConnector1">
            <a:avLst/>
          </a:prstGeom>
          <a:noFill/>
          <a:ln cap="flat" cmpd="sng" w="9525">
            <a:solidFill>
              <a:schemeClr val="dk2"/>
            </a:solidFill>
            <a:prstDash val="solid"/>
            <a:round/>
            <a:headEnd len="med" w="med" type="none"/>
            <a:tailEnd len="med" w="med" type="triangle"/>
          </a:ln>
        </p:spPr>
      </p:cxnSp>
      <p:pic>
        <p:nvPicPr>
          <p:cNvPr id="1220" name="Google Shape;1220;p62"/>
          <p:cNvPicPr preferRelativeResize="0"/>
          <p:nvPr/>
        </p:nvPicPr>
        <p:blipFill>
          <a:blip r:embed="rId5">
            <a:alphaModFix/>
          </a:blip>
          <a:stretch>
            <a:fillRect/>
          </a:stretch>
        </p:blipFill>
        <p:spPr>
          <a:xfrm>
            <a:off x="221350" y="1002088"/>
            <a:ext cx="2724150" cy="609600"/>
          </a:xfrm>
          <a:prstGeom prst="rect">
            <a:avLst/>
          </a:prstGeom>
          <a:noFill/>
          <a:ln>
            <a:noFill/>
          </a:ln>
        </p:spPr>
      </p:pic>
      <p:pic>
        <p:nvPicPr>
          <p:cNvPr id="1221" name="Google Shape;1221;p62"/>
          <p:cNvPicPr preferRelativeResize="0"/>
          <p:nvPr/>
        </p:nvPicPr>
        <p:blipFill>
          <a:blip r:embed="rId6">
            <a:alphaModFix/>
          </a:blip>
          <a:stretch>
            <a:fillRect/>
          </a:stretch>
        </p:blipFill>
        <p:spPr>
          <a:xfrm>
            <a:off x="1067200" y="1924825"/>
            <a:ext cx="933450" cy="257175"/>
          </a:xfrm>
          <a:prstGeom prst="rect">
            <a:avLst/>
          </a:prstGeom>
          <a:noFill/>
          <a:ln>
            <a:noFill/>
          </a:ln>
        </p:spPr>
      </p:pic>
      <p:pic>
        <p:nvPicPr>
          <p:cNvPr id="1222" name="Google Shape;1222;p62"/>
          <p:cNvPicPr preferRelativeResize="0"/>
          <p:nvPr/>
        </p:nvPicPr>
        <p:blipFill>
          <a:blip r:embed="rId7">
            <a:alphaModFix/>
          </a:blip>
          <a:stretch>
            <a:fillRect/>
          </a:stretch>
        </p:blipFill>
        <p:spPr>
          <a:xfrm>
            <a:off x="678550" y="2574488"/>
            <a:ext cx="1809750" cy="295275"/>
          </a:xfrm>
          <a:prstGeom prst="rect">
            <a:avLst/>
          </a:prstGeom>
          <a:noFill/>
          <a:ln>
            <a:noFill/>
          </a:ln>
        </p:spPr>
      </p:pic>
      <p:pic>
        <p:nvPicPr>
          <p:cNvPr id="1223" name="Google Shape;1223;p62"/>
          <p:cNvPicPr preferRelativeResize="0"/>
          <p:nvPr/>
        </p:nvPicPr>
        <p:blipFill>
          <a:blip r:embed="rId8">
            <a:alphaModFix/>
          </a:blip>
          <a:stretch>
            <a:fillRect/>
          </a:stretch>
        </p:blipFill>
        <p:spPr>
          <a:xfrm>
            <a:off x="857650" y="3467475"/>
            <a:ext cx="1352550" cy="361950"/>
          </a:xfrm>
          <a:prstGeom prst="rect">
            <a:avLst/>
          </a:prstGeom>
          <a:noFill/>
          <a:ln>
            <a:noFill/>
          </a:ln>
        </p:spPr>
      </p:pic>
      <p:sp>
        <p:nvSpPr>
          <p:cNvPr id="1224" name="Google Shape;1224;p62"/>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8"/>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26" name="Google Shape;126;p18"/>
          <p:cNvGrpSpPr/>
          <p:nvPr/>
        </p:nvGrpSpPr>
        <p:grpSpPr>
          <a:xfrm>
            <a:off x="496113" y="4117550"/>
            <a:ext cx="7083175" cy="715000"/>
            <a:chOff x="63" y="113325"/>
            <a:chExt cx="7083175" cy="715000"/>
          </a:xfrm>
        </p:grpSpPr>
        <p:sp>
          <p:nvSpPr>
            <p:cNvPr id="127" name="Google Shape;127;p18"/>
            <p:cNvSpPr/>
            <p:nvPr/>
          </p:nvSpPr>
          <p:spPr>
            <a:xfrm>
              <a:off x="63" y="1133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30" name="Google Shape;130;p18"/>
            <p:cNvSpPr/>
            <p:nvPr/>
          </p:nvSpPr>
          <p:spPr>
            <a:xfrm>
              <a:off x="977742"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Explora i investiga</a:t>
              </a:r>
              <a:endParaRPr b="1">
                <a:solidFill>
                  <a:schemeClr val="lt1"/>
                </a:solidFill>
              </a:endParaRPr>
            </a:p>
          </p:txBody>
        </p:sp>
        <p:sp>
          <p:nvSpPr>
            <p:cNvPr id="132" name="Google Shape;132;p18"/>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34" name="Google Shape;134;p1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36" name="Google Shape;136;p1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38" name="Google Shape;138;p1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40" name="Google Shape;140;p18"/>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42" name="Google Shape;142;p18"/>
          <p:cNvSpPr txBox="1"/>
          <p:nvPr/>
        </p:nvSpPr>
        <p:spPr>
          <a:xfrm>
            <a:off x="441350" y="830275"/>
            <a:ext cx="6211500" cy="198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b="1" sz="15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500">
              <a:solidFill>
                <a:schemeClr val="dk2"/>
              </a:solidFill>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La micro:bit ens pot ajudar a comunicar-nos?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Et proposem un programa inicial senzill per aprendre com funciona la comunicació per ràdio entre plaques micro:bit. Intenta enviar un missatge a tothom, per exemple, una paraula en un altre idioma. Els teus companys hauran d’endevinar qui l’ha enviat i què vol dir.</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p:txBody>
      </p:sp>
      <p:sp>
        <p:nvSpPr>
          <p:cNvPr id="143" name="Google Shape;143;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44" name="Google Shape;144;p18"/>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45" name="Google Shape;145;p18"/>
          <p:cNvPicPr preferRelativeResize="0"/>
          <p:nvPr/>
        </p:nvPicPr>
        <p:blipFill>
          <a:blip r:embed="rId3">
            <a:alphaModFix/>
          </a:blip>
          <a:stretch>
            <a:fillRect/>
          </a:stretch>
        </p:blipFill>
        <p:spPr>
          <a:xfrm>
            <a:off x="6824275" y="1631725"/>
            <a:ext cx="1490850" cy="11586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63"/>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230" name="Google Shape;1230;p63"/>
          <p:cNvGrpSpPr/>
          <p:nvPr/>
        </p:nvGrpSpPr>
        <p:grpSpPr>
          <a:xfrm>
            <a:off x="363150" y="3927725"/>
            <a:ext cx="7083175" cy="715000"/>
            <a:chOff x="0" y="0"/>
            <a:chExt cx="7083175" cy="715000"/>
          </a:xfrm>
        </p:grpSpPr>
        <p:sp>
          <p:nvSpPr>
            <p:cNvPr id="1231" name="Google Shape;1231;p63"/>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63"/>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63"/>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234" name="Google Shape;1234;p63"/>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63"/>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236" name="Google Shape;1236;p63"/>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63"/>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238" name="Google Shape;1238;p63"/>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39" name="Google Shape;1239;p63"/>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240" name="Google Shape;1240;p63"/>
            <p:cNvSpPr/>
            <p:nvPr/>
          </p:nvSpPr>
          <p:spPr>
            <a:xfrm>
              <a:off x="390785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63"/>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Programa</a:t>
              </a:r>
              <a:endParaRPr b="1">
                <a:solidFill>
                  <a:schemeClr val="lt1"/>
                </a:solidFill>
              </a:endParaRPr>
            </a:p>
          </p:txBody>
        </p:sp>
        <p:sp>
          <p:nvSpPr>
            <p:cNvPr id="1242" name="Google Shape;1242;p63"/>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63"/>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244" name="Google Shape;1244;p63"/>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63"/>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246" name="Google Shape;1246;p63"/>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Programa</a:t>
            </a:r>
            <a:endParaRPr b="1" sz="1700">
              <a:solidFill>
                <a:schemeClr val="lt1"/>
              </a:solidFill>
              <a:latin typeface="Montserrat"/>
              <a:ea typeface="Montserrat"/>
              <a:cs typeface="Montserrat"/>
              <a:sym typeface="Montserrat"/>
            </a:endParaRPr>
          </a:p>
        </p:txBody>
      </p:sp>
      <p:sp>
        <p:nvSpPr>
          <p:cNvPr id="1247" name="Google Shape;1247;p63"/>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248" name="Google Shape;1248;p63"/>
          <p:cNvSpPr txBox="1"/>
          <p:nvPr/>
        </p:nvSpPr>
        <p:spPr>
          <a:xfrm>
            <a:off x="541400" y="889525"/>
            <a:ext cx="4521300" cy="369300"/>
          </a:xfrm>
          <a:prstGeom prst="rect">
            <a:avLst/>
          </a:prstGeom>
          <a:noFill/>
          <a:ln>
            <a:noFill/>
          </a:ln>
        </p:spPr>
        <p:txBody>
          <a:bodyPr anchorCtr="0" anchor="t" bIns="91425" lIns="91425" spcFirstLastPara="1" rIns="91425" wrap="square" tIns="91425">
            <a:spAutoFit/>
          </a:bodyPr>
          <a:lstStyle/>
          <a:p>
            <a:pPr indent="0" lvl="0" marL="914400" rtl="0" algn="just">
              <a:spcBef>
                <a:spcPts val="0"/>
              </a:spcBef>
              <a:spcAft>
                <a:spcPts val="750"/>
              </a:spcAft>
              <a:buNone/>
            </a:pPr>
            <a:r>
              <a:t/>
            </a:r>
            <a:endParaRPr sz="1200">
              <a:solidFill>
                <a:schemeClr val="dk2"/>
              </a:solidFill>
              <a:latin typeface="Montserrat"/>
              <a:ea typeface="Montserrat"/>
              <a:cs typeface="Montserrat"/>
              <a:sym typeface="Montserrat"/>
            </a:endParaRPr>
          </a:p>
        </p:txBody>
      </p:sp>
      <p:sp>
        <p:nvSpPr>
          <p:cNvPr id="1249" name="Google Shape;1249;p6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250" name="Google Shape;1250;p63"/>
          <p:cNvSpPr txBox="1"/>
          <p:nvPr/>
        </p:nvSpPr>
        <p:spPr>
          <a:xfrm>
            <a:off x="282700" y="955500"/>
            <a:ext cx="5370600" cy="184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latin typeface="Montserrat"/>
                <a:ea typeface="Montserrat"/>
                <a:cs typeface="Montserrat"/>
                <a:sym typeface="Montserrat"/>
              </a:rPr>
              <a:t>Al simulador s’hi pot veure el funcionament sense necessitat de</a:t>
            </a:r>
            <a:endParaRPr sz="1200">
              <a:latin typeface="Montserrat"/>
              <a:ea typeface="Montserrat"/>
              <a:cs typeface="Montserrat"/>
              <a:sym typeface="Montserrat"/>
            </a:endParaRPr>
          </a:p>
          <a:p>
            <a:pPr indent="0" lvl="0" marL="0" rtl="0" algn="just">
              <a:spcBef>
                <a:spcPts val="0"/>
              </a:spcBef>
              <a:spcAft>
                <a:spcPts val="0"/>
              </a:spcAft>
              <a:buNone/>
            </a:pPr>
            <a:r>
              <a:rPr lang="ca" sz="1200">
                <a:latin typeface="Montserrat"/>
                <a:ea typeface="Montserrat"/>
                <a:cs typeface="Montserrat"/>
                <a:sym typeface="Montserrat"/>
              </a:rPr>
              <a:t>descarregar el programa a la placa.</a:t>
            </a:r>
            <a:endParaRPr sz="1200">
              <a:latin typeface="Montserrat"/>
              <a:ea typeface="Montserrat"/>
              <a:cs typeface="Montserrat"/>
              <a:sym typeface="Montserrat"/>
            </a:endParaRPr>
          </a:p>
          <a:p>
            <a:pPr indent="0" lvl="0" marL="0" rtl="0" algn="just">
              <a:spcBef>
                <a:spcPts val="0"/>
              </a:spcBef>
              <a:spcAft>
                <a:spcPts val="0"/>
              </a:spcAft>
              <a:buNone/>
            </a:pPr>
            <a:r>
              <a:t/>
            </a:r>
            <a:endParaRPr sz="1200">
              <a:latin typeface="Montserrat"/>
              <a:ea typeface="Montserrat"/>
              <a:cs typeface="Montserrat"/>
              <a:sym typeface="Montserrat"/>
            </a:endParaRPr>
          </a:p>
          <a:p>
            <a:pPr indent="-304800" lvl="0" marL="457200" rtl="0" algn="just">
              <a:spcBef>
                <a:spcPts val="0"/>
              </a:spcBef>
              <a:spcAft>
                <a:spcPts val="0"/>
              </a:spcAft>
              <a:buSzPts val="1200"/>
              <a:buFont typeface="Montserrat"/>
              <a:buChar char="●"/>
            </a:pPr>
            <a:r>
              <a:rPr lang="ca" sz="1200">
                <a:latin typeface="Montserrat"/>
                <a:ea typeface="Montserrat"/>
                <a:cs typeface="Montserrat"/>
                <a:sym typeface="Montserrat"/>
              </a:rPr>
              <a:t>Sona la guitarra?</a:t>
            </a:r>
            <a:endParaRPr sz="1200">
              <a:latin typeface="Montserrat"/>
              <a:ea typeface="Montserrat"/>
              <a:cs typeface="Montserrat"/>
              <a:sym typeface="Montserrat"/>
            </a:endParaRPr>
          </a:p>
          <a:p>
            <a:pPr indent="-304800" lvl="0" marL="457200" rtl="0" algn="just">
              <a:spcBef>
                <a:spcPts val="0"/>
              </a:spcBef>
              <a:spcAft>
                <a:spcPts val="0"/>
              </a:spcAft>
              <a:buSzPts val="1200"/>
              <a:buFont typeface="Montserrat"/>
              <a:buChar char="●"/>
            </a:pPr>
            <a:r>
              <a:rPr lang="ca" sz="1200">
                <a:latin typeface="Montserrat"/>
                <a:ea typeface="Montserrat"/>
                <a:cs typeface="Montserrat"/>
                <a:sym typeface="Montserrat"/>
              </a:rPr>
              <a:t>Varia el so en </a:t>
            </a:r>
            <a:r>
              <a:rPr lang="ca" sz="1200">
                <a:latin typeface="Montserrat"/>
                <a:ea typeface="Montserrat"/>
                <a:cs typeface="Montserrat"/>
                <a:sym typeface="Montserrat"/>
              </a:rPr>
              <a:t>funció</a:t>
            </a:r>
            <a:r>
              <a:rPr lang="ca" sz="1200">
                <a:latin typeface="Montserrat"/>
                <a:ea typeface="Montserrat"/>
                <a:cs typeface="Montserrat"/>
                <a:sym typeface="Montserrat"/>
              </a:rPr>
              <a:t> de la llum detectada?</a:t>
            </a:r>
            <a:endParaRPr sz="1200">
              <a:latin typeface="Montserrat"/>
              <a:ea typeface="Montserrat"/>
              <a:cs typeface="Montserrat"/>
              <a:sym typeface="Montserrat"/>
            </a:endParaRPr>
          </a:p>
          <a:p>
            <a:pPr indent="-304800" lvl="0" marL="457200" rtl="0" algn="just">
              <a:spcBef>
                <a:spcPts val="0"/>
              </a:spcBef>
              <a:spcAft>
                <a:spcPts val="0"/>
              </a:spcAft>
              <a:buSzPts val="1200"/>
              <a:buFont typeface="Montserrat"/>
              <a:buChar char="●"/>
            </a:pPr>
            <a:r>
              <a:rPr lang="ca" sz="1200">
                <a:latin typeface="Montserrat"/>
                <a:ea typeface="Montserrat"/>
                <a:cs typeface="Montserrat"/>
                <a:sym typeface="Montserrat"/>
              </a:rPr>
              <a:t>Sonen les diferents notes?</a:t>
            </a:r>
            <a:endParaRPr sz="1200">
              <a:latin typeface="Montserrat"/>
              <a:ea typeface="Montserrat"/>
              <a:cs typeface="Montserrat"/>
              <a:sym typeface="Montserrat"/>
            </a:endParaRPr>
          </a:p>
          <a:p>
            <a:pPr indent="0" lvl="0" marL="0" rtl="0" algn="just">
              <a:spcBef>
                <a:spcPts val="0"/>
              </a:spcBef>
              <a:spcAft>
                <a:spcPts val="0"/>
              </a:spcAft>
              <a:buNone/>
            </a:pPr>
            <a:r>
              <a:t/>
            </a:r>
            <a:endParaRPr sz="1200">
              <a:latin typeface="Montserrat"/>
              <a:ea typeface="Montserrat"/>
              <a:cs typeface="Montserrat"/>
              <a:sym typeface="Montserrat"/>
            </a:endParaRPr>
          </a:p>
          <a:p>
            <a:pPr indent="0" lvl="0" marL="0" rtl="0" algn="just">
              <a:spcBef>
                <a:spcPts val="0"/>
              </a:spcBef>
              <a:spcAft>
                <a:spcPts val="0"/>
              </a:spcAft>
              <a:buNone/>
            </a:pPr>
            <a:r>
              <a:t/>
            </a:r>
            <a:endParaRPr sz="1200">
              <a:latin typeface="Montserrat"/>
              <a:ea typeface="Montserrat"/>
              <a:cs typeface="Montserrat"/>
              <a:sym typeface="Montserrat"/>
            </a:endParaRPr>
          </a:p>
          <a:p>
            <a:pPr indent="0" lvl="0" marL="0" rtl="0" algn="just">
              <a:spcBef>
                <a:spcPts val="0"/>
              </a:spcBef>
              <a:spcAft>
                <a:spcPts val="0"/>
              </a:spcAft>
              <a:buNone/>
            </a:pPr>
            <a:r>
              <a:t/>
            </a:r>
            <a:endParaRPr sz="1200">
              <a:latin typeface="Montserrat"/>
              <a:ea typeface="Montserrat"/>
              <a:cs typeface="Montserrat"/>
              <a:sym typeface="Montserrat"/>
            </a:endParaRPr>
          </a:p>
        </p:txBody>
      </p:sp>
      <p:pic>
        <p:nvPicPr>
          <p:cNvPr id="1251" name="Google Shape;1251;p63"/>
          <p:cNvPicPr preferRelativeResize="0"/>
          <p:nvPr/>
        </p:nvPicPr>
        <p:blipFill>
          <a:blip r:embed="rId3">
            <a:alphaModFix/>
          </a:blip>
          <a:stretch>
            <a:fillRect/>
          </a:stretch>
        </p:blipFill>
        <p:spPr>
          <a:xfrm>
            <a:off x="5842399" y="783500"/>
            <a:ext cx="2739229" cy="3144223"/>
          </a:xfrm>
          <a:prstGeom prst="rect">
            <a:avLst/>
          </a:prstGeom>
          <a:noFill/>
          <a:ln>
            <a:noFill/>
          </a:ln>
        </p:spPr>
      </p:pic>
      <p:sp>
        <p:nvSpPr>
          <p:cNvPr id="1252" name="Google Shape;1252;p63"/>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64"/>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1258" name="Google Shape;1258;p64"/>
          <p:cNvSpPr txBox="1"/>
          <p:nvPr/>
        </p:nvSpPr>
        <p:spPr>
          <a:xfrm>
            <a:off x="389275" y="7268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Comprova-ho</a:t>
            </a:r>
            <a:endParaRPr b="1" sz="1700">
              <a:solidFill>
                <a:schemeClr val="dk2"/>
              </a:solidFill>
              <a:latin typeface="Montserrat"/>
              <a:ea typeface="Montserrat"/>
              <a:cs typeface="Montserrat"/>
              <a:sym typeface="Montserrat"/>
            </a:endParaRPr>
          </a:p>
        </p:txBody>
      </p:sp>
      <p:sp>
        <p:nvSpPr>
          <p:cNvPr id="1259" name="Google Shape;1259;p64"/>
          <p:cNvSpPr txBox="1"/>
          <p:nvPr/>
        </p:nvSpPr>
        <p:spPr>
          <a:xfrm>
            <a:off x="389275" y="1142325"/>
            <a:ext cx="39117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Transferim el programa a la placa.</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ho fem des de l’ordinador:</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Cal que la placa estigui connectada a l’ordinador mitjançant un cable micro USB.</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utilitzem una tauleta digital:</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Utilitzarem la connexió Bluetooth per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transferir els programes a la placa.</a:t>
            </a:r>
            <a:endParaRPr sz="1600">
              <a:solidFill>
                <a:schemeClr val="dk2"/>
              </a:solidFill>
              <a:latin typeface="Montserrat"/>
              <a:ea typeface="Montserrat"/>
              <a:cs typeface="Montserrat"/>
              <a:sym typeface="Montserrat"/>
            </a:endParaRPr>
          </a:p>
        </p:txBody>
      </p:sp>
      <p:pic>
        <p:nvPicPr>
          <p:cNvPr descr="How to pair and flash a program to your micro:bit over bluetooth using an Android device" id="1260" name="Google Shape;1260;p64" title="Pairing and Flashing in Android">
            <a:hlinkClick r:id="rId3"/>
          </p:cNvPr>
          <p:cNvPicPr preferRelativeResize="0"/>
          <p:nvPr/>
        </p:nvPicPr>
        <p:blipFill>
          <a:blip r:embed="rId4">
            <a:alphaModFix/>
          </a:blip>
          <a:stretch>
            <a:fillRect/>
          </a:stretch>
        </p:blipFill>
        <p:spPr>
          <a:xfrm>
            <a:off x="4667725" y="793013"/>
            <a:ext cx="1988026" cy="1491025"/>
          </a:xfrm>
          <a:prstGeom prst="rect">
            <a:avLst/>
          </a:prstGeom>
          <a:noFill/>
          <a:ln>
            <a:noFill/>
          </a:ln>
        </p:spPr>
      </p:pic>
      <p:pic>
        <p:nvPicPr>
          <p:cNvPr descr="How to pair and flash a program to your micro:bit over bluetooth using an iOS device" id="1261" name="Google Shape;1261;p64" title="Pairing and Flashing in iOS">
            <a:hlinkClick r:id="rId5"/>
          </p:cNvPr>
          <p:cNvPicPr preferRelativeResize="0"/>
          <p:nvPr/>
        </p:nvPicPr>
        <p:blipFill>
          <a:blip r:embed="rId6">
            <a:alphaModFix/>
          </a:blip>
          <a:stretch>
            <a:fillRect/>
          </a:stretch>
        </p:blipFill>
        <p:spPr>
          <a:xfrm>
            <a:off x="6952850" y="2359688"/>
            <a:ext cx="1988024" cy="1491025"/>
          </a:xfrm>
          <a:prstGeom prst="rect">
            <a:avLst/>
          </a:prstGeom>
          <a:noFill/>
          <a:ln>
            <a:noFill/>
          </a:ln>
        </p:spPr>
      </p:pic>
      <p:pic>
        <p:nvPicPr>
          <p:cNvPr descr="This video describes the process of flashing a program to the BBC micro:bit using the Javascript Blocks Editor &#10;&#10;Head to support.microbit.org for more information" id="1262" name="Google Shape;1262;p64" title="Getting started with the BBC micro:bit - Flashing your first program">
            <a:hlinkClick r:id="rId7"/>
          </p:cNvPr>
          <p:cNvPicPr preferRelativeResize="0"/>
          <p:nvPr/>
        </p:nvPicPr>
        <p:blipFill>
          <a:blip r:embed="rId8">
            <a:alphaModFix/>
          </a:blip>
          <a:stretch>
            <a:fillRect/>
          </a:stretch>
        </p:blipFill>
        <p:spPr>
          <a:xfrm>
            <a:off x="6952850" y="793013"/>
            <a:ext cx="1988026" cy="1491019"/>
          </a:xfrm>
          <a:prstGeom prst="rect">
            <a:avLst/>
          </a:prstGeom>
          <a:noFill/>
          <a:ln>
            <a:noFill/>
          </a:ln>
        </p:spPr>
      </p:pic>
      <p:sp>
        <p:nvSpPr>
          <p:cNvPr id="1263" name="Google Shape;1263;p6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264" name="Google Shape;1264;p64"/>
          <p:cNvGrpSpPr/>
          <p:nvPr/>
        </p:nvGrpSpPr>
        <p:grpSpPr>
          <a:xfrm>
            <a:off x="491875" y="3926400"/>
            <a:ext cx="7083175" cy="715000"/>
            <a:chOff x="0" y="0"/>
            <a:chExt cx="7083175" cy="715000"/>
          </a:xfrm>
        </p:grpSpPr>
        <p:sp>
          <p:nvSpPr>
            <p:cNvPr id="1265" name="Google Shape;1265;p64"/>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64"/>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6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268" name="Google Shape;1268;p6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64"/>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6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271" name="Google Shape;1271;p64"/>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72" name="Google Shape;1272;p6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273" name="Google Shape;1273;p6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6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275" name="Google Shape;1275;p64"/>
            <p:cNvSpPr/>
            <p:nvPr/>
          </p:nvSpPr>
          <p:spPr>
            <a:xfrm>
              <a:off x="488456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6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Comprova-ho</a:t>
              </a:r>
              <a:endParaRPr b="1">
                <a:solidFill>
                  <a:schemeClr val="lt1"/>
                </a:solidFill>
              </a:endParaRPr>
            </a:p>
          </p:txBody>
        </p:sp>
        <p:sp>
          <p:nvSpPr>
            <p:cNvPr id="1277" name="Google Shape;1277;p64"/>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6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sp>
          <p:nvSpPr>
            <p:cNvPr id="1279" name="Google Shape;1279;p6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grpSp>
      <p:sp>
        <p:nvSpPr>
          <p:cNvPr id="1280" name="Google Shape;1280;p64"/>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65"/>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1286" name="Google Shape;1286;p65"/>
          <p:cNvSpPr txBox="1"/>
          <p:nvPr/>
        </p:nvSpPr>
        <p:spPr>
          <a:xfrm>
            <a:off x="384400" y="70985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highlight>
                  <a:schemeClr val="lt1"/>
                </a:highlight>
                <a:latin typeface="Montserrat"/>
                <a:ea typeface="Montserrat"/>
                <a:cs typeface="Montserrat"/>
                <a:sym typeface="Montserrat"/>
              </a:rPr>
              <a:t>Millores i ampliacions</a:t>
            </a:r>
            <a:endParaRPr b="1" sz="1700">
              <a:solidFill>
                <a:schemeClr val="dk2"/>
              </a:solidFill>
              <a:highlight>
                <a:schemeClr val="lt1"/>
              </a:highlight>
              <a:latin typeface="Montserrat"/>
              <a:ea typeface="Montserrat"/>
              <a:cs typeface="Montserrat"/>
              <a:sym typeface="Montserrat"/>
            </a:endParaRPr>
          </a:p>
        </p:txBody>
      </p:sp>
      <p:sp>
        <p:nvSpPr>
          <p:cNvPr id="1287" name="Google Shape;1287;p65"/>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288" name="Google Shape;1288;p6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289" name="Google Shape;1289;p65"/>
          <p:cNvGrpSpPr/>
          <p:nvPr/>
        </p:nvGrpSpPr>
        <p:grpSpPr>
          <a:xfrm>
            <a:off x="384388" y="3858138"/>
            <a:ext cx="7083175" cy="1031100"/>
            <a:chOff x="0" y="113325"/>
            <a:chExt cx="7083175" cy="1031100"/>
          </a:xfrm>
        </p:grpSpPr>
        <p:sp>
          <p:nvSpPr>
            <p:cNvPr id="1290" name="Google Shape;1290;p65"/>
            <p:cNvSpPr/>
            <p:nvPr/>
          </p:nvSpPr>
          <p:spPr>
            <a:xfrm>
              <a:off x="0" y="4294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65"/>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65"/>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293" name="Google Shape;1293;p65"/>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65"/>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295" name="Google Shape;1295;p65"/>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65"/>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297" name="Google Shape;1297;p65"/>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98" name="Google Shape;1298;p65"/>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299" name="Google Shape;1299;p65"/>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5"/>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301" name="Google Shape;1301;p65"/>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5"/>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solidFill>
                  <a:schemeClr val="dk1"/>
                </a:solidFill>
              </a:endParaRPr>
            </a:p>
          </p:txBody>
        </p:sp>
        <p:sp>
          <p:nvSpPr>
            <p:cNvPr id="1303" name="Google Shape;1303;p65"/>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65"/>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
        <p:nvSpPr>
          <p:cNvPr id="1305" name="Google Shape;1305;p65"/>
          <p:cNvSpPr txBox="1"/>
          <p:nvPr/>
        </p:nvSpPr>
        <p:spPr>
          <a:xfrm>
            <a:off x="384400" y="1252700"/>
            <a:ext cx="6818700" cy="1493100"/>
          </a:xfrm>
          <a:prstGeom prst="rect">
            <a:avLst/>
          </a:prstGeom>
          <a:noFill/>
          <a:ln>
            <a:noFill/>
          </a:ln>
        </p:spPr>
        <p:txBody>
          <a:bodyPr anchorCtr="0" anchor="t" bIns="91425" lIns="91425" spcFirstLastPara="1" rIns="91425" wrap="square" tIns="91425">
            <a:spAutoFit/>
          </a:bodyPr>
          <a:lstStyle/>
          <a:p>
            <a:pPr indent="-317500" lvl="0" marL="457200" rtl="0" algn="just">
              <a:spcBef>
                <a:spcPts val="0"/>
              </a:spcBef>
              <a:spcAft>
                <a:spcPts val="0"/>
              </a:spcAft>
              <a:buSzPts val="1400"/>
              <a:buFont typeface="Montserrat"/>
              <a:buChar char="●"/>
            </a:pPr>
            <a:r>
              <a:rPr b="1" lang="ca" sz="1200">
                <a:latin typeface="Montserrat"/>
                <a:ea typeface="Montserrat"/>
                <a:cs typeface="Montserrat"/>
                <a:sym typeface="Montserrat"/>
              </a:rPr>
              <a:t>Proposta 1.</a:t>
            </a:r>
            <a:r>
              <a:rPr lang="ca" sz="1200">
                <a:latin typeface="Montserrat"/>
                <a:ea typeface="Montserrat"/>
                <a:cs typeface="Montserrat"/>
                <a:sym typeface="Montserrat"/>
              </a:rPr>
              <a:t> </a:t>
            </a:r>
            <a:r>
              <a:rPr lang="ca" sz="1100">
                <a:latin typeface="Montserrat"/>
                <a:ea typeface="Montserrat"/>
                <a:cs typeface="Montserrat"/>
                <a:sym typeface="Montserrat"/>
              </a:rPr>
              <a:t>Variem les notes perquè soni una melodia que coneixes. Busca la partitura d’una melodia que t’encanti i intenta-ho!</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317500" lvl="0" marL="457200" rtl="0" algn="just">
              <a:spcBef>
                <a:spcPts val="0"/>
              </a:spcBef>
              <a:spcAft>
                <a:spcPts val="0"/>
              </a:spcAft>
              <a:buSzPts val="1400"/>
              <a:buFont typeface="Montserrat"/>
              <a:buChar char="●"/>
            </a:pPr>
            <a:r>
              <a:rPr b="1" lang="ca" sz="1200">
                <a:latin typeface="Montserrat"/>
                <a:ea typeface="Montserrat"/>
                <a:cs typeface="Montserrat"/>
                <a:sym typeface="Montserrat"/>
              </a:rPr>
              <a:t>Proposta 2.</a:t>
            </a:r>
            <a:r>
              <a:rPr lang="ca" sz="1200">
                <a:latin typeface="Montserrat"/>
                <a:ea typeface="Montserrat"/>
                <a:cs typeface="Montserrat"/>
                <a:sym typeface="Montserrat"/>
              </a:rPr>
              <a:t> </a:t>
            </a:r>
            <a:r>
              <a:rPr lang="ca" sz="1100">
                <a:latin typeface="Montserrat"/>
                <a:ea typeface="Montserrat"/>
                <a:cs typeface="Montserrat"/>
                <a:sym typeface="Montserrat"/>
              </a:rPr>
              <a:t>Creem una agrupació de música amb diferents instruments: un piano, una flauta, un tambor…! Music on!</a:t>
            </a:r>
            <a:endParaRPr sz="1100">
              <a:latin typeface="Montserrat"/>
              <a:ea typeface="Montserrat"/>
              <a:cs typeface="Montserrat"/>
              <a:sym typeface="Montserrat"/>
            </a:endParaRPr>
          </a:p>
          <a:p>
            <a:pPr indent="0" lvl="0" marL="0" rtl="0" algn="just">
              <a:spcBef>
                <a:spcPts val="0"/>
              </a:spcBef>
              <a:spcAft>
                <a:spcPts val="0"/>
              </a:spcAft>
              <a:buNone/>
            </a:pPr>
            <a:r>
              <a:t/>
            </a:r>
            <a:endParaRPr sz="1200">
              <a:latin typeface="Montserrat"/>
              <a:ea typeface="Montserrat"/>
              <a:cs typeface="Montserrat"/>
              <a:sym typeface="Montserrat"/>
            </a:endParaRPr>
          </a:p>
          <a:p>
            <a:pPr indent="0" lvl="0" marL="0" rtl="0" algn="just">
              <a:spcBef>
                <a:spcPts val="0"/>
              </a:spcBef>
              <a:spcAft>
                <a:spcPts val="0"/>
              </a:spcAft>
              <a:buNone/>
            </a:pPr>
            <a:r>
              <a:t/>
            </a:r>
            <a:endParaRPr b="1" sz="1200">
              <a:latin typeface="Montserrat"/>
              <a:ea typeface="Montserrat"/>
              <a:cs typeface="Montserrat"/>
              <a:sym typeface="Montserrat"/>
            </a:endParaRPr>
          </a:p>
        </p:txBody>
      </p:sp>
      <p:graphicFrame>
        <p:nvGraphicFramePr>
          <p:cNvPr id="1306" name="Google Shape;1306;p65"/>
          <p:cNvGraphicFramePr/>
          <p:nvPr/>
        </p:nvGraphicFramePr>
        <p:xfrm>
          <a:off x="414575" y="3057250"/>
          <a:ext cx="3000000" cy="3000000"/>
        </p:xfrm>
        <a:graphic>
          <a:graphicData uri="http://schemas.openxmlformats.org/drawingml/2006/table">
            <a:tbl>
              <a:tblPr>
                <a:noFill/>
                <a:tableStyleId>{04B7EC3A-D25C-4E57-B9E5-70D94ADBF142}</a:tableStyleId>
              </a:tblPr>
              <a:tblGrid>
                <a:gridCol w="2063775"/>
                <a:gridCol w="4754925"/>
              </a:tblGrid>
              <a:tr h="369400">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t/>
                      </a:r>
                      <a:endParaRPr sz="15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1307" name="Google Shape;1307;p65"/>
          <p:cNvSpPr txBox="1"/>
          <p:nvPr/>
        </p:nvSpPr>
        <p:spPr>
          <a:xfrm>
            <a:off x="372625" y="0"/>
            <a:ext cx="726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R4. Dance party!</a:t>
            </a:r>
            <a:endParaRPr b="1" sz="2000">
              <a:solidFill>
                <a:schemeClr val="dk2"/>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66"/>
          <p:cNvSpPr txBox="1"/>
          <p:nvPr/>
        </p:nvSpPr>
        <p:spPr>
          <a:xfrm>
            <a:off x="2085750" y="72660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Compartim el projecte?</a:t>
            </a:r>
            <a:endParaRPr b="1" sz="2000">
              <a:solidFill>
                <a:schemeClr val="dk2"/>
              </a:solidFill>
              <a:latin typeface="Montserrat"/>
              <a:ea typeface="Montserrat"/>
              <a:cs typeface="Montserrat"/>
              <a:sym typeface="Montserrat"/>
            </a:endParaRPr>
          </a:p>
        </p:txBody>
      </p:sp>
      <p:pic>
        <p:nvPicPr>
          <p:cNvPr id="1313" name="Google Shape;1313;p66"/>
          <p:cNvPicPr preferRelativeResize="0"/>
          <p:nvPr/>
        </p:nvPicPr>
        <p:blipFill rotWithShape="1">
          <a:blip r:embed="rId3">
            <a:alphaModFix/>
          </a:blip>
          <a:srcRect b="15411" l="0" r="0" t="0"/>
          <a:stretch/>
        </p:blipFill>
        <p:spPr>
          <a:xfrm>
            <a:off x="438725" y="1399200"/>
            <a:ext cx="2548375" cy="319350"/>
          </a:xfrm>
          <a:prstGeom prst="rect">
            <a:avLst/>
          </a:prstGeom>
          <a:noFill/>
          <a:ln>
            <a:noFill/>
          </a:ln>
          <a:effectLst>
            <a:outerShdw blurRad="57150" rotWithShape="0" algn="bl" dir="5400000" dist="19050">
              <a:srgbClr val="000000">
                <a:alpha val="50000"/>
              </a:srgbClr>
            </a:outerShdw>
          </a:effectLst>
        </p:spPr>
      </p:pic>
      <p:pic>
        <p:nvPicPr>
          <p:cNvPr id="1314" name="Google Shape;1314;p66"/>
          <p:cNvPicPr preferRelativeResize="0"/>
          <p:nvPr/>
        </p:nvPicPr>
        <p:blipFill>
          <a:blip r:embed="rId4">
            <a:alphaModFix/>
          </a:blip>
          <a:stretch>
            <a:fillRect/>
          </a:stretch>
        </p:blipFill>
        <p:spPr>
          <a:xfrm>
            <a:off x="3532075" y="2479349"/>
            <a:ext cx="5033849" cy="2171900"/>
          </a:xfrm>
          <a:prstGeom prst="rect">
            <a:avLst/>
          </a:prstGeom>
          <a:noFill/>
          <a:ln>
            <a:noFill/>
          </a:ln>
          <a:effectLst>
            <a:outerShdw blurRad="57150" rotWithShape="0" algn="bl" dir="5400000" dist="19050">
              <a:srgbClr val="000000">
                <a:alpha val="50000"/>
              </a:srgbClr>
            </a:outerShdw>
          </a:effectLst>
        </p:spPr>
      </p:pic>
      <p:pic>
        <p:nvPicPr>
          <p:cNvPr id="1315" name="Google Shape;1315;p66"/>
          <p:cNvPicPr preferRelativeResize="0"/>
          <p:nvPr/>
        </p:nvPicPr>
        <p:blipFill rotWithShape="1">
          <a:blip r:embed="rId5">
            <a:alphaModFix/>
          </a:blip>
          <a:srcRect b="0" l="0" r="52703" t="0"/>
          <a:stretch/>
        </p:blipFill>
        <p:spPr>
          <a:xfrm>
            <a:off x="365975" y="2154225"/>
            <a:ext cx="2218351" cy="2424726"/>
          </a:xfrm>
          <a:prstGeom prst="rect">
            <a:avLst/>
          </a:prstGeom>
          <a:noFill/>
          <a:ln>
            <a:noFill/>
          </a:ln>
          <a:effectLst>
            <a:outerShdw blurRad="57150" rotWithShape="0" algn="bl" dir="5400000" dist="19050">
              <a:srgbClr val="000000">
                <a:alpha val="50000"/>
              </a:srgbClr>
            </a:outerShdw>
          </a:effectLst>
        </p:spPr>
      </p:pic>
      <p:sp>
        <p:nvSpPr>
          <p:cNvPr id="1316" name="Google Shape;1316;p66"/>
          <p:cNvSpPr/>
          <p:nvPr/>
        </p:nvSpPr>
        <p:spPr>
          <a:xfrm>
            <a:off x="1288800" y="2076075"/>
            <a:ext cx="484800" cy="319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7" name="Google Shape;1317;p66"/>
          <p:cNvCxnSpPr/>
          <p:nvPr/>
        </p:nvCxnSpPr>
        <p:spPr>
          <a:xfrm flipH="1" rot="10800000">
            <a:off x="1702603" y="1771565"/>
            <a:ext cx="523200" cy="503700"/>
          </a:xfrm>
          <a:prstGeom prst="straightConnector1">
            <a:avLst/>
          </a:prstGeom>
          <a:noFill/>
          <a:ln cap="flat" cmpd="sng" w="28575">
            <a:solidFill>
              <a:srgbClr val="FF0000"/>
            </a:solidFill>
            <a:prstDash val="solid"/>
            <a:round/>
            <a:headEnd len="med" w="med" type="none"/>
            <a:tailEnd len="med" w="med" type="triangle"/>
          </a:ln>
        </p:spPr>
      </p:cxnSp>
      <p:sp>
        <p:nvSpPr>
          <p:cNvPr id="1318" name="Google Shape;1318;p66"/>
          <p:cNvSpPr/>
          <p:nvPr/>
        </p:nvSpPr>
        <p:spPr>
          <a:xfrm>
            <a:off x="2018650" y="1321425"/>
            <a:ext cx="929700" cy="474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6"/>
          <p:cNvSpPr txBox="1"/>
          <p:nvPr/>
        </p:nvSpPr>
        <p:spPr>
          <a:xfrm>
            <a:off x="3532075" y="1357913"/>
            <a:ext cx="4767600" cy="10773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Al MakeCode seleccionem “</a:t>
            </a:r>
            <a:r>
              <a:rPr i="1" lang="ca" sz="1200">
                <a:solidFill>
                  <a:schemeClr val="dk2"/>
                </a:solidFill>
                <a:latin typeface="Montserrat"/>
                <a:ea typeface="Montserrat"/>
                <a:cs typeface="Montserrat"/>
                <a:sym typeface="Montserrat"/>
              </a:rPr>
              <a:t>compartir</a:t>
            </a:r>
            <a:r>
              <a:rPr lang="ca"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Posem un nom al projecte i premem </a:t>
            </a:r>
            <a:r>
              <a:rPr i="1" lang="ca" sz="1200">
                <a:solidFill>
                  <a:schemeClr val="dk2"/>
                </a:solidFill>
                <a:latin typeface="Montserrat"/>
                <a:ea typeface="Montserrat"/>
                <a:cs typeface="Montserrat"/>
                <a:sym typeface="Montserrat"/>
              </a:rPr>
              <a:t>“publicar proyecto”.</a:t>
            </a:r>
            <a:r>
              <a:rPr lang="ca" sz="1200">
                <a:solidFill>
                  <a:schemeClr val="dk2"/>
                </a:solidFill>
                <a:latin typeface="Montserrat"/>
                <a:ea typeface="Montserrat"/>
                <a:cs typeface="Montserrat"/>
                <a:sym typeface="Montserrat"/>
              </a:rPr>
              <a:t> Se’ns crearà l’enllaç que podrem copiar i compartir.</a:t>
            </a:r>
            <a:endParaRPr sz="1200">
              <a:solidFill>
                <a:schemeClr val="dk2"/>
              </a:solidFill>
              <a:latin typeface="Montserrat"/>
              <a:ea typeface="Montserrat"/>
              <a:cs typeface="Montserrat"/>
              <a:sym typeface="Montserrat"/>
            </a:endParaRPr>
          </a:p>
        </p:txBody>
      </p:sp>
      <p:pic>
        <p:nvPicPr>
          <p:cNvPr id="1320" name="Google Shape;1320;p66"/>
          <p:cNvPicPr preferRelativeResize="0"/>
          <p:nvPr/>
        </p:nvPicPr>
        <p:blipFill>
          <a:blip r:embed="rId6">
            <a:alphaModFix/>
          </a:blip>
          <a:stretch>
            <a:fillRect/>
          </a:stretch>
        </p:blipFill>
        <p:spPr>
          <a:xfrm>
            <a:off x="2362200" y="619800"/>
            <a:ext cx="523200" cy="523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67"/>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latin typeface="Arial"/>
                <a:ea typeface="Arial"/>
                <a:cs typeface="Arial"/>
                <a:sym typeface="Arial"/>
              </a:rPr>
              <a:t>M3 R5. </a:t>
            </a:r>
            <a:endParaRPr sz="3900">
              <a:solidFill>
                <a:schemeClr val="lt1"/>
              </a:solidFill>
              <a:latin typeface="Arial"/>
              <a:ea typeface="Arial"/>
              <a:cs typeface="Arial"/>
              <a:sym typeface="Arial"/>
            </a:endParaRPr>
          </a:p>
          <a:p>
            <a:pPr indent="0" lvl="0" marL="0" rtl="0" algn="ctr">
              <a:spcBef>
                <a:spcPts val="0"/>
              </a:spcBef>
              <a:spcAft>
                <a:spcPts val="0"/>
              </a:spcAft>
              <a:buNone/>
            </a:pPr>
            <a:r>
              <a:rPr lang="ca" sz="3900">
                <a:solidFill>
                  <a:schemeClr val="lt1"/>
                </a:solidFill>
                <a:latin typeface="Arial"/>
                <a:ea typeface="Arial"/>
                <a:cs typeface="Arial"/>
                <a:sym typeface="Arial"/>
              </a:rPr>
              <a:t>PEDRA, PAPER, TISORES</a:t>
            </a:r>
            <a:endParaRPr sz="3900">
              <a:solidFill>
                <a:schemeClr val="lt1"/>
              </a:solidFill>
              <a:latin typeface="Arial"/>
              <a:ea typeface="Arial"/>
              <a:cs typeface="Arial"/>
              <a:sym typeface="Arial"/>
            </a:endParaRPr>
          </a:p>
          <a:p>
            <a:pPr indent="0" lvl="0" marL="0" rtl="0" algn="ctr">
              <a:spcBef>
                <a:spcPts val="0"/>
              </a:spcBef>
              <a:spcAft>
                <a:spcPts val="0"/>
              </a:spcAft>
              <a:buNone/>
            </a:pPr>
            <a:r>
              <a:t/>
            </a:r>
            <a:endParaRPr sz="3900">
              <a:solidFill>
                <a:schemeClr val="lt1"/>
              </a:solidFill>
              <a:latin typeface="Arial"/>
              <a:ea typeface="Arial"/>
              <a:cs typeface="Arial"/>
              <a:sym typeface="Arial"/>
            </a:endParaRPr>
          </a:p>
        </p:txBody>
      </p:sp>
      <p:sp>
        <p:nvSpPr>
          <p:cNvPr id="1326" name="Google Shape;1326;p6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grpSp>
        <p:nvGrpSpPr>
          <p:cNvPr id="1331" name="Google Shape;1331;p68"/>
          <p:cNvGrpSpPr/>
          <p:nvPr/>
        </p:nvGrpSpPr>
        <p:grpSpPr>
          <a:xfrm>
            <a:off x="601675" y="3936125"/>
            <a:ext cx="7083175" cy="715000"/>
            <a:chOff x="0" y="0"/>
            <a:chExt cx="7083175" cy="715000"/>
          </a:xfrm>
        </p:grpSpPr>
        <p:sp>
          <p:nvSpPr>
            <p:cNvPr id="1332" name="Google Shape;1332;p68"/>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8"/>
            <p:cNvSpPr/>
            <p:nvPr/>
          </p:nvSpPr>
          <p:spPr>
            <a:xfrm>
              <a:off x="1037" y="113328"/>
              <a:ext cx="1221000" cy="488400"/>
            </a:xfrm>
            <a:prstGeom prst="homePlate">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Sabies que...?</a:t>
              </a:r>
              <a:endParaRPr b="1">
                <a:solidFill>
                  <a:schemeClr val="lt1"/>
                </a:solidFill>
              </a:endParaRPr>
            </a:p>
          </p:txBody>
        </p:sp>
        <p:sp>
          <p:nvSpPr>
            <p:cNvPr id="1335" name="Google Shape;1335;p68"/>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337" name="Google Shape;1337;p68"/>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339" name="Google Shape;1339;p6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341" name="Google Shape;1341;p6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343" name="Google Shape;1343;p6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6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p>
          </p:txBody>
        </p:sp>
        <p:sp>
          <p:nvSpPr>
            <p:cNvPr id="1345" name="Google Shape;1345;p68"/>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6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347" name="Google Shape;1347;p68"/>
          <p:cNvSpPr txBox="1"/>
          <p:nvPr/>
        </p:nvSpPr>
        <p:spPr>
          <a:xfrm>
            <a:off x="315375" y="59655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Sabies que…?</a:t>
            </a:r>
            <a:endParaRPr b="1" sz="1700">
              <a:solidFill>
                <a:schemeClr val="dk2"/>
              </a:solidFill>
              <a:latin typeface="Montserrat"/>
              <a:ea typeface="Montserrat"/>
              <a:cs typeface="Montserrat"/>
              <a:sym typeface="Montserrat"/>
            </a:endParaRPr>
          </a:p>
        </p:txBody>
      </p:sp>
      <p:sp>
        <p:nvSpPr>
          <p:cNvPr id="1348" name="Google Shape;1348;p68"/>
          <p:cNvSpPr txBox="1"/>
          <p:nvPr/>
        </p:nvSpPr>
        <p:spPr>
          <a:xfrm>
            <a:off x="8061425" y="4866600"/>
            <a:ext cx="114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600">
                <a:solidFill>
                  <a:schemeClr val="lt1"/>
                </a:solidFill>
              </a:rPr>
              <a:t>Icones  flaticon.es</a:t>
            </a:r>
            <a:endParaRPr sz="600">
              <a:solidFill>
                <a:schemeClr val="lt1"/>
              </a:solidFill>
            </a:endParaRPr>
          </a:p>
        </p:txBody>
      </p:sp>
      <p:grpSp>
        <p:nvGrpSpPr>
          <p:cNvPr id="1349" name="Google Shape;1349;p68"/>
          <p:cNvGrpSpPr/>
          <p:nvPr/>
        </p:nvGrpSpPr>
        <p:grpSpPr>
          <a:xfrm>
            <a:off x="154200" y="0"/>
            <a:ext cx="7334100" cy="1155100"/>
            <a:chOff x="154200" y="0"/>
            <a:chExt cx="7334100" cy="1155100"/>
          </a:xfrm>
        </p:grpSpPr>
        <p:sp>
          <p:nvSpPr>
            <p:cNvPr id="1350" name="Google Shape;1350;p68"/>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351" name="Google Shape;1351;p68"/>
            <p:cNvPicPr preferRelativeResize="0"/>
            <p:nvPr/>
          </p:nvPicPr>
          <p:blipFill>
            <a:blip r:embed="rId3">
              <a:alphaModFix/>
            </a:blip>
            <a:stretch>
              <a:fillRect/>
            </a:stretch>
          </p:blipFill>
          <p:spPr>
            <a:xfrm>
              <a:off x="2025775" y="662500"/>
              <a:ext cx="492600" cy="492600"/>
            </a:xfrm>
            <a:prstGeom prst="rect">
              <a:avLst/>
            </a:prstGeom>
            <a:noFill/>
            <a:ln>
              <a:noFill/>
            </a:ln>
          </p:spPr>
        </p:pic>
      </p:grpSp>
      <p:sp>
        <p:nvSpPr>
          <p:cNvPr id="1352" name="Google Shape;1352;p68"/>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353" name="Google Shape;1353;p6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354" name="Google Shape;1354;p68"/>
          <p:cNvSpPr txBox="1"/>
          <p:nvPr/>
        </p:nvSpPr>
        <p:spPr>
          <a:xfrm>
            <a:off x="719325" y="917850"/>
            <a:ext cx="8088900" cy="22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Hi ha molts projectes interessants de jocs que pots crear amb la micro: bit.</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Recordes l’acceleròmetre?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El vas utilitzar al mòdul com un sensor de moviment. Amb l’acceleròmetre, la micro:bit pot detectar els gestos que fem: mirar cap amunt, girar cap a la dreta, cap a l’esquerra, sacsejar, etc.</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Creus que pots fer servir aquest acceleròmetre i la pantalla de LEDs de la micro:bit per afegir tecnologia a un joc tradicional?</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69"/>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Montserrat"/>
              <a:ea typeface="Montserrat"/>
              <a:cs typeface="Montserrat"/>
              <a:sym typeface="Montserrat"/>
            </a:endParaRPr>
          </a:p>
        </p:txBody>
      </p:sp>
      <p:grpSp>
        <p:nvGrpSpPr>
          <p:cNvPr id="1360" name="Google Shape;1360;p69"/>
          <p:cNvGrpSpPr/>
          <p:nvPr/>
        </p:nvGrpSpPr>
        <p:grpSpPr>
          <a:xfrm>
            <a:off x="798825" y="3924400"/>
            <a:ext cx="7083175" cy="715000"/>
            <a:chOff x="0" y="0"/>
            <a:chExt cx="7083175" cy="715000"/>
          </a:xfrm>
        </p:grpSpPr>
        <p:sp>
          <p:nvSpPr>
            <p:cNvPr id="1361" name="Google Shape;1361;p69"/>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69"/>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69"/>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364" name="Google Shape;1364;p69"/>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69"/>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366" name="Google Shape;1366;p69"/>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69"/>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368" name="Google Shape;1368;p69"/>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9"/>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370" name="Google Shape;1370;p69"/>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69"/>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372" name="Google Shape;1372;p69"/>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69"/>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374" name="Google Shape;1374;p69"/>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69"/>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376" name="Google Shape;1376;p69"/>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b="1" sz="1500">
              <a:solidFill>
                <a:schemeClr val="dk2"/>
              </a:solidFill>
              <a:latin typeface="Montserrat"/>
              <a:ea typeface="Montserrat"/>
              <a:cs typeface="Montserrat"/>
              <a:sym typeface="Montserrat"/>
            </a:endParaRPr>
          </a:p>
        </p:txBody>
      </p:sp>
      <p:sp>
        <p:nvSpPr>
          <p:cNvPr id="1377" name="Google Shape;1377;p69"/>
          <p:cNvSpPr txBox="1"/>
          <p:nvPr/>
        </p:nvSpPr>
        <p:spPr>
          <a:xfrm>
            <a:off x="278475" y="1059800"/>
            <a:ext cx="7603500" cy="2665200"/>
          </a:xfrm>
          <a:prstGeom prst="rect">
            <a:avLst/>
          </a:prstGeom>
          <a:noFill/>
          <a:ln>
            <a:noFill/>
          </a:ln>
        </p:spPr>
        <p:txBody>
          <a:bodyPr anchorCtr="0" anchor="t" bIns="91425" lIns="91425" spcFirstLastPara="1" rIns="91425" wrap="square" tIns="91425">
            <a:spAutoFit/>
          </a:bodyPr>
          <a:lstStyle/>
          <a:p>
            <a:pPr indent="-298450" lvl="0" marL="4572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En aquest repte programaràs la placa per poder jugar al Pedra, paper, tisores.</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Pedra, paper, tisores és un joc d'atzar per a dues persones. Un company i tu sacsegeu els punys 3 vegades, i cadascú posa la mà de manera que sembli una pedra, un paper o unes tisores. Recorda que:</a:t>
            </a:r>
            <a:endParaRPr sz="1100">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latin typeface="Montserrat"/>
              <a:ea typeface="Montserrat"/>
              <a:cs typeface="Montserrat"/>
              <a:sym typeface="Montserrat"/>
            </a:endParaRPr>
          </a:p>
          <a:p>
            <a:pPr indent="-298450" lvl="0" marL="9144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La pedra guanya les tisores. </a:t>
            </a:r>
            <a:endParaRPr sz="1100">
              <a:latin typeface="Montserrat"/>
              <a:ea typeface="Montserrat"/>
              <a:cs typeface="Montserrat"/>
              <a:sym typeface="Montserrat"/>
            </a:endParaRPr>
          </a:p>
          <a:p>
            <a:pPr indent="-298450" lvl="0" marL="9144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Les tisores guanyen el paper. </a:t>
            </a:r>
            <a:endParaRPr sz="1100">
              <a:latin typeface="Montserrat"/>
              <a:ea typeface="Montserrat"/>
              <a:cs typeface="Montserrat"/>
              <a:sym typeface="Montserrat"/>
            </a:endParaRPr>
          </a:p>
          <a:p>
            <a:pPr indent="-298450" lvl="0" marL="9144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El paper guanya la pedra.</a:t>
            </a:r>
            <a:endParaRPr sz="1100">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p:txBody>
      </p:sp>
      <p:sp>
        <p:nvSpPr>
          <p:cNvPr id="1378" name="Google Shape;1378;p6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379" name="Google Shape;1379;p69"/>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70"/>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Montserrat"/>
              <a:ea typeface="Montserrat"/>
              <a:cs typeface="Montserrat"/>
              <a:sym typeface="Montserrat"/>
            </a:endParaRPr>
          </a:p>
        </p:txBody>
      </p:sp>
      <p:grpSp>
        <p:nvGrpSpPr>
          <p:cNvPr id="1385" name="Google Shape;1385;p70"/>
          <p:cNvGrpSpPr/>
          <p:nvPr/>
        </p:nvGrpSpPr>
        <p:grpSpPr>
          <a:xfrm>
            <a:off x="798825" y="3924400"/>
            <a:ext cx="7083175" cy="715000"/>
            <a:chOff x="0" y="0"/>
            <a:chExt cx="7083175" cy="715000"/>
          </a:xfrm>
        </p:grpSpPr>
        <p:sp>
          <p:nvSpPr>
            <p:cNvPr id="1386" name="Google Shape;1386;p70"/>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70"/>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70"/>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389" name="Google Shape;1389;p70"/>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70"/>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391" name="Google Shape;1391;p70"/>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70"/>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393" name="Google Shape;1393;p70"/>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70"/>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395" name="Google Shape;1395;p70"/>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70"/>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397" name="Google Shape;1397;p70"/>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70"/>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399" name="Google Shape;1399;p70"/>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70"/>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401" name="Google Shape;1401;p70"/>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b="1" sz="1500">
              <a:solidFill>
                <a:schemeClr val="dk2"/>
              </a:solidFill>
              <a:latin typeface="Montserrat"/>
              <a:ea typeface="Montserrat"/>
              <a:cs typeface="Montserrat"/>
              <a:sym typeface="Montserrat"/>
            </a:endParaRPr>
          </a:p>
        </p:txBody>
      </p:sp>
      <p:sp>
        <p:nvSpPr>
          <p:cNvPr id="1402" name="Google Shape;1402;p70"/>
          <p:cNvSpPr txBox="1"/>
          <p:nvPr/>
        </p:nvSpPr>
        <p:spPr>
          <a:xfrm>
            <a:off x="278475" y="1059800"/>
            <a:ext cx="5454900" cy="1522200"/>
          </a:xfrm>
          <a:prstGeom prst="rect">
            <a:avLst/>
          </a:prstGeom>
          <a:noFill/>
          <a:ln>
            <a:noFill/>
          </a:ln>
        </p:spPr>
        <p:txBody>
          <a:bodyPr anchorCtr="0" anchor="t" bIns="91425" lIns="91425" spcFirstLastPara="1" rIns="91425" wrap="square" tIns="91425">
            <a:spAutoFit/>
          </a:bodyPr>
          <a:lstStyle/>
          <a:p>
            <a:pPr indent="-298450" lvl="0" marL="457200" rtl="0" algn="just">
              <a:lnSpc>
                <a:spcPct val="115000"/>
              </a:lnSpc>
              <a:spcBef>
                <a:spcPts val="0"/>
              </a:spcBef>
              <a:spcAft>
                <a:spcPts val="0"/>
              </a:spcAft>
              <a:buSzPts val="1100"/>
              <a:buFont typeface="Montserrat"/>
              <a:buChar char="●"/>
            </a:pPr>
            <a:r>
              <a:rPr lang="ca" sz="1100">
                <a:latin typeface="Montserrat"/>
                <a:ea typeface="Montserrat"/>
                <a:cs typeface="Montserrat"/>
                <a:sym typeface="Montserrat"/>
              </a:rPr>
              <a:t>Amb la micro:bit pots programar el joc. Quan l’acceleròmetre  detecti una sacsejada, el programa ha de donar a la variable “mà”</a:t>
            </a:r>
            <a:r>
              <a:rPr i="1" lang="ca" sz="1100">
                <a:latin typeface="Montserrat"/>
                <a:ea typeface="Montserrat"/>
                <a:cs typeface="Montserrat"/>
                <a:sym typeface="Montserrat"/>
              </a:rPr>
              <a:t> </a:t>
            </a:r>
            <a:r>
              <a:rPr lang="ca" sz="1100">
                <a:latin typeface="Montserrat"/>
                <a:ea typeface="Montserrat"/>
                <a:cs typeface="Montserrat"/>
                <a:sym typeface="Montserrat"/>
              </a:rPr>
              <a:t>un nombre a l'atzar entre  0 i 2.</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rPr lang="ca" sz="1100">
                <a:latin typeface="Montserrat"/>
                <a:ea typeface="Montserrat"/>
                <a:cs typeface="Montserrat"/>
                <a:sym typeface="Montserrat"/>
              </a:rPr>
              <a:t>Cadascun d’aquests nombres els pots vincular a una opció de pedra, de paper o de tisores, de manera que en funció de la mà triada a l’atzar es mostrarà en pantalla el dibuix corresponent.</a:t>
            </a:r>
            <a:endParaRPr sz="1100">
              <a:latin typeface="Montserrat"/>
              <a:ea typeface="Montserrat"/>
              <a:cs typeface="Montserrat"/>
              <a:sym typeface="Montserrat"/>
            </a:endParaRPr>
          </a:p>
        </p:txBody>
      </p:sp>
      <p:sp>
        <p:nvSpPr>
          <p:cNvPr id="1403" name="Google Shape;1403;p7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404" name="Google Shape;1404;p70"/>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405" name="Google Shape;1405;p70"/>
          <p:cNvPicPr preferRelativeResize="0"/>
          <p:nvPr/>
        </p:nvPicPr>
        <p:blipFill>
          <a:blip r:embed="rId3">
            <a:alphaModFix/>
          </a:blip>
          <a:stretch>
            <a:fillRect/>
          </a:stretch>
        </p:blipFill>
        <p:spPr>
          <a:xfrm>
            <a:off x="5770475" y="1885400"/>
            <a:ext cx="2765825" cy="20077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71"/>
          <p:cNvSpPr txBox="1"/>
          <p:nvPr/>
        </p:nvSpPr>
        <p:spPr>
          <a:xfrm>
            <a:off x="496050" y="1028450"/>
            <a:ext cx="81519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El programa ha de tenir dues parts:</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1" marL="914400" rtl="0" algn="l">
              <a:spcBef>
                <a:spcPts val="0"/>
              </a:spcBef>
              <a:spcAft>
                <a:spcPts val="0"/>
              </a:spcAft>
              <a:buSzPts val="1100"/>
              <a:buFont typeface="Montserrat"/>
              <a:buChar char="○"/>
            </a:pPr>
            <a:r>
              <a:rPr lang="ca" sz="1100">
                <a:latin typeface="Montserrat"/>
                <a:ea typeface="Montserrat"/>
                <a:cs typeface="Montserrat"/>
                <a:sym typeface="Montserrat"/>
              </a:rPr>
              <a:t>Una part amb la dinàmica del joc, és a dir, si se sacseja la placa es mostra una de les tres opcions del joc.</a:t>
            </a:r>
            <a:endParaRPr sz="1100">
              <a:latin typeface="Montserrat"/>
              <a:ea typeface="Montserrat"/>
              <a:cs typeface="Montserrat"/>
              <a:sym typeface="Montserrat"/>
            </a:endParaRPr>
          </a:p>
          <a:p>
            <a:pPr indent="-298450" lvl="1" marL="914400" rtl="0" algn="l">
              <a:spcBef>
                <a:spcPts val="0"/>
              </a:spcBef>
              <a:spcAft>
                <a:spcPts val="0"/>
              </a:spcAft>
              <a:buSzPts val="1100"/>
              <a:buFont typeface="Montserrat"/>
              <a:buChar char="○"/>
            </a:pPr>
            <a:r>
              <a:rPr lang="ca" sz="1100">
                <a:latin typeface="Montserrat"/>
                <a:ea typeface="Montserrat"/>
                <a:cs typeface="Montserrat"/>
                <a:sym typeface="Montserrat"/>
              </a:rPr>
              <a:t>Una altra part per dur a terme la comunicació entre plaques i saber quina ha guanyat o perdut.</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Les opcions que poden donar-se en el joc són:</a:t>
            </a:r>
            <a:endParaRPr sz="1100">
              <a:latin typeface="Montserrat"/>
              <a:ea typeface="Montserrat"/>
              <a:cs typeface="Montserrat"/>
              <a:sym typeface="Montserrat"/>
            </a:endParaRPr>
          </a:p>
        </p:txBody>
      </p:sp>
      <p:grpSp>
        <p:nvGrpSpPr>
          <p:cNvPr id="1411" name="Google Shape;1411;p71"/>
          <p:cNvGrpSpPr/>
          <p:nvPr/>
        </p:nvGrpSpPr>
        <p:grpSpPr>
          <a:xfrm>
            <a:off x="798825" y="3924400"/>
            <a:ext cx="7083175" cy="715000"/>
            <a:chOff x="0" y="0"/>
            <a:chExt cx="7083175" cy="715000"/>
          </a:xfrm>
        </p:grpSpPr>
        <p:sp>
          <p:nvSpPr>
            <p:cNvPr id="1412" name="Google Shape;1412;p71"/>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71"/>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71"/>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415" name="Google Shape;1415;p71"/>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71"/>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417" name="Google Shape;1417;p71"/>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71"/>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419" name="Google Shape;1419;p71"/>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71"/>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421" name="Google Shape;1421;p71"/>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71"/>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423" name="Google Shape;1423;p71"/>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71"/>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425" name="Google Shape;1425;p71"/>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71"/>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427" name="Google Shape;1427;p71"/>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Estructura del programa</a:t>
            </a:r>
            <a:endParaRPr b="1" sz="1500">
              <a:solidFill>
                <a:schemeClr val="dk2"/>
              </a:solidFill>
              <a:latin typeface="Montserrat"/>
              <a:ea typeface="Montserrat"/>
              <a:cs typeface="Montserrat"/>
              <a:sym typeface="Montserrat"/>
            </a:endParaRPr>
          </a:p>
        </p:txBody>
      </p:sp>
      <p:sp>
        <p:nvSpPr>
          <p:cNvPr id="1428" name="Google Shape;1428;p7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429" name="Google Shape;1429;p71"/>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1430" name="Google Shape;1430;p71"/>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431" name="Google Shape;1431;p71"/>
          <p:cNvPicPr preferRelativeResize="0"/>
          <p:nvPr/>
        </p:nvPicPr>
        <p:blipFill>
          <a:blip r:embed="rId4">
            <a:alphaModFix/>
          </a:blip>
          <a:stretch>
            <a:fillRect/>
          </a:stretch>
        </p:blipFill>
        <p:spPr>
          <a:xfrm>
            <a:off x="2612975" y="2308827"/>
            <a:ext cx="3249096" cy="155418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7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437" name="Google Shape;1437;p72"/>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Diagrama de flux</a:t>
            </a:r>
            <a:endParaRPr b="1" sz="1500">
              <a:solidFill>
                <a:schemeClr val="dk2"/>
              </a:solidFill>
              <a:latin typeface="Montserrat"/>
              <a:ea typeface="Montserrat"/>
              <a:cs typeface="Montserrat"/>
              <a:sym typeface="Montserrat"/>
            </a:endParaRPr>
          </a:p>
        </p:txBody>
      </p:sp>
      <p:sp>
        <p:nvSpPr>
          <p:cNvPr id="1438" name="Google Shape;1438;p72"/>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439" name="Google Shape;1439;p72"/>
          <p:cNvPicPr preferRelativeResize="0"/>
          <p:nvPr/>
        </p:nvPicPr>
        <p:blipFill>
          <a:blip r:embed="rId4">
            <a:alphaModFix/>
          </a:blip>
          <a:stretch>
            <a:fillRect/>
          </a:stretch>
        </p:blipFill>
        <p:spPr>
          <a:xfrm>
            <a:off x="1673475" y="1117225"/>
            <a:ext cx="5309325" cy="2778125"/>
          </a:xfrm>
          <a:prstGeom prst="rect">
            <a:avLst/>
          </a:prstGeom>
          <a:noFill/>
          <a:ln>
            <a:noFill/>
          </a:ln>
        </p:spPr>
      </p:pic>
      <p:grpSp>
        <p:nvGrpSpPr>
          <p:cNvPr id="1440" name="Google Shape;1440;p72"/>
          <p:cNvGrpSpPr/>
          <p:nvPr/>
        </p:nvGrpSpPr>
        <p:grpSpPr>
          <a:xfrm>
            <a:off x="610075" y="4047750"/>
            <a:ext cx="7083175" cy="715000"/>
            <a:chOff x="0" y="0"/>
            <a:chExt cx="7083175" cy="715000"/>
          </a:xfrm>
        </p:grpSpPr>
        <p:sp>
          <p:nvSpPr>
            <p:cNvPr id="1441" name="Google Shape;1441;p72"/>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72"/>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72"/>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444" name="Google Shape;1444;p72"/>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72"/>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446" name="Google Shape;1446;p72"/>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72"/>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448" name="Google Shape;1448;p72"/>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72"/>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450" name="Google Shape;1450;p72"/>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72"/>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452" name="Google Shape;1452;p72"/>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72"/>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454" name="Google Shape;1454;p72"/>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72"/>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456" name="Google Shape;1456;p72"/>
          <p:cNvSpPr txBox="1"/>
          <p:nvPr/>
        </p:nvSpPr>
        <p:spPr>
          <a:xfrm>
            <a:off x="501025" y="907600"/>
            <a:ext cx="42621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Què falta en aquest diagrama de flux?</a:t>
            </a:r>
            <a:endParaRPr/>
          </a:p>
        </p:txBody>
      </p:sp>
      <p:grpSp>
        <p:nvGrpSpPr>
          <p:cNvPr id="1457" name="Google Shape;1457;p72"/>
          <p:cNvGrpSpPr/>
          <p:nvPr/>
        </p:nvGrpSpPr>
        <p:grpSpPr>
          <a:xfrm>
            <a:off x="1766425" y="2860125"/>
            <a:ext cx="2008575" cy="354600"/>
            <a:chOff x="1766425" y="3012525"/>
            <a:chExt cx="2008575" cy="354600"/>
          </a:xfrm>
        </p:grpSpPr>
        <p:sp>
          <p:nvSpPr>
            <p:cNvPr id="1458" name="Google Shape;1458;p72"/>
            <p:cNvSpPr/>
            <p:nvPr/>
          </p:nvSpPr>
          <p:spPr>
            <a:xfrm>
              <a:off x="1766425" y="3012525"/>
              <a:ext cx="1731300" cy="107700"/>
            </a:xfrm>
            <a:prstGeom prst="leftRightArrow">
              <a:avLst>
                <a:gd fmla="val 50000" name="adj1"/>
                <a:gd fmla="val 50000" name="adj2"/>
              </a:avLst>
            </a:prstGeom>
            <a:solidFill>
              <a:srgbClr val="DAEEF3"/>
            </a:solidFill>
            <a:ln cap="flat" cmpd="sng" w="9525">
              <a:solidFill>
                <a:srgbClr val="1698B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72"/>
            <p:cNvSpPr txBox="1"/>
            <p:nvPr/>
          </p:nvSpPr>
          <p:spPr>
            <a:xfrm>
              <a:off x="1871500" y="3044025"/>
              <a:ext cx="1903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ca" sz="900">
                  <a:latin typeface="Montserrat"/>
                  <a:ea typeface="Montserrat"/>
                  <a:cs typeface="Montserrat"/>
                  <a:sym typeface="Montserrat"/>
                </a:rPr>
                <a:t>interacció entre </a:t>
              </a:r>
              <a:r>
                <a:rPr b="1" i="1" lang="ca" sz="900">
                  <a:latin typeface="Montserrat"/>
                  <a:ea typeface="Montserrat"/>
                  <a:cs typeface="Montserrat"/>
                  <a:sym typeface="Montserrat"/>
                </a:rPr>
                <a:t>plaques</a:t>
              </a:r>
              <a:endParaRPr b="1" i="1" sz="1200"/>
            </a:p>
          </p:txBody>
        </p:sp>
      </p:grpSp>
      <p:grpSp>
        <p:nvGrpSpPr>
          <p:cNvPr id="1460" name="Google Shape;1460;p72"/>
          <p:cNvGrpSpPr/>
          <p:nvPr/>
        </p:nvGrpSpPr>
        <p:grpSpPr>
          <a:xfrm>
            <a:off x="3888900" y="3861550"/>
            <a:ext cx="3188850" cy="338850"/>
            <a:chOff x="1436975" y="3012525"/>
            <a:chExt cx="3188850" cy="338850"/>
          </a:xfrm>
        </p:grpSpPr>
        <p:sp>
          <p:nvSpPr>
            <p:cNvPr id="1461" name="Google Shape;1461;p72"/>
            <p:cNvSpPr/>
            <p:nvPr/>
          </p:nvSpPr>
          <p:spPr>
            <a:xfrm>
              <a:off x="1436975" y="3012525"/>
              <a:ext cx="2992800" cy="107700"/>
            </a:xfrm>
            <a:prstGeom prst="leftRightArrow">
              <a:avLst>
                <a:gd fmla="val 50000" name="adj1"/>
                <a:gd fmla="val 50000" name="adj2"/>
              </a:avLst>
            </a:prstGeom>
            <a:solidFill>
              <a:srgbClr val="DAEEF3"/>
            </a:solidFill>
            <a:ln cap="flat" cmpd="sng" w="9525">
              <a:solidFill>
                <a:srgbClr val="1698B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72"/>
            <p:cNvSpPr txBox="1"/>
            <p:nvPr/>
          </p:nvSpPr>
          <p:spPr>
            <a:xfrm>
              <a:off x="2722325" y="3028275"/>
              <a:ext cx="1903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ca" sz="900">
                  <a:latin typeface="Montserrat"/>
                  <a:ea typeface="Montserrat"/>
                  <a:cs typeface="Montserrat"/>
                  <a:sym typeface="Montserrat"/>
                </a:rPr>
                <a:t>jugada</a:t>
              </a:r>
              <a:endParaRPr b="1" i="1" sz="1200"/>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51" name="Google Shape;151;p19"/>
          <p:cNvGrpSpPr/>
          <p:nvPr/>
        </p:nvGrpSpPr>
        <p:grpSpPr>
          <a:xfrm>
            <a:off x="496113" y="4117550"/>
            <a:ext cx="7083175" cy="715000"/>
            <a:chOff x="63" y="113325"/>
            <a:chExt cx="7083175" cy="715000"/>
          </a:xfrm>
        </p:grpSpPr>
        <p:sp>
          <p:nvSpPr>
            <p:cNvPr id="152" name="Google Shape;152;p19"/>
            <p:cNvSpPr/>
            <p:nvPr/>
          </p:nvSpPr>
          <p:spPr>
            <a:xfrm>
              <a:off x="63" y="1133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55" name="Google Shape;155;p19"/>
            <p:cNvSpPr/>
            <p:nvPr/>
          </p:nvSpPr>
          <p:spPr>
            <a:xfrm>
              <a:off x="977742"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Explora i investiga</a:t>
              </a:r>
              <a:endParaRPr b="1">
                <a:solidFill>
                  <a:schemeClr val="lt1"/>
                </a:solidFill>
              </a:endParaRPr>
            </a:p>
          </p:txBody>
        </p:sp>
        <p:sp>
          <p:nvSpPr>
            <p:cNvPr id="157" name="Google Shape;157;p19"/>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59" name="Google Shape;159;p19"/>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9"/>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61" name="Google Shape;161;p19"/>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63" name="Google Shape;163;p19"/>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65" name="Google Shape;165;p19"/>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67" name="Google Shape;167;p19"/>
          <p:cNvSpPr txBox="1"/>
          <p:nvPr/>
        </p:nvSpPr>
        <p:spPr>
          <a:xfrm>
            <a:off x="491875" y="623050"/>
            <a:ext cx="5594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Estructura del programa</a:t>
            </a:r>
            <a:endParaRPr b="1" sz="1700">
              <a:solidFill>
                <a:schemeClr val="dk2"/>
              </a:solidFill>
              <a:latin typeface="Montserrat"/>
              <a:ea typeface="Montserrat"/>
              <a:cs typeface="Montserrat"/>
              <a:sym typeface="Montserrat"/>
            </a:endParaRPr>
          </a:p>
        </p:txBody>
      </p:sp>
      <p:sp>
        <p:nvSpPr>
          <p:cNvPr id="168" name="Google Shape;168;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69" name="Google Shape;169;p19"/>
          <p:cNvSpPr txBox="1"/>
          <p:nvPr/>
        </p:nvSpPr>
        <p:spPr>
          <a:xfrm>
            <a:off x="579150" y="958375"/>
            <a:ext cx="77778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En aquest programa faràs servir la funció de ràdio de la micro:bit per compartir un missatge. Pots fer-la servir al simulador de MakeCode o transferir el codi a dues o més plaques micro:bit.</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rPr lang="ca" sz="1100">
                <a:latin typeface="Montserrat"/>
                <a:ea typeface="Montserrat"/>
                <a:cs typeface="Montserrat"/>
                <a:sym typeface="Montserrat"/>
              </a:rPr>
              <a:t>Caldrà realitzar </a:t>
            </a:r>
            <a:r>
              <a:rPr b="1" lang="ca" sz="1100">
                <a:latin typeface="Montserrat"/>
                <a:ea typeface="Montserrat"/>
                <a:cs typeface="Montserrat"/>
                <a:sym typeface="Montserrat"/>
              </a:rPr>
              <a:t>tres accions</a:t>
            </a:r>
            <a:r>
              <a:rPr lang="ca" sz="1100">
                <a:latin typeface="Montserrat"/>
                <a:ea typeface="Montserrat"/>
                <a:cs typeface="Montserrat"/>
                <a:sym typeface="Montserrat"/>
              </a:rPr>
              <a:t>:</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AutoNum type="arabicPeriod"/>
            </a:pPr>
            <a:r>
              <a:rPr lang="ca" sz="1100">
                <a:latin typeface="Montserrat"/>
                <a:ea typeface="Montserrat"/>
                <a:cs typeface="Montserrat"/>
                <a:sym typeface="Montserrat"/>
              </a:rPr>
              <a:t>Establir el </a:t>
            </a:r>
            <a:r>
              <a:rPr b="1" lang="ca" sz="1100">
                <a:latin typeface="Montserrat"/>
                <a:ea typeface="Montserrat"/>
                <a:cs typeface="Montserrat"/>
                <a:sym typeface="Montserrat"/>
              </a:rPr>
              <a:t>grup </a:t>
            </a:r>
            <a:r>
              <a:rPr lang="ca" sz="1100">
                <a:latin typeface="Montserrat"/>
                <a:ea typeface="Montserrat"/>
                <a:cs typeface="Montserrat"/>
                <a:sym typeface="Montserrat"/>
              </a:rPr>
              <a:t>o canal de ràdio.</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AutoNum type="arabicPeriod"/>
            </a:pPr>
            <a:r>
              <a:rPr lang="ca" sz="1100">
                <a:latin typeface="Montserrat"/>
                <a:ea typeface="Montserrat"/>
                <a:cs typeface="Montserrat"/>
                <a:sym typeface="Montserrat"/>
              </a:rPr>
              <a:t>Quan es premi el botó A, realitzar la transmissió.</a:t>
            </a:r>
            <a:endParaRPr sz="1100">
              <a:latin typeface="Montserrat"/>
              <a:ea typeface="Montserrat"/>
              <a:cs typeface="Montserrat"/>
              <a:sym typeface="Montserrat"/>
            </a:endParaRPr>
          </a:p>
          <a:p>
            <a:pPr indent="-298450" lvl="0" marL="457200" rtl="0" algn="just">
              <a:spcBef>
                <a:spcPts val="0"/>
              </a:spcBef>
              <a:spcAft>
                <a:spcPts val="0"/>
              </a:spcAft>
              <a:buSzPts val="1100"/>
              <a:buFont typeface="Montserrat"/>
              <a:buAutoNum type="arabicPeriod"/>
            </a:pPr>
            <a:r>
              <a:rPr lang="ca" sz="1100">
                <a:latin typeface="Montserrat"/>
                <a:ea typeface="Montserrat"/>
                <a:cs typeface="Montserrat"/>
                <a:sym typeface="Montserrat"/>
              </a:rPr>
              <a:t>En rebre cadena, mostrar una icona i text.</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p:txBody>
      </p:sp>
      <p:sp>
        <p:nvSpPr>
          <p:cNvPr id="170" name="Google Shape;170;p19"/>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7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468" name="Google Shape;1468;p73"/>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Diagrama de flux</a:t>
            </a:r>
            <a:endParaRPr b="1" sz="1500">
              <a:solidFill>
                <a:schemeClr val="dk2"/>
              </a:solidFill>
              <a:latin typeface="Montserrat"/>
              <a:ea typeface="Montserrat"/>
              <a:cs typeface="Montserrat"/>
              <a:sym typeface="Montserrat"/>
            </a:endParaRPr>
          </a:p>
        </p:txBody>
      </p:sp>
      <p:sp>
        <p:nvSpPr>
          <p:cNvPr id="1469" name="Google Shape;1469;p73"/>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470" name="Google Shape;1470;p73"/>
          <p:cNvPicPr preferRelativeResize="0"/>
          <p:nvPr/>
        </p:nvPicPr>
        <p:blipFill>
          <a:blip r:embed="rId4">
            <a:alphaModFix/>
          </a:blip>
          <a:stretch>
            <a:fillRect/>
          </a:stretch>
        </p:blipFill>
        <p:spPr>
          <a:xfrm>
            <a:off x="2130975" y="677775"/>
            <a:ext cx="5811825" cy="3400250"/>
          </a:xfrm>
          <a:prstGeom prst="rect">
            <a:avLst/>
          </a:prstGeom>
          <a:noFill/>
          <a:ln>
            <a:noFill/>
          </a:ln>
        </p:spPr>
      </p:pic>
      <p:sp>
        <p:nvSpPr>
          <p:cNvPr id="1471" name="Google Shape;1471;p73"/>
          <p:cNvSpPr txBox="1"/>
          <p:nvPr/>
        </p:nvSpPr>
        <p:spPr>
          <a:xfrm>
            <a:off x="4274625" y="984075"/>
            <a:ext cx="36216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Què falta en aquest diagrama de flux?</a:t>
            </a:r>
            <a:endParaRPr/>
          </a:p>
        </p:txBody>
      </p:sp>
      <p:grpSp>
        <p:nvGrpSpPr>
          <p:cNvPr id="1472" name="Google Shape;1472;p73"/>
          <p:cNvGrpSpPr/>
          <p:nvPr/>
        </p:nvGrpSpPr>
        <p:grpSpPr>
          <a:xfrm>
            <a:off x="610075" y="4047750"/>
            <a:ext cx="7083175" cy="715000"/>
            <a:chOff x="0" y="0"/>
            <a:chExt cx="7083175" cy="715000"/>
          </a:xfrm>
        </p:grpSpPr>
        <p:sp>
          <p:nvSpPr>
            <p:cNvPr id="1473" name="Google Shape;1473;p73"/>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3"/>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73"/>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476" name="Google Shape;1476;p73"/>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73"/>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478" name="Google Shape;1478;p73"/>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73"/>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480" name="Google Shape;1480;p73"/>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73"/>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482" name="Google Shape;1482;p73"/>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73"/>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484" name="Google Shape;1484;p73"/>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73"/>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486" name="Google Shape;1486;p73"/>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73"/>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74"/>
          <p:cNvSpPr txBox="1"/>
          <p:nvPr/>
        </p:nvSpPr>
        <p:spPr>
          <a:xfrm>
            <a:off x="491875" y="9209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493" name="Google Shape;1493;p74"/>
          <p:cNvGrpSpPr/>
          <p:nvPr/>
        </p:nvGrpSpPr>
        <p:grpSpPr>
          <a:xfrm>
            <a:off x="610075" y="3823625"/>
            <a:ext cx="7083175" cy="715000"/>
            <a:chOff x="0" y="0"/>
            <a:chExt cx="7083175" cy="715000"/>
          </a:xfrm>
        </p:grpSpPr>
        <p:sp>
          <p:nvSpPr>
            <p:cNvPr id="1494" name="Google Shape;1494;p74"/>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74"/>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7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497" name="Google Shape;1497;p7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7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499" name="Google Shape;1499;p74"/>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7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501" name="Google Shape;1501;p74"/>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02" name="Google Shape;1502;p7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1503" name="Google Shape;1503;p7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7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505" name="Google Shape;1505;p74"/>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7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507" name="Google Shape;1507;p74"/>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7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509" name="Google Shape;1509;p74"/>
          <p:cNvSpPr txBox="1"/>
          <p:nvPr/>
        </p:nvSpPr>
        <p:spPr>
          <a:xfrm>
            <a:off x="249700" y="4863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cxnSp>
        <p:nvCxnSpPr>
          <p:cNvPr id="1510" name="Google Shape;1510;p74"/>
          <p:cNvCxnSpPr/>
          <p:nvPr/>
        </p:nvCxnSpPr>
        <p:spPr>
          <a:xfrm>
            <a:off x="2745800" y="1318463"/>
            <a:ext cx="1112400" cy="0"/>
          </a:xfrm>
          <a:prstGeom prst="straightConnector1">
            <a:avLst/>
          </a:prstGeom>
          <a:noFill/>
          <a:ln cap="flat" cmpd="sng" w="9525">
            <a:solidFill>
              <a:schemeClr val="dk2"/>
            </a:solidFill>
            <a:prstDash val="solid"/>
            <a:round/>
            <a:headEnd len="med" w="med" type="none"/>
            <a:tailEnd len="med" w="med" type="triangle"/>
          </a:ln>
        </p:spPr>
      </p:cxnSp>
      <p:sp>
        <p:nvSpPr>
          <p:cNvPr id="1511" name="Google Shape;1511;p74"/>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512" name="Google Shape;1512;p7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aphicFrame>
        <p:nvGraphicFramePr>
          <p:cNvPr id="1513" name="Google Shape;1513;p74"/>
          <p:cNvGraphicFramePr/>
          <p:nvPr/>
        </p:nvGraphicFramePr>
        <p:xfrm>
          <a:off x="4044375" y="1146425"/>
          <a:ext cx="3000000" cy="3000000"/>
        </p:xfrm>
        <a:graphic>
          <a:graphicData uri="http://schemas.openxmlformats.org/drawingml/2006/table">
            <a:tbl>
              <a:tblPr bandRow="1">
                <a:noFill/>
                <a:tableStyleId>{2A059731-7205-4D6B-A557-1D82DE9ACF1B}</a:tableStyleId>
              </a:tblPr>
              <a:tblGrid>
                <a:gridCol w="4034725"/>
              </a:tblGrid>
              <a:tr h="100000">
                <a:tc>
                  <a:txBody>
                    <a:bodyPr/>
                    <a:lstStyle/>
                    <a:p>
                      <a:pPr indent="0" lvl="0" marL="0" rtl="0" algn="just">
                        <a:spcBef>
                          <a:spcPts val="0"/>
                        </a:spcBef>
                        <a:spcAft>
                          <a:spcPts val="0"/>
                        </a:spcAft>
                        <a:buNone/>
                      </a:pPr>
                      <a:r>
                        <a:rPr lang="ca" sz="1100">
                          <a:latin typeface="Montserrat"/>
                          <a:ea typeface="Montserrat"/>
                          <a:cs typeface="Montserrat"/>
                          <a:sym typeface="Montserrat"/>
                        </a:rPr>
                        <a:t>Envia un nombre a una altra micro:bit connectada via ràdio.</a:t>
                      </a:r>
                      <a:endParaRPr sz="1100">
                        <a:latin typeface="Montserrat"/>
                        <a:ea typeface="Montserrat"/>
                        <a:cs typeface="Montserrat"/>
                        <a:sym typeface="Montserrat"/>
                      </a:endParaRPr>
                    </a:p>
                  </a:txBody>
                  <a:tcPr marT="0" marB="0" marR="73025" marL="73025" anchor="ctr">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bl>
          </a:graphicData>
        </a:graphic>
      </p:graphicFrame>
      <p:graphicFrame>
        <p:nvGraphicFramePr>
          <p:cNvPr id="1514" name="Google Shape;1514;p74"/>
          <p:cNvGraphicFramePr/>
          <p:nvPr/>
        </p:nvGraphicFramePr>
        <p:xfrm>
          <a:off x="4044375" y="1798488"/>
          <a:ext cx="3000000" cy="3000000"/>
        </p:xfrm>
        <a:graphic>
          <a:graphicData uri="http://schemas.openxmlformats.org/drawingml/2006/table">
            <a:tbl>
              <a:tblPr bandRow="1">
                <a:noFill/>
                <a:tableStyleId>{2A059731-7205-4D6B-A557-1D82DE9ACF1B}</a:tableStyleId>
              </a:tblPr>
              <a:tblGrid>
                <a:gridCol w="3888750"/>
              </a:tblGrid>
              <a:tr h="566825">
                <a:tc>
                  <a:txBody>
                    <a:bodyPr/>
                    <a:lstStyle/>
                    <a:p>
                      <a:pPr indent="0" lvl="0" marL="0" rtl="0" algn="just">
                        <a:spcBef>
                          <a:spcPts val="0"/>
                        </a:spcBef>
                        <a:spcAft>
                          <a:spcPts val="0"/>
                        </a:spcAft>
                        <a:buNone/>
                      </a:pPr>
                      <a:r>
                        <a:rPr lang="ca" sz="1100">
                          <a:latin typeface="Montserrat"/>
                          <a:ea typeface="Montserrat"/>
                          <a:cs typeface="Montserrat"/>
                          <a:sym typeface="Montserrat"/>
                        </a:rPr>
                        <a:t>Bloc utilitzat per programar una acció desencadenada per l’agitació de la placa. Cada cop que la micro:bit és agitada, s’executa de l’interior d’aquest bloc.</a:t>
                      </a:r>
                      <a:endParaRPr sz="1100">
                        <a:latin typeface="Montserrat"/>
                        <a:ea typeface="Montserrat"/>
                        <a:cs typeface="Montserrat"/>
                        <a:sym typeface="Montserrat"/>
                      </a:endParaRPr>
                    </a:p>
                  </a:txBody>
                  <a:tcPr marT="0" marB="0" marR="73025" marL="73025" anchor="ctr">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bl>
          </a:graphicData>
        </a:graphic>
      </p:graphicFrame>
      <p:cxnSp>
        <p:nvCxnSpPr>
          <p:cNvPr id="1515" name="Google Shape;1515;p74"/>
          <p:cNvCxnSpPr/>
          <p:nvPr/>
        </p:nvCxnSpPr>
        <p:spPr>
          <a:xfrm>
            <a:off x="2722688" y="2114538"/>
            <a:ext cx="1112400" cy="0"/>
          </a:xfrm>
          <a:prstGeom prst="straightConnector1">
            <a:avLst/>
          </a:prstGeom>
          <a:noFill/>
          <a:ln cap="flat" cmpd="sng" w="9525">
            <a:solidFill>
              <a:schemeClr val="dk2"/>
            </a:solidFill>
            <a:prstDash val="solid"/>
            <a:round/>
            <a:headEnd len="med" w="med" type="none"/>
            <a:tailEnd len="med" w="med" type="triangle"/>
          </a:ln>
        </p:spPr>
      </p:cxnSp>
      <p:sp>
        <p:nvSpPr>
          <p:cNvPr id="1516" name="Google Shape;1516;p74"/>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517" name="Google Shape;1517;p74"/>
          <p:cNvPicPr preferRelativeResize="0"/>
          <p:nvPr/>
        </p:nvPicPr>
        <p:blipFill>
          <a:blip r:embed="rId3">
            <a:alphaModFix/>
          </a:blip>
          <a:stretch>
            <a:fillRect/>
          </a:stretch>
        </p:blipFill>
        <p:spPr>
          <a:xfrm>
            <a:off x="705075" y="1123213"/>
            <a:ext cx="1695450" cy="390525"/>
          </a:xfrm>
          <a:prstGeom prst="rect">
            <a:avLst/>
          </a:prstGeom>
          <a:noFill/>
          <a:ln>
            <a:noFill/>
          </a:ln>
        </p:spPr>
      </p:pic>
      <p:pic>
        <p:nvPicPr>
          <p:cNvPr id="1518" name="Google Shape;1518;p74"/>
          <p:cNvPicPr preferRelativeResize="0"/>
          <p:nvPr/>
        </p:nvPicPr>
        <p:blipFill rotWithShape="1">
          <a:blip r:embed="rId4">
            <a:alphaModFix/>
          </a:blip>
          <a:srcRect b="5164" l="-5295" r="9884" t="5164"/>
          <a:stretch/>
        </p:blipFill>
        <p:spPr>
          <a:xfrm>
            <a:off x="914625" y="1735175"/>
            <a:ext cx="1217775" cy="763000"/>
          </a:xfrm>
          <a:prstGeom prst="rect">
            <a:avLst/>
          </a:prstGeom>
          <a:noFill/>
          <a:ln>
            <a:noFill/>
          </a:ln>
        </p:spPr>
      </p:pic>
      <p:pic>
        <p:nvPicPr>
          <p:cNvPr id="1519" name="Google Shape;1519;p74"/>
          <p:cNvPicPr preferRelativeResize="0"/>
          <p:nvPr/>
        </p:nvPicPr>
        <p:blipFill>
          <a:blip r:embed="rId5">
            <a:alphaModFix/>
          </a:blip>
          <a:stretch>
            <a:fillRect/>
          </a:stretch>
        </p:blipFill>
        <p:spPr>
          <a:xfrm>
            <a:off x="381475" y="2808150"/>
            <a:ext cx="2265025" cy="243877"/>
          </a:xfrm>
          <a:prstGeom prst="rect">
            <a:avLst/>
          </a:prstGeom>
          <a:noFill/>
          <a:ln>
            <a:noFill/>
          </a:ln>
        </p:spPr>
      </p:pic>
      <p:pic>
        <p:nvPicPr>
          <p:cNvPr id="1520" name="Google Shape;1520;p74"/>
          <p:cNvPicPr preferRelativeResize="0"/>
          <p:nvPr/>
        </p:nvPicPr>
        <p:blipFill>
          <a:blip r:embed="rId6">
            <a:alphaModFix/>
          </a:blip>
          <a:stretch>
            <a:fillRect/>
          </a:stretch>
        </p:blipFill>
        <p:spPr>
          <a:xfrm>
            <a:off x="694901" y="3297863"/>
            <a:ext cx="1638173" cy="294087"/>
          </a:xfrm>
          <a:prstGeom prst="rect">
            <a:avLst/>
          </a:prstGeom>
          <a:noFill/>
          <a:ln>
            <a:noFill/>
          </a:ln>
        </p:spPr>
      </p:pic>
      <p:cxnSp>
        <p:nvCxnSpPr>
          <p:cNvPr id="1521" name="Google Shape;1521;p74"/>
          <p:cNvCxnSpPr/>
          <p:nvPr/>
        </p:nvCxnSpPr>
        <p:spPr>
          <a:xfrm>
            <a:off x="2745800" y="2918663"/>
            <a:ext cx="1112400" cy="0"/>
          </a:xfrm>
          <a:prstGeom prst="straightConnector1">
            <a:avLst/>
          </a:prstGeom>
          <a:noFill/>
          <a:ln cap="flat" cmpd="sng" w="9525">
            <a:solidFill>
              <a:schemeClr val="dk2"/>
            </a:solidFill>
            <a:prstDash val="solid"/>
            <a:round/>
            <a:headEnd len="med" w="med" type="none"/>
            <a:tailEnd len="med" w="med" type="triangle"/>
          </a:ln>
        </p:spPr>
      </p:cxnSp>
      <p:cxnSp>
        <p:nvCxnSpPr>
          <p:cNvPr id="1522" name="Google Shape;1522;p74"/>
          <p:cNvCxnSpPr/>
          <p:nvPr/>
        </p:nvCxnSpPr>
        <p:spPr>
          <a:xfrm>
            <a:off x="2722688" y="3409938"/>
            <a:ext cx="1112400" cy="0"/>
          </a:xfrm>
          <a:prstGeom prst="straightConnector1">
            <a:avLst/>
          </a:prstGeom>
          <a:noFill/>
          <a:ln cap="flat" cmpd="sng" w="9525">
            <a:solidFill>
              <a:schemeClr val="dk2"/>
            </a:solidFill>
            <a:prstDash val="solid"/>
            <a:round/>
            <a:headEnd len="med" w="med" type="none"/>
            <a:tailEnd len="med" w="med" type="triangle"/>
          </a:ln>
        </p:spPr>
      </p:cxnSp>
      <p:grpSp>
        <p:nvGrpSpPr>
          <p:cNvPr id="1523" name="Google Shape;1523;p74"/>
          <p:cNvGrpSpPr/>
          <p:nvPr/>
        </p:nvGrpSpPr>
        <p:grpSpPr>
          <a:xfrm>
            <a:off x="8009313" y="3052025"/>
            <a:ext cx="912223" cy="1411150"/>
            <a:chOff x="7898625" y="3350450"/>
            <a:chExt cx="912223" cy="1411150"/>
          </a:xfrm>
        </p:grpSpPr>
        <p:pic>
          <p:nvPicPr>
            <p:cNvPr id="1524" name="Google Shape;1524;p74"/>
            <p:cNvPicPr preferRelativeResize="0"/>
            <p:nvPr/>
          </p:nvPicPr>
          <p:blipFill>
            <a:blip r:embed="rId7">
              <a:alphaModFix/>
            </a:blip>
            <a:stretch>
              <a:fillRect/>
            </a:stretch>
          </p:blipFill>
          <p:spPr>
            <a:xfrm>
              <a:off x="7898625" y="3350450"/>
              <a:ext cx="900000" cy="306665"/>
            </a:xfrm>
            <a:prstGeom prst="rect">
              <a:avLst/>
            </a:prstGeom>
            <a:noFill/>
            <a:ln>
              <a:noFill/>
            </a:ln>
            <a:effectLst>
              <a:outerShdw blurRad="57150" rotWithShape="0" algn="bl" dir="5400000" dist="19050">
                <a:srgbClr val="000000">
                  <a:alpha val="50000"/>
                </a:srgbClr>
              </a:outerShdw>
            </a:effectLst>
          </p:spPr>
        </p:pic>
        <p:pic>
          <p:nvPicPr>
            <p:cNvPr id="1525" name="Google Shape;1525;p74"/>
            <p:cNvPicPr preferRelativeResize="0"/>
            <p:nvPr/>
          </p:nvPicPr>
          <p:blipFill rotWithShape="1">
            <a:blip r:embed="rId8">
              <a:alphaModFix/>
            </a:blip>
            <a:srcRect b="0" l="0" r="16984" t="0"/>
            <a:stretch/>
          </p:blipFill>
          <p:spPr>
            <a:xfrm>
              <a:off x="7910848" y="3718390"/>
              <a:ext cx="900000" cy="295535"/>
            </a:xfrm>
            <a:prstGeom prst="rect">
              <a:avLst/>
            </a:prstGeom>
            <a:noFill/>
            <a:ln>
              <a:noFill/>
            </a:ln>
            <a:effectLst>
              <a:outerShdw blurRad="57150" rotWithShape="0" algn="bl" dir="5400000" dist="19050">
                <a:srgbClr val="000000">
                  <a:alpha val="50000"/>
                </a:srgbClr>
              </a:outerShdw>
            </a:effectLst>
          </p:spPr>
        </p:pic>
        <p:pic>
          <p:nvPicPr>
            <p:cNvPr id="1526" name="Google Shape;1526;p74"/>
            <p:cNvPicPr preferRelativeResize="0"/>
            <p:nvPr/>
          </p:nvPicPr>
          <p:blipFill>
            <a:blip r:embed="rId9">
              <a:alphaModFix/>
            </a:blip>
            <a:stretch>
              <a:fillRect/>
            </a:stretch>
          </p:blipFill>
          <p:spPr>
            <a:xfrm>
              <a:off x="7910848" y="4050736"/>
              <a:ext cx="900000" cy="328500"/>
            </a:xfrm>
            <a:prstGeom prst="rect">
              <a:avLst/>
            </a:prstGeom>
            <a:noFill/>
            <a:ln>
              <a:noFill/>
            </a:ln>
            <a:effectLst>
              <a:outerShdw blurRad="57150" rotWithShape="0" algn="bl" dir="5400000" dist="19050">
                <a:srgbClr val="000000">
                  <a:alpha val="50000"/>
                </a:srgbClr>
              </a:outerShdw>
            </a:effectLst>
          </p:spPr>
        </p:pic>
        <p:pic>
          <p:nvPicPr>
            <p:cNvPr id="1527" name="Google Shape;1527;p74"/>
            <p:cNvPicPr preferRelativeResize="0"/>
            <p:nvPr/>
          </p:nvPicPr>
          <p:blipFill>
            <a:blip r:embed="rId10">
              <a:alphaModFix/>
            </a:blip>
            <a:stretch>
              <a:fillRect/>
            </a:stretch>
          </p:blipFill>
          <p:spPr>
            <a:xfrm>
              <a:off x="7910848" y="4455600"/>
              <a:ext cx="900000" cy="306000"/>
            </a:xfrm>
            <a:prstGeom prst="rect">
              <a:avLst/>
            </a:prstGeom>
            <a:noFill/>
            <a:ln>
              <a:noFill/>
            </a:ln>
            <a:effectLst>
              <a:outerShdw blurRad="57150" rotWithShape="0" algn="bl" dir="5400000" dist="19050">
                <a:srgbClr val="000000">
                  <a:alpha val="50000"/>
                </a:srgbClr>
              </a:outerShdw>
            </a:effectLst>
          </p:spPr>
        </p:pic>
      </p:grpSp>
      <p:graphicFrame>
        <p:nvGraphicFramePr>
          <p:cNvPr id="1528" name="Google Shape;1528;p74"/>
          <p:cNvGraphicFramePr/>
          <p:nvPr/>
        </p:nvGraphicFramePr>
        <p:xfrm>
          <a:off x="4012350" y="2758638"/>
          <a:ext cx="3000000" cy="3000000"/>
        </p:xfrm>
        <a:graphic>
          <a:graphicData uri="http://schemas.openxmlformats.org/drawingml/2006/table">
            <a:tbl>
              <a:tblPr bandRow="1">
                <a:noFill/>
                <a:tableStyleId>{2A059731-7205-4D6B-A557-1D82DE9ACF1B}</a:tableStyleId>
              </a:tblPr>
              <a:tblGrid>
                <a:gridCol w="4034725"/>
              </a:tblGrid>
              <a:tr h="100000">
                <a:tc>
                  <a:txBody>
                    <a:bodyPr/>
                    <a:lstStyle/>
                    <a:p>
                      <a:pPr indent="0" lvl="0" marL="0" rtl="0" algn="just">
                        <a:spcBef>
                          <a:spcPts val="0"/>
                        </a:spcBef>
                        <a:spcAft>
                          <a:spcPts val="0"/>
                        </a:spcAft>
                        <a:buNone/>
                      </a:pPr>
                      <a:r>
                        <a:rPr lang="ca" sz="1100">
                          <a:latin typeface="Montserrat"/>
                          <a:ea typeface="Montserrat"/>
                          <a:cs typeface="Montserrat"/>
                          <a:sym typeface="Montserrat"/>
                        </a:rPr>
                        <a:t>Bloc que retorna un valor aleatori dins d'un interval de nombres.</a:t>
                      </a:r>
                      <a:endParaRPr sz="1100">
                        <a:latin typeface="Montserrat"/>
                        <a:ea typeface="Montserrat"/>
                        <a:cs typeface="Montserrat"/>
                        <a:sym typeface="Montserrat"/>
                      </a:endParaRPr>
                    </a:p>
                  </a:txBody>
                  <a:tcPr marT="0" marB="0" marR="73025" marL="73025" anchor="ctr">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bl>
          </a:graphicData>
        </a:graphic>
      </p:graphicFrame>
      <p:sp>
        <p:nvSpPr>
          <p:cNvPr id="1529" name="Google Shape;1529;p74"/>
          <p:cNvSpPr txBox="1"/>
          <p:nvPr/>
        </p:nvSpPr>
        <p:spPr>
          <a:xfrm>
            <a:off x="3984050" y="3204450"/>
            <a:ext cx="3888900" cy="69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100">
                <a:latin typeface="Montserrat"/>
                <a:ea typeface="Montserrat"/>
                <a:cs typeface="Montserrat"/>
                <a:sym typeface="Montserrat"/>
              </a:rPr>
              <a:t>Bloc condicional. Únicament s’executaran les accions programades dins el condicional quan es compleixi la condició.</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75"/>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535" name="Google Shape;1535;p75"/>
          <p:cNvGrpSpPr/>
          <p:nvPr/>
        </p:nvGrpSpPr>
        <p:grpSpPr>
          <a:xfrm>
            <a:off x="491887" y="4135725"/>
            <a:ext cx="7081231" cy="488403"/>
            <a:chOff x="1037" y="113325"/>
            <a:chExt cx="7081231" cy="488403"/>
          </a:xfrm>
        </p:grpSpPr>
        <p:sp>
          <p:nvSpPr>
            <p:cNvPr id="1536" name="Google Shape;1536;p75"/>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75"/>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538" name="Google Shape;1538;p75"/>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75"/>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540" name="Google Shape;1540;p75"/>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75"/>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542" name="Google Shape;1542;p75"/>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43" name="Google Shape;1543;p75"/>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544" name="Google Shape;1544;p75"/>
            <p:cNvSpPr/>
            <p:nvPr/>
          </p:nvSpPr>
          <p:spPr>
            <a:xfrm>
              <a:off x="390785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75"/>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Programa</a:t>
              </a:r>
              <a:endParaRPr b="1">
                <a:solidFill>
                  <a:schemeClr val="lt1"/>
                </a:solidFill>
              </a:endParaRPr>
            </a:p>
          </p:txBody>
        </p:sp>
        <p:sp>
          <p:nvSpPr>
            <p:cNvPr id="1546" name="Google Shape;1546;p75"/>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75"/>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548" name="Google Shape;1548;p75"/>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75"/>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550" name="Google Shape;1550;p75"/>
          <p:cNvSpPr txBox="1"/>
          <p:nvPr/>
        </p:nvSpPr>
        <p:spPr>
          <a:xfrm>
            <a:off x="356375" y="59655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Programa</a:t>
            </a:r>
            <a:endParaRPr b="1" sz="1700">
              <a:solidFill>
                <a:schemeClr val="dk2"/>
              </a:solidFill>
              <a:latin typeface="Montserrat"/>
              <a:ea typeface="Montserrat"/>
              <a:cs typeface="Montserrat"/>
              <a:sym typeface="Montserrat"/>
            </a:endParaRPr>
          </a:p>
        </p:txBody>
      </p:sp>
      <p:pic>
        <p:nvPicPr>
          <p:cNvPr id="1551" name="Google Shape;1551;p75"/>
          <p:cNvPicPr preferRelativeResize="0"/>
          <p:nvPr/>
        </p:nvPicPr>
        <p:blipFill>
          <a:blip r:embed="rId3">
            <a:alphaModFix/>
          </a:blip>
          <a:stretch>
            <a:fillRect/>
          </a:stretch>
        </p:blipFill>
        <p:spPr>
          <a:xfrm>
            <a:off x="2025775" y="662500"/>
            <a:ext cx="492600" cy="492600"/>
          </a:xfrm>
          <a:prstGeom prst="rect">
            <a:avLst/>
          </a:prstGeom>
          <a:noFill/>
          <a:ln>
            <a:noFill/>
          </a:ln>
        </p:spPr>
      </p:pic>
      <p:sp>
        <p:nvSpPr>
          <p:cNvPr id="1552" name="Google Shape;1552;p75"/>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553" name="Google Shape;1553;p7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554" name="Google Shape;1554;p75"/>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555" name="Google Shape;1555;p75"/>
          <p:cNvPicPr preferRelativeResize="0"/>
          <p:nvPr/>
        </p:nvPicPr>
        <p:blipFill rotWithShape="1">
          <a:blip r:embed="rId4">
            <a:alphaModFix/>
          </a:blip>
          <a:srcRect b="0" l="36127" r="35832" t="12165"/>
          <a:stretch/>
        </p:blipFill>
        <p:spPr>
          <a:xfrm>
            <a:off x="6259000" y="771387"/>
            <a:ext cx="1748325" cy="3085550"/>
          </a:xfrm>
          <a:prstGeom prst="rect">
            <a:avLst/>
          </a:prstGeom>
          <a:noFill/>
          <a:ln>
            <a:noFill/>
          </a:ln>
        </p:spPr>
      </p:pic>
      <p:sp>
        <p:nvSpPr>
          <p:cNvPr id="1556" name="Google Shape;1556;p75"/>
          <p:cNvSpPr txBox="1"/>
          <p:nvPr/>
        </p:nvSpPr>
        <p:spPr>
          <a:xfrm>
            <a:off x="385475" y="1155100"/>
            <a:ext cx="53499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latin typeface="Montserrat"/>
                <a:ea typeface="Montserrat"/>
                <a:cs typeface="Montserrat"/>
                <a:sym typeface="Montserrat"/>
              </a:rPr>
              <a:t>Observem que al simulador aquesta vegada no s’hi pot veure el programa. </a:t>
            </a:r>
            <a:r>
              <a:rPr lang="ca" sz="1200">
                <a:solidFill>
                  <a:schemeClr val="lt1"/>
                </a:solidFill>
                <a:latin typeface="Montserrat"/>
                <a:ea typeface="Montserrat"/>
                <a:cs typeface="Montserrat"/>
                <a:sym typeface="Montserrat"/>
              </a:rPr>
              <a:t>.</a:t>
            </a:r>
            <a:r>
              <a:rPr lang="ca" sz="1200">
                <a:latin typeface="Montserrat"/>
                <a:ea typeface="Montserrat"/>
                <a:cs typeface="Montserrat"/>
                <a:sym typeface="Montserrat"/>
              </a:rPr>
              <a:t>Caldria descarregar el programa a dues plaques diferents per veure el funcionament.</a:t>
            </a:r>
            <a:endParaRPr sz="1200">
              <a:latin typeface="Montserrat"/>
              <a:ea typeface="Montserrat"/>
              <a:cs typeface="Montserrat"/>
              <a:sym typeface="Montserrat"/>
            </a:endParaRPr>
          </a:p>
          <a:p>
            <a:pPr indent="0" lvl="0" marL="0" rtl="0" algn="just">
              <a:spcBef>
                <a:spcPts val="0"/>
              </a:spcBef>
              <a:spcAft>
                <a:spcPts val="0"/>
              </a:spcAft>
              <a:buNone/>
            </a:pPr>
            <a:r>
              <a:t/>
            </a:r>
            <a:endParaRPr sz="1200">
              <a:latin typeface="Montserrat"/>
              <a:ea typeface="Montserrat"/>
              <a:cs typeface="Montserrat"/>
              <a:sym typeface="Montserrat"/>
            </a:endParaRPr>
          </a:p>
          <a:p>
            <a:pPr indent="-304800" lvl="0" marL="457200" rtl="0" algn="just">
              <a:spcBef>
                <a:spcPts val="0"/>
              </a:spcBef>
              <a:spcAft>
                <a:spcPts val="0"/>
              </a:spcAft>
              <a:buSzPts val="1200"/>
              <a:buFont typeface="Montserrat"/>
              <a:buChar char="●"/>
            </a:pPr>
            <a:r>
              <a:rPr lang="ca" sz="1200">
                <a:latin typeface="Montserrat"/>
                <a:ea typeface="Montserrat"/>
                <a:cs typeface="Montserrat"/>
                <a:sym typeface="Montserrat"/>
              </a:rPr>
              <a:t>Has aconseguit fer una partida?</a:t>
            </a:r>
            <a:endParaRPr sz="1200">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76"/>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1562" name="Google Shape;1562;p76"/>
          <p:cNvSpPr txBox="1"/>
          <p:nvPr/>
        </p:nvSpPr>
        <p:spPr>
          <a:xfrm>
            <a:off x="389275" y="7268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Comprova-ho</a:t>
            </a:r>
            <a:endParaRPr b="1" sz="1700">
              <a:solidFill>
                <a:schemeClr val="dk2"/>
              </a:solidFill>
              <a:latin typeface="Montserrat"/>
              <a:ea typeface="Montserrat"/>
              <a:cs typeface="Montserrat"/>
              <a:sym typeface="Montserrat"/>
            </a:endParaRPr>
          </a:p>
        </p:txBody>
      </p:sp>
      <p:sp>
        <p:nvSpPr>
          <p:cNvPr id="1563" name="Google Shape;1563;p76"/>
          <p:cNvSpPr txBox="1"/>
          <p:nvPr/>
        </p:nvSpPr>
        <p:spPr>
          <a:xfrm>
            <a:off x="389275" y="1142325"/>
            <a:ext cx="39117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Transferim el programa a la placa.</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ho fem des de l’ordinador:</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Cal que la placa estigui connectada a l’ordinador mitjançant un cable micro USB.</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utilitzem una tauleta digital:</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Utilitzarem la connexió Bluetooth per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transferir els programes a la placa.</a:t>
            </a:r>
            <a:endParaRPr sz="1600">
              <a:solidFill>
                <a:schemeClr val="dk2"/>
              </a:solidFill>
              <a:latin typeface="Montserrat"/>
              <a:ea typeface="Montserrat"/>
              <a:cs typeface="Montserrat"/>
              <a:sym typeface="Montserrat"/>
            </a:endParaRPr>
          </a:p>
        </p:txBody>
      </p:sp>
      <p:pic>
        <p:nvPicPr>
          <p:cNvPr descr="How to pair and flash a program to your micro:bit over bluetooth using an Android device" id="1564" name="Google Shape;1564;p76" title="Pairing and Flashing in Android">
            <a:hlinkClick r:id="rId3"/>
          </p:cNvPr>
          <p:cNvPicPr preferRelativeResize="0"/>
          <p:nvPr/>
        </p:nvPicPr>
        <p:blipFill>
          <a:blip r:embed="rId4">
            <a:alphaModFix/>
          </a:blip>
          <a:stretch>
            <a:fillRect/>
          </a:stretch>
        </p:blipFill>
        <p:spPr>
          <a:xfrm>
            <a:off x="4667725" y="793013"/>
            <a:ext cx="1988026" cy="1491025"/>
          </a:xfrm>
          <a:prstGeom prst="rect">
            <a:avLst/>
          </a:prstGeom>
          <a:noFill/>
          <a:ln>
            <a:noFill/>
          </a:ln>
        </p:spPr>
      </p:pic>
      <p:pic>
        <p:nvPicPr>
          <p:cNvPr descr="How to pair and flash a program to your micro:bit over bluetooth using an iOS device" id="1565" name="Google Shape;1565;p76" title="Pairing and Flashing in iOS">
            <a:hlinkClick r:id="rId5"/>
          </p:cNvPr>
          <p:cNvPicPr preferRelativeResize="0"/>
          <p:nvPr/>
        </p:nvPicPr>
        <p:blipFill>
          <a:blip r:embed="rId6">
            <a:alphaModFix/>
          </a:blip>
          <a:stretch>
            <a:fillRect/>
          </a:stretch>
        </p:blipFill>
        <p:spPr>
          <a:xfrm>
            <a:off x="6952850" y="2359688"/>
            <a:ext cx="1988024" cy="1491025"/>
          </a:xfrm>
          <a:prstGeom prst="rect">
            <a:avLst/>
          </a:prstGeom>
          <a:noFill/>
          <a:ln>
            <a:noFill/>
          </a:ln>
        </p:spPr>
      </p:pic>
      <p:pic>
        <p:nvPicPr>
          <p:cNvPr descr="This video describes the process of flashing a program to the BBC micro:bit using the Javascript Blocks Editor &#10;&#10;Head to support.microbit.org for more information" id="1566" name="Google Shape;1566;p76" title="Getting started with the BBC micro:bit - Flashing your first program">
            <a:hlinkClick r:id="rId7"/>
          </p:cNvPr>
          <p:cNvPicPr preferRelativeResize="0"/>
          <p:nvPr/>
        </p:nvPicPr>
        <p:blipFill>
          <a:blip r:embed="rId8">
            <a:alphaModFix/>
          </a:blip>
          <a:stretch>
            <a:fillRect/>
          </a:stretch>
        </p:blipFill>
        <p:spPr>
          <a:xfrm>
            <a:off x="6952850" y="793013"/>
            <a:ext cx="1988026" cy="1491019"/>
          </a:xfrm>
          <a:prstGeom prst="rect">
            <a:avLst/>
          </a:prstGeom>
          <a:noFill/>
          <a:ln>
            <a:noFill/>
          </a:ln>
        </p:spPr>
      </p:pic>
      <p:sp>
        <p:nvSpPr>
          <p:cNvPr id="1567" name="Google Shape;1567;p7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568" name="Google Shape;1568;p76"/>
          <p:cNvGrpSpPr/>
          <p:nvPr/>
        </p:nvGrpSpPr>
        <p:grpSpPr>
          <a:xfrm>
            <a:off x="491875" y="3926400"/>
            <a:ext cx="7083175" cy="715000"/>
            <a:chOff x="0" y="0"/>
            <a:chExt cx="7083175" cy="715000"/>
          </a:xfrm>
        </p:grpSpPr>
        <p:sp>
          <p:nvSpPr>
            <p:cNvPr id="1569" name="Google Shape;1569;p76"/>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76"/>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76"/>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572" name="Google Shape;1572;p76"/>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76"/>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76"/>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575" name="Google Shape;1575;p76"/>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76" name="Google Shape;1576;p76"/>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577" name="Google Shape;1577;p76"/>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76"/>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579" name="Google Shape;1579;p76"/>
            <p:cNvSpPr/>
            <p:nvPr/>
          </p:nvSpPr>
          <p:spPr>
            <a:xfrm>
              <a:off x="488456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76"/>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Comprova-ho</a:t>
              </a:r>
              <a:endParaRPr b="1">
                <a:solidFill>
                  <a:schemeClr val="lt1"/>
                </a:solidFill>
              </a:endParaRPr>
            </a:p>
          </p:txBody>
        </p:sp>
        <p:sp>
          <p:nvSpPr>
            <p:cNvPr id="1581" name="Google Shape;1581;p76"/>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76"/>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sp>
          <p:nvSpPr>
            <p:cNvPr id="1583" name="Google Shape;1583;p76"/>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grpSp>
      <p:sp>
        <p:nvSpPr>
          <p:cNvPr id="1584" name="Google Shape;1584;p76"/>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7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590" name="Google Shape;1590;p77"/>
          <p:cNvSpPr txBox="1"/>
          <p:nvPr/>
        </p:nvSpPr>
        <p:spPr>
          <a:xfrm>
            <a:off x="591300" y="691650"/>
            <a:ext cx="5691900" cy="360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ca" sz="1200">
                <a:latin typeface="Montserrat"/>
                <a:ea typeface="Montserrat"/>
                <a:cs typeface="Montserrat"/>
                <a:sym typeface="Montserrat"/>
              </a:rPr>
              <a:t>Proposta 1</a:t>
            </a:r>
            <a:endParaRPr b="1" sz="1200">
              <a:latin typeface="Montserrat"/>
              <a:ea typeface="Montserrat"/>
              <a:cs typeface="Montserrat"/>
              <a:sym typeface="Montserrat"/>
            </a:endParaRPr>
          </a:p>
          <a:p>
            <a:pPr indent="0" lvl="0" marL="0" rtl="0" algn="l">
              <a:spcBef>
                <a:spcPts val="0"/>
              </a:spcBef>
              <a:spcAft>
                <a:spcPts val="0"/>
              </a:spcAft>
              <a:buNone/>
            </a:pPr>
            <a:r>
              <a:t/>
            </a:r>
            <a:endParaRPr b="1"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ca" sz="1100">
                <a:latin typeface="Montserrat"/>
                <a:ea typeface="Montserrat"/>
                <a:cs typeface="Montserrat"/>
                <a:sym typeface="Montserrat"/>
              </a:rPr>
              <a:t>Dibuixa les teves pròpies icones per a la pedra, el paper i les tisores.</a:t>
            </a:r>
            <a:endParaRPr sz="1200">
              <a:latin typeface="Montserrat"/>
              <a:ea typeface="Montserrat"/>
              <a:cs typeface="Montserrat"/>
              <a:sym typeface="Montserrat"/>
            </a:endParaRPr>
          </a:p>
          <a:p>
            <a:pPr indent="0" lvl="0" marL="45720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ca" sz="1200">
                <a:latin typeface="Montserrat"/>
                <a:ea typeface="Montserrat"/>
                <a:cs typeface="Montserrat"/>
                <a:sym typeface="Montserrat"/>
              </a:rPr>
              <a:t>Proposta 2</a:t>
            </a:r>
            <a:endParaRPr b="1" sz="1200">
              <a:latin typeface="Montserrat"/>
              <a:ea typeface="Montserrat"/>
              <a:cs typeface="Montserrat"/>
              <a:sym typeface="Montserrat"/>
            </a:endParaRPr>
          </a:p>
          <a:p>
            <a:pPr indent="0" lvl="0" marL="0" rtl="0" algn="l">
              <a:spcBef>
                <a:spcPts val="0"/>
              </a:spcBef>
              <a:spcAft>
                <a:spcPts val="0"/>
              </a:spcAft>
              <a:buNone/>
            </a:pPr>
            <a:r>
              <a:t/>
            </a:r>
            <a:endParaRPr b="1" sz="12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Pensa en altres eines que substitueixin la pedra, el paper i les tisores, i inventa't un nou joc amb les teves regles, </a:t>
            </a:r>
            <a:r>
              <a:rPr lang="ca" sz="1100" u="sng">
                <a:solidFill>
                  <a:schemeClr val="hlink"/>
                </a:solidFill>
                <a:latin typeface="Montserrat"/>
                <a:ea typeface="Montserrat"/>
                <a:cs typeface="Montserrat"/>
                <a:sym typeface="Montserrat"/>
                <a:hlinkClick r:id="rId3"/>
              </a:rPr>
              <a:t>per exemple, les que fan servir a la sèrie </a:t>
            </a:r>
            <a:r>
              <a:rPr i="1" lang="ca" sz="1100" u="sng">
                <a:solidFill>
                  <a:schemeClr val="hlink"/>
                </a:solidFill>
                <a:latin typeface="Montserrat"/>
                <a:ea typeface="Montserrat"/>
                <a:cs typeface="Montserrat"/>
                <a:sym typeface="Montserrat"/>
                <a:hlinkClick r:id="rId4"/>
              </a:rPr>
              <a:t>The big bang theory</a:t>
            </a:r>
            <a:r>
              <a:rPr lang="ca" sz="1100">
                <a:latin typeface="Montserrat"/>
                <a:ea typeface="Montserrat"/>
                <a:cs typeface="Montserrat"/>
                <a:sym typeface="Montserrat"/>
              </a:rPr>
              <a:t>. </a:t>
            </a:r>
            <a:endParaRPr sz="1100">
              <a:latin typeface="Montserrat"/>
              <a:ea typeface="Montserrat"/>
              <a:cs typeface="Montserrat"/>
              <a:sym typeface="Montserrat"/>
            </a:endParaRPr>
          </a:p>
          <a:p>
            <a:pPr indent="457200" lvl="0" marL="0" rtl="0" algn="l">
              <a:spcBef>
                <a:spcPts val="0"/>
              </a:spcBef>
              <a:spcAft>
                <a:spcPts val="0"/>
              </a:spcAft>
              <a:buNone/>
            </a:pPr>
            <a:r>
              <a:t/>
            </a:r>
            <a:endParaRPr sz="1100">
              <a:latin typeface="Montserrat"/>
              <a:ea typeface="Montserrat"/>
              <a:cs typeface="Montserrat"/>
              <a:sym typeface="Montserrat"/>
            </a:endParaRPr>
          </a:p>
          <a:p>
            <a:pPr indent="45720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b="1" lang="ca" sz="1200">
                <a:latin typeface="Montserrat"/>
                <a:ea typeface="Montserrat"/>
                <a:cs typeface="Montserrat"/>
                <a:sym typeface="Montserrat"/>
              </a:rPr>
              <a:t>Proposta 3</a:t>
            </a:r>
            <a:endParaRPr b="1" sz="12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Afegeix els blocs de jocs que hem practicat al repte anterior per afegir punts i, quan arribin a 3, que enviï un “Game over!”.</a:t>
            </a:r>
            <a:endParaRPr sz="1100">
              <a:latin typeface="Montserrat"/>
              <a:ea typeface="Montserrat"/>
              <a:cs typeface="Montserrat"/>
              <a:sym typeface="Montserrat"/>
            </a:endParaRPr>
          </a:p>
        </p:txBody>
      </p:sp>
      <p:sp>
        <p:nvSpPr>
          <p:cNvPr id="1591" name="Google Shape;1591;p77"/>
          <p:cNvSpPr txBox="1"/>
          <p:nvPr/>
        </p:nvSpPr>
        <p:spPr>
          <a:xfrm>
            <a:off x="389275" y="6506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Millores i ampliacions:</a:t>
            </a:r>
            <a:endParaRPr b="1" sz="1700">
              <a:solidFill>
                <a:schemeClr val="dk2"/>
              </a:solidFill>
              <a:latin typeface="Montserrat"/>
              <a:ea typeface="Montserrat"/>
              <a:cs typeface="Montserrat"/>
              <a:sym typeface="Montserrat"/>
            </a:endParaRPr>
          </a:p>
        </p:txBody>
      </p:sp>
      <p:sp>
        <p:nvSpPr>
          <p:cNvPr id="1592" name="Google Shape;1592;p77"/>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R5. Pedra, paper, tisores</a:t>
            </a:r>
            <a:endParaRPr b="1" sz="2000">
              <a:solidFill>
                <a:schemeClr val="dk2"/>
              </a:solidFill>
              <a:latin typeface="Montserrat"/>
              <a:ea typeface="Montserrat"/>
              <a:cs typeface="Montserrat"/>
              <a:sym typeface="Montserrat"/>
            </a:endParaRPr>
          </a:p>
        </p:txBody>
      </p:sp>
      <p:pic>
        <p:nvPicPr>
          <p:cNvPr id="1593" name="Google Shape;1593;p77"/>
          <p:cNvPicPr preferRelativeResize="0"/>
          <p:nvPr/>
        </p:nvPicPr>
        <p:blipFill>
          <a:blip r:embed="rId5">
            <a:alphaModFix/>
          </a:blip>
          <a:stretch>
            <a:fillRect/>
          </a:stretch>
        </p:blipFill>
        <p:spPr>
          <a:xfrm>
            <a:off x="6448950" y="1674625"/>
            <a:ext cx="2200275" cy="2209800"/>
          </a:xfrm>
          <a:prstGeom prst="rect">
            <a:avLst/>
          </a:prstGeom>
          <a:noFill/>
          <a:ln>
            <a:noFill/>
          </a:ln>
        </p:spPr>
      </p:pic>
      <p:sp>
        <p:nvSpPr>
          <p:cNvPr id="1594" name="Google Shape;1594;p77"/>
          <p:cNvSpPr txBox="1"/>
          <p:nvPr/>
        </p:nvSpPr>
        <p:spPr>
          <a:xfrm>
            <a:off x="7248900" y="3730925"/>
            <a:ext cx="615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a" sz="1100" u="sng">
                <a:solidFill>
                  <a:srgbClr val="1155CC"/>
                </a:solidFill>
                <a:latin typeface="Montserrat"/>
                <a:ea typeface="Montserrat"/>
                <a:cs typeface="Montserrat"/>
                <a:sym typeface="Montserrat"/>
                <a:hlinkClick r:id="rId6">
                  <a:extLst>
                    <a:ext uri="{A12FA001-AC4F-418D-AE19-62706E023703}">
                      <ahyp:hlinkClr val="tx"/>
                    </a:ext>
                  </a:extLst>
                </a:hlinkClick>
              </a:rPr>
              <a:t>font</a:t>
            </a:r>
            <a:endParaRPr sz="1100">
              <a:latin typeface="Montserrat"/>
              <a:ea typeface="Montserrat"/>
              <a:cs typeface="Montserrat"/>
              <a:sym typeface="Montserrat"/>
            </a:endParaRPr>
          </a:p>
        </p:txBody>
      </p:sp>
      <p:grpSp>
        <p:nvGrpSpPr>
          <p:cNvPr id="1595" name="Google Shape;1595;p77"/>
          <p:cNvGrpSpPr/>
          <p:nvPr/>
        </p:nvGrpSpPr>
        <p:grpSpPr>
          <a:xfrm>
            <a:off x="343813" y="4140388"/>
            <a:ext cx="7083175" cy="1031100"/>
            <a:chOff x="0" y="113325"/>
            <a:chExt cx="7083175" cy="1031100"/>
          </a:xfrm>
        </p:grpSpPr>
        <p:sp>
          <p:nvSpPr>
            <p:cNvPr id="1596" name="Google Shape;1596;p77"/>
            <p:cNvSpPr/>
            <p:nvPr/>
          </p:nvSpPr>
          <p:spPr>
            <a:xfrm>
              <a:off x="0" y="4294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77"/>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7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599" name="Google Shape;1599;p77"/>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7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601" name="Google Shape;1601;p77"/>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7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603" name="Google Shape;1603;p7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04" name="Google Shape;1604;p7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605" name="Google Shape;1605;p7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7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607" name="Google Shape;1607;p77"/>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7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solidFill>
                  <a:schemeClr val="dk1"/>
                </a:solidFill>
              </a:endParaRPr>
            </a:p>
          </p:txBody>
        </p:sp>
        <p:sp>
          <p:nvSpPr>
            <p:cNvPr id="1609" name="Google Shape;1609;p77"/>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7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78"/>
          <p:cNvSpPr txBox="1"/>
          <p:nvPr/>
        </p:nvSpPr>
        <p:spPr>
          <a:xfrm>
            <a:off x="2085750" y="72660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Compartim el projecte?</a:t>
            </a:r>
            <a:endParaRPr b="1" sz="2000">
              <a:solidFill>
                <a:schemeClr val="dk2"/>
              </a:solidFill>
              <a:latin typeface="Montserrat"/>
              <a:ea typeface="Montserrat"/>
              <a:cs typeface="Montserrat"/>
              <a:sym typeface="Montserrat"/>
            </a:endParaRPr>
          </a:p>
        </p:txBody>
      </p:sp>
      <p:pic>
        <p:nvPicPr>
          <p:cNvPr id="1616" name="Google Shape;1616;p78"/>
          <p:cNvPicPr preferRelativeResize="0"/>
          <p:nvPr/>
        </p:nvPicPr>
        <p:blipFill rotWithShape="1">
          <a:blip r:embed="rId3">
            <a:alphaModFix/>
          </a:blip>
          <a:srcRect b="15411" l="0" r="0" t="0"/>
          <a:stretch/>
        </p:blipFill>
        <p:spPr>
          <a:xfrm>
            <a:off x="438725" y="1399200"/>
            <a:ext cx="2548375" cy="319350"/>
          </a:xfrm>
          <a:prstGeom prst="rect">
            <a:avLst/>
          </a:prstGeom>
          <a:noFill/>
          <a:ln>
            <a:noFill/>
          </a:ln>
          <a:effectLst>
            <a:outerShdw blurRad="57150" rotWithShape="0" algn="bl" dir="5400000" dist="19050">
              <a:srgbClr val="000000">
                <a:alpha val="50000"/>
              </a:srgbClr>
            </a:outerShdw>
          </a:effectLst>
        </p:spPr>
      </p:pic>
      <p:pic>
        <p:nvPicPr>
          <p:cNvPr id="1617" name="Google Shape;1617;p78"/>
          <p:cNvPicPr preferRelativeResize="0"/>
          <p:nvPr/>
        </p:nvPicPr>
        <p:blipFill>
          <a:blip r:embed="rId4">
            <a:alphaModFix/>
          </a:blip>
          <a:stretch>
            <a:fillRect/>
          </a:stretch>
        </p:blipFill>
        <p:spPr>
          <a:xfrm>
            <a:off x="3532075" y="2479349"/>
            <a:ext cx="5033849" cy="2171900"/>
          </a:xfrm>
          <a:prstGeom prst="rect">
            <a:avLst/>
          </a:prstGeom>
          <a:noFill/>
          <a:ln>
            <a:noFill/>
          </a:ln>
          <a:effectLst>
            <a:outerShdw blurRad="57150" rotWithShape="0" algn="bl" dir="5400000" dist="19050">
              <a:srgbClr val="000000">
                <a:alpha val="50000"/>
              </a:srgbClr>
            </a:outerShdw>
          </a:effectLst>
        </p:spPr>
      </p:pic>
      <p:pic>
        <p:nvPicPr>
          <p:cNvPr id="1618" name="Google Shape;1618;p78"/>
          <p:cNvPicPr preferRelativeResize="0"/>
          <p:nvPr/>
        </p:nvPicPr>
        <p:blipFill rotWithShape="1">
          <a:blip r:embed="rId5">
            <a:alphaModFix/>
          </a:blip>
          <a:srcRect b="0" l="0" r="52703" t="0"/>
          <a:stretch/>
        </p:blipFill>
        <p:spPr>
          <a:xfrm>
            <a:off x="365975" y="2154225"/>
            <a:ext cx="2218351" cy="2424726"/>
          </a:xfrm>
          <a:prstGeom prst="rect">
            <a:avLst/>
          </a:prstGeom>
          <a:noFill/>
          <a:ln>
            <a:noFill/>
          </a:ln>
          <a:effectLst>
            <a:outerShdw blurRad="57150" rotWithShape="0" algn="bl" dir="5400000" dist="19050">
              <a:srgbClr val="000000">
                <a:alpha val="50000"/>
              </a:srgbClr>
            </a:outerShdw>
          </a:effectLst>
        </p:spPr>
      </p:pic>
      <p:sp>
        <p:nvSpPr>
          <p:cNvPr id="1619" name="Google Shape;1619;p78"/>
          <p:cNvSpPr/>
          <p:nvPr/>
        </p:nvSpPr>
        <p:spPr>
          <a:xfrm>
            <a:off x="1288800" y="2076075"/>
            <a:ext cx="484800" cy="319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0" name="Google Shape;1620;p78"/>
          <p:cNvCxnSpPr/>
          <p:nvPr/>
        </p:nvCxnSpPr>
        <p:spPr>
          <a:xfrm flipH="1" rot="10800000">
            <a:off x="1702603" y="1771565"/>
            <a:ext cx="523200" cy="503700"/>
          </a:xfrm>
          <a:prstGeom prst="straightConnector1">
            <a:avLst/>
          </a:prstGeom>
          <a:noFill/>
          <a:ln cap="flat" cmpd="sng" w="28575">
            <a:solidFill>
              <a:srgbClr val="FF0000"/>
            </a:solidFill>
            <a:prstDash val="solid"/>
            <a:round/>
            <a:headEnd len="med" w="med" type="none"/>
            <a:tailEnd len="med" w="med" type="triangle"/>
          </a:ln>
        </p:spPr>
      </p:cxnSp>
      <p:sp>
        <p:nvSpPr>
          <p:cNvPr id="1621" name="Google Shape;1621;p78"/>
          <p:cNvSpPr/>
          <p:nvPr/>
        </p:nvSpPr>
        <p:spPr>
          <a:xfrm>
            <a:off x="2018650" y="1321425"/>
            <a:ext cx="929700" cy="474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78"/>
          <p:cNvSpPr txBox="1"/>
          <p:nvPr/>
        </p:nvSpPr>
        <p:spPr>
          <a:xfrm>
            <a:off x="3532075" y="1357913"/>
            <a:ext cx="4767600" cy="10773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Al MakeCode seleccionem “</a:t>
            </a:r>
            <a:r>
              <a:rPr i="1" lang="ca" sz="1200">
                <a:solidFill>
                  <a:schemeClr val="dk2"/>
                </a:solidFill>
                <a:latin typeface="Montserrat"/>
                <a:ea typeface="Montserrat"/>
                <a:cs typeface="Montserrat"/>
                <a:sym typeface="Montserrat"/>
              </a:rPr>
              <a:t>compartir</a:t>
            </a:r>
            <a:r>
              <a:rPr lang="ca"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Posem un nom al projecte i premem </a:t>
            </a:r>
            <a:r>
              <a:rPr i="1" lang="ca" sz="1200">
                <a:solidFill>
                  <a:schemeClr val="dk2"/>
                </a:solidFill>
                <a:latin typeface="Montserrat"/>
                <a:ea typeface="Montserrat"/>
                <a:cs typeface="Montserrat"/>
                <a:sym typeface="Montserrat"/>
              </a:rPr>
              <a:t>“publicar proyecto”.</a:t>
            </a:r>
            <a:r>
              <a:rPr lang="ca" sz="1200">
                <a:solidFill>
                  <a:schemeClr val="dk2"/>
                </a:solidFill>
                <a:latin typeface="Montserrat"/>
                <a:ea typeface="Montserrat"/>
                <a:cs typeface="Montserrat"/>
                <a:sym typeface="Montserrat"/>
              </a:rPr>
              <a:t> Se’ns crearà l’enllaç que podrem copiar i compartir.</a:t>
            </a:r>
            <a:endParaRPr sz="1200">
              <a:solidFill>
                <a:schemeClr val="dk2"/>
              </a:solidFill>
              <a:latin typeface="Montserrat"/>
              <a:ea typeface="Montserrat"/>
              <a:cs typeface="Montserrat"/>
              <a:sym typeface="Montserrat"/>
            </a:endParaRPr>
          </a:p>
        </p:txBody>
      </p:sp>
      <p:pic>
        <p:nvPicPr>
          <p:cNvPr id="1623" name="Google Shape;1623;p78"/>
          <p:cNvPicPr preferRelativeResize="0"/>
          <p:nvPr/>
        </p:nvPicPr>
        <p:blipFill>
          <a:blip r:embed="rId6">
            <a:alphaModFix/>
          </a:blip>
          <a:stretch>
            <a:fillRect/>
          </a:stretch>
        </p:blipFill>
        <p:spPr>
          <a:xfrm>
            <a:off x="2362200" y="619800"/>
            <a:ext cx="523200" cy="5232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p79"/>
          <p:cNvSpPr txBox="1"/>
          <p:nvPr>
            <p:ph idx="4294967295"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ca" sz="3900">
                <a:solidFill>
                  <a:schemeClr val="lt1"/>
                </a:solidFill>
                <a:latin typeface="Arial"/>
                <a:ea typeface="Arial"/>
                <a:cs typeface="Arial"/>
                <a:sym typeface="Arial"/>
              </a:rPr>
              <a:t>M3 R6. </a:t>
            </a:r>
            <a:endParaRPr sz="3900">
              <a:solidFill>
                <a:schemeClr val="lt1"/>
              </a:solidFill>
              <a:latin typeface="Arial"/>
              <a:ea typeface="Arial"/>
              <a:cs typeface="Arial"/>
              <a:sym typeface="Arial"/>
            </a:endParaRPr>
          </a:p>
          <a:p>
            <a:pPr indent="0" lvl="0" marL="0" rtl="0" algn="ctr">
              <a:spcBef>
                <a:spcPts val="0"/>
              </a:spcBef>
              <a:spcAft>
                <a:spcPts val="0"/>
              </a:spcAft>
              <a:buNone/>
            </a:pPr>
            <a:r>
              <a:rPr lang="ca" sz="3900">
                <a:solidFill>
                  <a:schemeClr val="lt1"/>
                </a:solidFill>
                <a:latin typeface="Arial"/>
                <a:ea typeface="Arial"/>
                <a:cs typeface="Arial"/>
                <a:sym typeface="Arial"/>
              </a:rPr>
              <a:t>CREEM UN GIF ANIMAT!</a:t>
            </a:r>
            <a:endParaRPr sz="3900">
              <a:solidFill>
                <a:schemeClr val="lt1"/>
              </a:solidFill>
              <a:latin typeface="Arial"/>
              <a:ea typeface="Arial"/>
              <a:cs typeface="Arial"/>
              <a:sym typeface="Arial"/>
            </a:endParaRPr>
          </a:p>
          <a:p>
            <a:pPr indent="0" lvl="0" marL="0" rtl="0" algn="ctr">
              <a:spcBef>
                <a:spcPts val="0"/>
              </a:spcBef>
              <a:spcAft>
                <a:spcPts val="0"/>
              </a:spcAft>
              <a:buNone/>
            </a:pPr>
            <a:r>
              <a:t/>
            </a:r>
            <a:endParaRPr sz="3900">
              <a:solidFill>
                <a:schemeClr val="lt1"/>
              </a:solidFill>
              <a:latin typeface="Arial"/>
              <a:ea typeface="Arial"/>
              <a:cs typeface="Arial"/>
              <a:sym typeface="Arial"/>
            </a:endParaRPr>
          </a:p>
        </p:txBody>
      </p:sp>
      <p:sp>
        <p:nvSpPr>
          <p:cNvPr id="1629" name="Google Shape;1629;p7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grpSp>
        <p:nvGrpSpPr>
          <p:cNvPr id="1634" name="Google Shape;1634;p80"/>
          <p:cNvGrpSpPr/>
          <p:nvPr/>
        </p:nvGrpSpPr>
        <p:grpSpPr>
          <a:xfrm>
            <a:off x="601675" y="3936125"/>
            <a:ext cx="7083175" cy="715000"/>
            <a:chOff x="0" y="0"/>
            <a:chExt cx="7083175" cy="715000"/>
          </a:xfrm>
        </p:grpSpPr>
        <p:sp>
          <p:nvSpPr>
            <p:cNvPr id="1635" name="Google Shape;1635;p80"/>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80"/>
            <p:cNvSpPr/>
            <p:nvPr/>
          </p:nvSpPr>
          <p:spPr>
            <a:xfrm>
              <a:off x="1037" y="113328"/>
              <a:ext cx="1221000" cy="488400"/>
            </a:xfrm>
            <a:prstGeom prst="homePlate">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80"/>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Sabies que...?</a:t>
              </a:r>
              <a:endParaRPr b="1">
                <a:solidFill>
                  <a:schemeClr val="lt1"/>
                </a:solidFill>
              </a:endParaRPr>
            </a:p>
          </p:txBody>
        </p:sp>
        <p:sp>
          <p:nvSpPr>
            <p:cNvPr id="1638" name="Google Shape;1638;p80"/>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80"/>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640" name="Google Shape;1640;p80"/>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80"/>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642" name="Google Shape;1642;p80"/>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80"/>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644" name="Google Shape;1644;p80"/>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80"/>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646" name="Google Shape;1646;p80"/>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80"/>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p>
          </p:txBody>
        </p:sp>
        <p:sp>
          <p:nvSpPr>
            <p:cNvPr id="1648" name="Google Shape;1648;p80"/>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80"/>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650" name="Google Shape;1650;p80"/>
          <p:cNvSpPr txBox="1"/>
          <p:nvPr/>
        </p:nvSpPr>
        <p:spPr>
          <a:xfrm>
            <a:off x="315375" y="59655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Sabies que…?</a:t>
            </a:r>
            <a:endParaRPr b="1" sz="1700">
              <a:solidFill>
                <a:schemeClr val="dk2"/>
              </a:solidFill>
              <a:latin typeface="Montserrat"/>
              <a:ea typeface="Montserrat"/>
              <a:cs typeface="Montserrat"/>
              <a:sym typeface="Montserrat"/>
            </a:endParaRPr>
          </a:p>
        </p:txBody>
      </p:sp>
      <p:sp>
        <p:nvSpPr>
          <p:cNvPr id="1651" name="Google Shape;1651;p80"/>
          <p:cNvSpPr txBox="1"/>
          <p:nvPr/>
        </p:nvSpPr>
        <p:spPr>
          <a:xfrm>
            <a:off x="8061425" y="4866600"/>
            <a:ext cx="114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600">
                <a:solidFill>
                  <a:schemeClr val="lt1"/>
                </a:solidFill>
              </a:rPr>
              <a:t>Icones  flaticon.es</a:t>
            </a:r>
            <a:endParaRPr sz="600">
              <a:solidFill>
                <a:schemeClr val="lt1"/>
              </a:solidFill>
            </a:endParaRPr>
          </a:p>
        </p:txBody>
      </p:sp>
      <p:grpSp>
        <p:nvGrpSpPr>
          <p:cNvPr id="1652" name="Google Shape;1652;p80"/>
          <p:cNvGrpSpPr/>
          <p:nvPr/>
        </p:nvGrpSpPr>
        <p:grpSpPr>
          <a:xfrm>
            <a:off x="154200" y="0"/>
            <a:ext cx="7334100" cy="1155100"/>
            <a:chOff x="154200" y="0"/>
            <a:chExt cx="7334100" cy="1155100"/>
          </a:xfrm>
        </p:grpSpPr>
        <p:sp>
          <p:nvSpPr>
            <p:cNvPr id="1653" name="Google Shape;1653;p80"/>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p:txBody>
        </p:sp>
        <p:pic>
          <p:nvPicPr>
            <p:cNvPr id="1654" name="Google Shape;1654;p80"/>
            <p:cNvPicPr preferRelativeResize="0"/>
            <p:nvPr/>
          </p:nvPicPr>
          <p:blipFill>
            <a:blip r:embed="rId3">
              <a:alphaModFix/>
            </a:blip>
            <a:stretch>
              <a:fillRect/>
            </a:stretch>
          </p:blipFill>
          <p:spPr>
            <a:xfrm>
              <a:off x="2025775" y="662500"/>
              <a:ext cx="492600" cy="492600"/>
            </a:xfrm>
            <a:prstGeom prst="rect">
              <a:avLst/>
            </a:prstGeom>
            <a:noFill/>
            <a:ln>
              <a:noFill/>
            </a:ln>
          </p:spPr>
        </p:pic>
      </p:grpSp>
      <p:sp>
        <p:nvSpPr>
          <p:cNvPr id="1655" name="Google Shape;1655;p80"/>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656" name="Google Shape;1656;p8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657" name="Google Shape;1657;p80"/>
          <p:cNvSpPr txBox="1"/>
          <p:nvPr/>
        </p:nvSpPr>
        <p:spPr>
          <a:xfrm>
            <a:off x="719325" y="917850"/>
            <a:ext cx="8088900" cy="302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Les animacions són un procés per fer la sensació de moviment a imatges o elements fixos.</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Hi ha nombroses tècniques per fer una animació que van més enllà dels familiars dibuixos animats, per exemple: l’stop-motion, o també anomenat </a:t>
            </a:r>
            <a:r>
              <a:rPr i="1" lang="ca" sz="1100">
                <a:latin typeface="Montserrat"/>
                <a:ea typeface="Montserrat"/>
                <a:cs typeface="Montserrat"/>
                <a:sym typeface="Montserrat"/>
              </a:rPr>
              <a:t>fotograma a fotograma</a:t>
            </a:r>
            <a:r>
              <a:rPr lang="ca" sz="1100">
                <a:latin typeface="Montserrat"/>
                <a:ea typeface="Montserrat"/>
                <a:cs typeface="Montserrat"/>
                <a:sym typeface="Montserrat"/>
              </a:rPr>
              <a:t>, que consisteix a animar objectes fixos fent captures de les imatges mentre les movem a poc a poc.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Els LEDs de la placa micro:bit donen l’opció de crear animacions. Podem crear un personatge amb els LEDs de la micro:bit amb una llum que s’encén i s’apaga, només afegint-hi alguns blocs de la biblioteca de jocs!</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Sovint s’anomena els personatges en entorns de programació com MakeCode o Scratch com a </a:t>
            </a:r>
            <a:r>
              <a:rPr i="1" lang="ca" sz="1100">
                <a:latin typeface="Montserrat"/>
                <a:ea typeface="Montserrat"/>
                <a:cs typeface="Montserrat"/>
                <a:sym typeface="Montserrat"/>
              </a:rPr>
              <a:t>sprites</a:t>
            </a:r>
            <a:r>
              <a:rPr lang="ca" sz="1100">
                <a:latin typeface="Montserrat"/>
                <a:ea typeface="Montserrat"/>
                <a:cs typeface="Montserrat"/>
                <a:sym typeface="Montserrat"/>
              </a:rPr>
              <a:t>!</a:t>
            </a:r>
            <a:endParaRPr sz="1100">
              <a:latin typeface="Montserrat"/>
              <a:ea typeface="Montserrat"/>
              <a:cs typeface="Montserrat"/>
              <a:sym typeface="Montserrat"/>
            </a:endParaRPr>
          </a:p>
          <a:p>
            <a:pPr indent="0" lvl="0" marL="0" rtl="0" algn="l">
              <a:lnSpc>
                <a:spcPct val="115000"/>
              </a:lnSpc>
              <a:spcBef>
                <a:spcPts val="0"/>
              </a:spcBef>
              <a:spcAft>
                <a:spcPts val="0"/>
              </a:spcAft>
              <a:buNone/>
            </a:pPr>
            <a:br>
              <a:rPr lang="ca" sz="1100">
                <a:latin typeface="Montserrat"/>
                <a:ea typeface="Montserrat"/>
                <a:cs typeface="Montserrat"/>
                <a:sym typeface="Montserrat"/>
              </a:rPr>
            </a:b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81"/>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Montserrat"/>
              <a:ea typeface="Montserrat"/>
              <a:cs typeface="Montserrat"/>
              <a:sym typeface="Montserrat"/>
            </a:endParaRPr>
          </a:p>
        </p:txBody>
      </p:sp>
      <p:grpSp>
        <p:nvGrpSpPr>
          <p:cNvPr id="1663" name="Google Shape;1663;p81"/>
          <p:cNvGrpSpPr/>
          <p:nvPr/>
        </p:nvGrpSpPr>
        <p:grpSpPr>
          <a:xfrm>
            <a:off x="798825" y="3924400"/>
            <a:ext cx="7083175" cy="715000"/>
            <a:chOff x="0" y="0"/>
            <a:chExt cx="7083175" cy="715000"/>
          </a:xfrm>
        </p:grpSpPr>
        <p:sp>
          <p:nvSpPr>
            <p:cNvPr id="1664" name="Google Shape;1664;p81"/>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81"/>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81"/>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667" name="Google Shape;1667;p81"/>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81"/>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669" name="Google Shape;1669;p81"/>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81"/>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671" name="Google Shape;1671;p81"/>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81"/>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673" name="Google Shape;1673;p81"/>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81"/>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675" name="Google Shape;1675;p81"/>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81"/>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677" name="Google Shape;1677;p81"/>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81"/>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679" name="Google Shape;1679;p81"/>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b="1" sz="1500">
              <a:solidFill>
                <a:schemeClr val="dk2"/>
              </a:solidFill>
              <a:latin typeface="Montserrat"/>
              <a:ea typeface="Montserrat"/>
              <a:cs typeface="Montserrat"/>
              <a:sym typeface="Montserrat"/>
            </a:endParaRPr>
          </a:p>
        </p:txBody>
      </p:sp>
      <p:sp>
        <p:nvSpPr>
          <p:cNvPr id="1680" name="Google Shape;1680;p81"/>
          <p:cNvSpPr txBox="1"/>
          <p:nvPr/>
        </p:nvSpPr>
        <p:spPr>
          <a:xfrm>
            <a:off x="278475" y="1059800"/>
            <a:ext cx="3393900" cy="28599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En aquest repte presentarem el concepte </a:t>
            </a:r>
            <a:r>
              <a:rPr i="1" lang="ca" sz="1100">
                <a:latin typeface="Montserrat"/>
                <a:ea typeface="Montserrat"/>
                <a:cs typeface="Montserrat"/>
                <a:sym typeface="Montserrat"/>
              </a:rPr>
              <a:t>personatge </a:t>
            </a:r>
            <a:r>
              <a:rPr lang="ca" sz="1100">
                <a:latin typeface="Montserrat"/>
                <a:ea typeface="Montserrat"/>
                <a:cs typeface="Montserrat"/>
                <a:sym typeface="Montserrat"/>
              </a:rPr>
              <a:t>(</a:t>
            </a:r>
            <a:r>
              <a:rPr i="1" lang="ca" sz="1100">
                <a:latin typeface="Montserrat"/>
                <a:ea typeface="Montserrat"/>
                <a:cs typeface="Montserrat"/>
                <a:sym typeface="Montserrat"/>
              </a:rPr>
              <a:t>sprite</a:t>
            </a:r>
            <a:r>
              <a:rPr lang="ca" sz="1100">
                <a:latin typeface="Montserrat"/>
                <a:ea typeface="Montserrat"/>
                <a:cs typeface="Montserrat"/>
                <a:sym typeface="Montserrat"/>
              </a:rPr>
              <a:t>) mitjançant la creació d’un gif animat.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Al menú original veureu que no hi ha cap opció de joc, però si aneu a l’avançat i feu clic a “Jocs”, tal com vam fer al repte 4 d’aquest mòdul, veureu que la creació de sprites especials apareix aquí.</a:t>
            </a:r>
            <a:endParaRPr sz="1100">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0" rtl="0" algn="just">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just">
              <a:spcBef>
                <a:spcPts val="0"/>
              </a:spcBef>
              <a:spcAft>
                <a:spcPts val="0"/>
              </a:spcAft>
              <a:buNone/>
            </a:pPr>
            <a:r>
              <a:t/>
            </a:r>
            <a:endParaRPr sz="1100">
              <a:latin typeface="Montserrat"/>
              <a:ea typeface="Montserrat"/>
              <a:cs typeface="Montserrat"/>
              <a:sym typeface="Montserrat"/>
            </a:endParaRPr>
          </a:p>
          <a:p>
            <a:pPr indent="0" lvl="0" marL="0" rtl="0" algn="just">
              <a:spcBef>
                <a:spcPts val="0"/>
              </a:spcBef>
              <a:spcAft>
                <a:spcPts val="0"/>
              </a:spcAft>
              <a:buNone/>
            </a:pPr>
            <a:r>
              <a:t/>
            </a:r>
            <a:endParaRPr sz="1100">
              <a:latin typeface="Montserrat"/>
              <a:ea typeface="Montserrat"/>
              <a:cs typeface="Montserrat"/>
              <a:sym typeface="Montserrat"/>
            </a:endParaRPr>
          </a:p>
        </p:txBody>
      </p:sp>
      <p:sp>
        <p:nvSpPr>
          <p:cNvPr id="1681" name="Google Shape;1681;p8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682" name="Google Shape;1682;p81"/>
          <p:cNvSpPr txBox="1"/>
          <p:nvPr/>
        </p:nvSpPr>
        <p:spPr>
          <a:xfrm>
            <a:off x="154200" y="0"/>
            <a:ext cx="7334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683" name="Google Shape;1683;p81"/>
          <p:cNvPicPr preferRelativeResize="0"/>
          <p:nvPr/>
        </p:nvPicPr>
        <p:blipFill>
          <a:blip r:embed="rId3">
            <a:alphaModFix/>
          </a:blip>
          <a:stretch>
            <a:fillRect/>
          </a:stretch>
        </p:blipFill>
        <p:spPr>
          <a:xfrm>
            <a:off x="4572000" y="928625"/>
            <a:ext cx="3593775" cy="2716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82"/>
          <p:cNvSpPr txBox="1"/>
          <p:nvPr/>
        </p:nvSpPr>
        <p:spPr>
          <a:xfrm>
            <a:off x="496050" y="151515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Montserrat"/>
              <a:ea typeface="Montserrat"/>
              <a:cs typeface="Montserrat"/>
              <a:sym typeface="Montserrat"/>
            </a:endParaRPr>
          </a:p>
        </p:txBody>
      </p:sp>
      <p:grpSp>
        <p:nvGrpSpPr>
          <p:cNvPr id="1689" name="Google Shape;1689;p82"/>
          <p:cNvGrpSpPr/>
          <p:nvPr/>
        </p:nvGrpSpPr>
        <p:grpSpPr>
          <a:xfrm>
            <a:off x="798825" y="3924400"/>
            <a:ext cx="7083175" cy="715000"/>
            <a:chOff x="0" y="0"/>
            <a:chExt cx="7083175" cy="715000"/>
          </a:xfrm>
        </p:grpSpPr>
        <p:sp>
          <p:nvSpPr>
            <p:cNvPr id="1690" name="Google Shape;1690;p82"/>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82"/>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82"/>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693" name="Google Shape;1693;p82"/>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82"/>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695" name="Google Shape;1695;p82"/>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82"/>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697" name="Google Shape;1697;p82"/>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82"/>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699" name="Google Shape;1699;p82"/>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82"/>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701" name="Google Shape;1701;p82"/>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82"/>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703" name="Google Shape;1703;p82"/>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82"/>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705" name="Google Shape;1705;p82"/>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El repte</a:t>
            </a:r>
            <a:endParaRPr b="1" sz="1500">
              <a:solidFill>
                <a:schemeClr val="dk2"/>
              </a:solidFill>
              <a:latin typeface="Montserrat"/>
              <a:ea typeface="Montserrat"/>
              <a:cs typeface="Montserrat"/>
              <a:sym typeface="Montserrat"/>
            </a:endParaRPr>
          </a:p>
        </p:txBody>
      </p:sp>
      <p:sp>
        <p:nvSpPr>
          <p:cNvPr id="1706" name="Google Shape;1706;p82"/>
          <p:cNvSpPr txBox="1"/>
          <p:nvPr/>
        </p:nvSpPr>
        <p:spPr>
          <a:xfrm>
            <a:off x="278475" y="1059800"/>
            <a:ext cx="7603500" cy="9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El repte inicial que us proposem és que creeu un gif animat amb dos sprites, un caçador i una pilota. El caçador buscarà la pilota. Quan el caçador toqui la pilota, el joc s’acabarà.</a:t>
            </a:r>
            <a:endParaRPr sz="1100">
              <a:latin typeface="Montserrat"/>
              <a:ea typeface="Montserrat"/>
              <a:cs typeface="Montserrat"/>
              <a:sym typeface="Montserrat"/>
            </a:endParaRPr>
          </a:p>
          <a:p>
            <a:pPr indent="0" lvl="0" marL="457200" rtl="0" algn="just">
              <a:lnSpc>
                <a:spcPct val="115000"/>
              </a:lnSpc>
              <a:spcBef>
                <a:spcPts val="0"/>
              </a:spcBef>
              <a:spcAft>
                <a:spcPts val="0"/>
              </a:spcAft>
              <a:buNone/>
            </a:pPr>
            <a:r>
              <a:t/>
            </a:r>
            <a:endParaRPr sz="1100">
              <a:latin typeface="Montserrat"/>
              <a:ea typeface="Montserrat"/>
              <a:cs typeface="Montserrat"/>
              <a:sym typeface="Montserrat"/>
            </a:endParaRPr>
          </a:p>
        </p:txBody>
      </p:sp>
      <p:sp>
        <p:nvSpPr>
          <p:cNvPr id="1707" name="Google Shape;1707;p8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708" name="Google Shape;1708;p82"/>
          <p:cNvSpPr txBox="1"/>
          <p:nvPr/>
        </p:nvSpPr>
        <p:spPr>
          <a:xfrm>
            <a:off x="154200" y="0"/>
            <a:ext cx="7334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709" name="Google Shape;1709;p82"/>
          <p:cNvPicPr preferRelativeResize="0"/>
          <p:nvPr/>
        </p:nvPicPr>
        <p:blipFill>
          <a:blip r:embed="rId3">
            <a:alphaModFix/>
          </a:blip>
          <a:stretch>
            <a:fillRect/>
          </a:stretch>
        </p:blipFill>
        <p:spPr>
          <a:xfrm>
            <a:off x="1676400" y="2150300"/>
            <a:ext cx="1695450" cy="1343025"/>
          </a:xfrm>
          <a:prstGeom prst="rect">
            <a:avLst/>
          </a:prstGeom>
          <a:noFill/>
          <a:ln>
            <a:noFill/>
          </a:ln>
        </p:spPr>
      </p:pic>
      <p:pic>
        <p:nvPicPr>
          <p:cNvPr id="1710" name="Google Shape;1710;p82"/>
          <p:cNvPicPr preferRelativeResize="0"/>
          <p:nvPr/>
        </p:nvPicPr>
        <p:blipFill>
          <a:blip r:embed="rId4">
            <a:alphaModFix/>
          </a:blip>
          <a:stretch>
            <a:fillRect/>
          </a:stretch>
        </p:blipFill>
        <p:spPr>
          <a:xfrm>
            <a:off x="3524250" y="2150300"/>
            <a:ext cx="1590675" cy="1323975"/>
          </a:xfrm>
          <a:prstGeom prst="rect">
            <a:avLst/>
          </a:prstGeom>
          <a:noFill/>
          <a:ln>
            <a:noFill/>
          </a:ln>
        </p:spPr>
      </p:pic>
      <p:pic>
        <p:nvPicPr>
          <p:cNvPr id="1711" name="Google Shape;1711;p82"/>
          <p:cNvPicPr preferRelativeResize="0"/>
          <p:nvPr/>
        </p:nvPicPr>
        <p:blipFill>
          <a:blip r:embed="rId5">
            <a:alphaModFix/>
          </a:blip>
          <a:stretch>
            <a:fillRect/>
          </a:stretch>
        </p:blipFill>
        <p:spPr>
          <a:xfrm>
            <a:off x="5267325" y="2150300"/>
            <a:ext cx="1695450" cy="142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0"/>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a" sz="1600">
                <a:solidFill>
                  <a:schemeClr val="lt1"/>
                </a:solidFill>
                <a:latin typeface="Montserrat"/>
                <a:ea typeface="Montserrat"/>
                <a:cs typeface="Montserrat"/>
                <a:sym typeface="Montserrat"/>
              </a:rPr>
              <a:t>Com</a:t>
            </a:r>
            <a:endParaRPr sz="1600">
              <a:solidFill>
                <a:schemeClr val="lt1"/>
              </a:solidFill>
              <a:latin typeface="Montserrat"/>
              <a:ea typeface="Montserrat"/>
              <a:cs typeface="Montserrat"/>
              <a:sym typeface="Montserrat"/>
            </a:endParaRPr>
          </a:p>
        </p:txBody>
      </p:sp>
      <p:sp>
        <p:nvSpPr>
          <p:cNvPr id="176" name="Google Shape;176;p20"/>
          <p:cNvSpPr txBox="1"/>
          <p:nvPr/>
        </p:nvSpPr>
        <p:spPr>
          <a:xfrm>
            <a:off x="491875" y="623050"/>
            <a:ext cx="5594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Diagrames de flux</a:t>
            </a:r>
            <a:endParaRPr b="1" sz="1700">
              <a:solidFill>
                <a:schemeClr val="dk2"/>
              </a:solidFill>
              <a:latin typeface="Montserrat"/>
              <a:ea typeface="Montserrat"/>
              <a:cs typeface="Montserrat"/>
              <a:sym typeface="Montserrat"/>
            </a:endParaRPr>
          </a:p>
        </p:txBody>
      </p:sp>
      <p:sp>
        <p:nvSpPr>
          <p:cNvPr id="177" name="Google Shape;177;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78" name="Google Shape;178;p20"/>
          <p:cNvSpPr txBox="1"/>
          <p:nvPr/>
        </p:nvSpPr>
        <p:spPr>
          <a:xfrm>
            <a:off x="491875" y="1012800"/>
            <a:ext cx="62562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ca" sz="1100">
                <a:latin typeface="Montserrat"/>
                <a:ea typeface="Montserrat"/>
                <a:cs typeface="Montserrat"/>
                <a:sym typeface="Montserrat"/>
              </a:rPr>
              <a:t>Abans de programar, completa el següent diagrama de flux.</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p:txBody>
      </p:sp>
      <p:sp>
        <p:nvSpPr>
          <p:cNvPr id="179" name="Google Shape;179;p20"/>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80" name="Google Shape;180;p20"/>
          <p:cNvPicPr preferRelativeResize="0"/>
          <p:nvPr/>
        </p:nvPicPr>
        <p:blipFill>
          <a:blip r:embed="rId4">
            <a:alphaModFix/>
          </a:blip>
          <a:stretch>
            <a:fillRect/>
          </a:stretch>
        </p:blipFill>
        <p:spPr>
          <a:xfrm>
            <a:off x="1825838" y="1912900"/>
            <a:ext cx="4209062" cy="22164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83"/>
          <p:cNvSpPr txBox="1"/>
          <p:nvPr/>
        </p:nvSpPr>
        <p:spPr>
          <a:xfrm>
            <a:off x="496050" y="1028450"/>
            <a:ext cx="4620600" cy="2986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Inicialment, s’establirà un valor aleatori per a la coordenada X, entre 0 i 5. D’aquesta manera, el joc no sempre començarà igual.</a:t>
            </a:r>
            <a:endParaRPr sz="1100">
              <a:latin typeface="Montserrat"/>
              <a:ea typeface="Montserrat"/>
              <a:cs typeface="Montserrat"/>
              <a:sym typeface="Montserrat"/>
            </a:endParaRPr>
          </a:p>
          <a:p>
            <a:pPr indent="0" lvl="0" marL="457200" rtl="0" algn="l">
              <a:spcBef>
                <a:spcPts val="1200"/>
              </a:spcBef>
              <a:spcAft>
                <a:spcPts val="0"/>
              </a:spcAft>
              <a:buNone/>
            </a:pPr>
            <a:r>
              <a:t/>
            </a:r>
            <a:endParaRPr sz="1100">
              <a:latin typeface="Montserrat"/>
              <a:ea typeface="Montserrat"/>
              <a:cs typeface="Montserrat"/>
              <a:sym typeface="Montserrat"/>
            </a:endParaRPr>
          </a:p>
          <a:p>
            <a:pPr indent="-298450" lvl="0" marL="457200" rtl="0" algn="l">
              <a:spcBef>
                <a:spcPts val="1200"/>
              </a:spcBef>
              <a:spcAft>
                <a:spcPts val="0"/>
              </a:spcAft>
              <a:buSzPts val="1100"/>
              <a:buFont typeface="Montserrat"/>
              <a:buChar char="●"/>
            </a:pPr>
            <a:r>
              <a:rPr lang="ca" sz="1100">
                <a:latin typeface="Montserrat"/>
                <a:ea typeface="Montserrat"/>
                <a:cs typeface="Montserrat"/>
                <a:sym typeface="Montserrat"/>
              </a:rPr>
              <a:t>El següent que heu de fer és crear els sprites en les coordenades pertinents. En aquest repte inicial la pilota roman quieta mentre que el caçador va a buscar-la.</a:t>
            </a:r>
            <a:endParaRPr sz="1100">
              <a:latin typeface="Montserrat"/>
              <a:ea typeface="Montserrat"/>
              <a:cs typeface="Montserrat"/>
              <a:sym typeface="Montserrat"/>
            </a:endParaRPr>
          </a:p>
          <a:p>
            <a:pPr indent="0" lvl="0" marL="457200" rtl="0" algn="l">
              <a:spcBef>
                <a:spcPts val="1200"/>
              </a:spcBef>
              <a:spcAft>
                <a:spcPts val="0"/>
              </a:spcAft>
              <a:buNone/>
            </a:pPr>
            <a:r>
              <a:t/>
            </a:r>
            <a:endParaRPr sz="1100">
              <a:latin typeface="Montserrat"/>
              <a:ea typeface="Montserrat"/>
              <a:cs typeface="Montserrat"/>
              <a:sym typeface="Montserrat"/>
            </a:endParaRPr>
          </a:p>
          <a:p>
            <a:pPr indent="0" lvl="0" marL="457200" rtl="0" algn="l">
              <a:spcBef>
                <a:spcPts val="1200"/>
              </a:spcBef>
              <a:spcAft>
                <a:spcPts val="0"/>
              </a:spcAft>
              <a:buNone/>
            </a:pPr>
            <a:r>
              <a:rPr lang="ca" sz="1100">
                <a:latin typeface="Montserrat"/>
                <a:ea typeface="Montserrat"/>
                <a:cs typeface="Montserrat"/>
                <a:sym typeface="Montserrat"/>
              </a:rPr>
              <a:t>Així doncs, si el caçador comença a la fila de dalt (Y=0) caldrà que es mogui fins a la de sota per agafar la </a:t>
            </a:r>
            <a:r>
              <a:rPr lang="ca" sz="1100">
                <a:latin typeface="Montserrat"/>
                <a:ea typeface="Montserrat"/>
                <a:cs typeface="Montserrat"/>
                <a:sym typeface="Montserrat"/>
              </a:rPr>
              <a:t>pilota </a:t>
            </a:r>
            <a:r>
              <a:rPr lang="ca" sz="1100">
                <a:latin typeface="Montserrat"/>
                <a:ea typeface="Montserrat"/>
                <a:cs typeface="Montserrat"/>
                <a:sym typeface="Montserrat"/>
              </a:rPr>
              <a:t>(Y=4).</a:t>
            </a:r>
            <a:endParaRPr sz="1100">
              <a:latin typeface="Montserrat"/>
              <a:ea typeface="Montserrat"/>
              <a:cs typeface="Montserrat"/>
              <a:sym typeface="Montserrat"/>
            </a:endParaRPr>
          </a:p>
          <a:p>
            <a:pPr indent="0" lvl="0" marL="457200" rtl="0" algn="l">
              <a:spcBef>
                <a:spcPts val="1200"/>
              </a:spcBef>
              <a:spcAft>
                <a:spcPts val="0"/>
              </a:spcAft>
              <a:buNone/>
            </a:pPr>
            <a:r>
              <a:t/>
            </a:r>
            <a:endParaRPr sz="1100">
              <a:latin typeface="Montserrat"/>
              <a:ea typeface="Montserrat"/>
              <a:cs typeface="Montserrat"/>
              <a:sym typeface="Montserrat"/>
            </a:endParaRPr>
          </a:p>
        </p:txBody>
      </p:sp>
      <p:grpSp>
        <p:nvGrpSpPr>
          <p:cNvPr id="1717" name="Google Shape;1717;p83"/>
          <p:cNvGrpSpPr/>
          <p:nvPr/>
        </p:nvGrpSpPr>
        <p:grpSpPr>
          <a:xfrm>
            <a:off x="798825" y="3924400"/>
            <a:ext cx="7083175" cy="715000"/>
            <a:chOff x="0" y="0"/>
            <a:chExt cx="7083175" cy="715000"/>
          </a:xfrm>
        </p:grpSpPr>
        <p:sp>
          <p:nvSpPr>
            <p:cNvPr id="1718" name="Google Shape;1718;p83"/>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83"/>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83"/>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721" name="Google Shape;1721;p83"/>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83"/>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723" name="Google Shape;1723;p83"/>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83"/>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725" name="Google Shape;1725;p83"/>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83"/>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727" name="Google Shape;1727;p83"/>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83"/>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729" name="Google Shape;1729;p83"/>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83"/>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731" name="Google Shape;1731;p83"/>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83"/>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733" name="Google Shape;1733;p83"/>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Estructura del programa</a:t>
            </a:r>
            <a:endParaRPr b="1" sz="1500">
              <a:solidFill>
                <a:schemeClr val="dk2"/>
              </a:solidFill>
              <a:latin typeface="Montserrat"/>
              <a:ea typeface="Montserrat"/>
              <a:cs typeface="Montserrat"/>
              <a:sym typeface="Montserrat"/>
            </a:endParaRPr>
          </a:p>
        </p:txBody>
      </p:sp>
      <p:sp>
        <p:nvSpPr>
          <p:cNvPr id="1734" name="Google Shape;1734;p8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735" name="Google Shape;1735;p83"/>
          <p:cNvSpPr txBox="1"/>
          <p:nvPr/>
        </p:nvSpPr>
        <p:spPr>
          <a:xfrm>
            <a:off x="154200" y="0"/>
            <a:ext cx="733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1736" name="Google Shape;1736;p83"/>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737" name="Google Shape;1737;p83"/>
          <p:cNvPicPr preferRelativeResize="0"/>
          <p:nvPr/>
        </p:nvPicPr>
        <p:blipFill>
          <a:blip r:embed="rId3">
            <a:alphaModFix/>
          </a:blip>
          <a:stretch>
            <a:fillRect/>
          </a:stretch>
        </p:blipFill>
        <p:spPr>
          <a:xfrm>
            <a:off x="5326350" y="1433713"/>
            <a:ext cx="3295650" cy="18573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8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743" name="Google Shape;1743;p84"/>
          <p:cNvSpPr txBox="1"/>
          <p:nvPr/>
        </p:nvSpPr>
        <p:spPr>
          <a:xfrm>
            <a:off x="248075" y="612950"/>
            <a:ext cx="2663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Diagrama de flux</a:t>
            </a:r>
            <a:endParaRPr b="1" sz="1500">
              <a:solidFill>
                <a:schemeClr val="dk2"/>
              </a:solidFill>
              <a:latin typeface="Montserrat"/>
              <a:ea typeface="Montserrat"/>
              <a:cs typeface="Montserrat"/>
              <a:sym typeface="Montserrat"/>
            </a:endParaRPr>
          </a:p>
        </p:txBody>
      </p:sp>
      <p:sp>
        <p:nvSpPr>
          <p:cNvPr id="1744" name="Google Shape;1744;p84"/>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grpSp>
        <p:nvGrpSpPr>
          <p:cNvPr id="1745" name="Google Shape;1745;p84"/>
          <p:cNvGrpSpPr/>
          <p:nvPr/>
        </p:nvGrpSpPr>
        <p:grpSpPr>
          <a:xfrm>
            <a:off x="610075" y="4047750"/>
            <a:ext cx="7083175" cy="715000"/>
            <a:chOff x="0" y="0"/>
            <a:chExt cx="7083175" cy="715000"/>
          </a:xfrm>
        </p:grpSpPr>
        <p:sp>
          <p:nvSpPr>
            <p:cNvPr id="1746" name="Google Shape;1746;p84"/>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84"/>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84"/>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749" name="Google Shape;1749;p84"/>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84"/>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solidFill>
                  <a:schemeClr val="dk1"/>
                </a:solidFill>
              </a:endParaRPr>
            </a:p>
          </p:txBody>
        </p:sp>
        <p:sp>
          <p:nvSpPr>
            <p:cNvPr id="1751" name="Google Shape;1751;p84"/>
            <p:cNvSpPr/>
            <p:nvPr/>
          </p:nvSpPr>
          <p:spPr>
            <a:xfrm>
              <a:off x="195444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84"/>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Estructura del programa</a:t>
              </a:r>
              <a:endParaRPr b="1">
                <a:solidFill>
                  <a:schemeClr val="lt1"/>
                </a:solidFill>
              </a:endParaRPr>
            </a:p>
          </p:txBody>
        </p:sp>
        <p:sp>
          <p:nvSpPr>
            <p:cNvPr id="1753" name="Google Shape;1753;p84"/>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84"/>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p>
          </p:txBody>
        </p:sp>
        <p:sp>
          <p:nvSpPr>
            <p:cNvPr id="1755" name="Google Shape;1755;p84"/>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84"/>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757" name="Google Shape;1757;p84"/>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84"/>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759" name="Google Shape;1759;p84"/>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84"/>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761" name="Google Shape;1761;p84"/>
          <p:cNvSpPr txBox="1"/>
          <p:nvPr/>
        </p:nvSpPr>
        <p:spPr>
          <a:xfrm>
            <a:off x="501025" y="907600"/>
            <a:ext cx="42621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ontserrat"/>
              <a:buChar char="●"/>
            </a:pPr>
            <a:r>
              <a:rPr lang="ca" sz="1100">
                <a:latin typeface="Montserrat"/>
                <a:ea typeface="Montserrat"/>
                <a:cs typeface="Montserrat"/>
                <a:sym typeface="Montserrat"/>
              </a:rPr>
              <a:t>Què falta en aquest  diagrama de flux?</a:t>
            </a:r>
            <a:endParaRPr/>
          </a:p>
        </p:txBody>
      </p:sp>
      <p:pic>
        <p:nvPicPr>
          <p:cNvPr id="1762" name="Google Shape;1762;p84"/>
          <p:cNvPicPr preferRelativeResize="0"/>
          <p:nvPr/>
        </p:nvPicPr>
        <p:blipFill>
          <a:blip r:embed="rId4">
            <a:alphaModFix/>
          </a:blip>
          <a:stretch>
            <a:fillRect/>
          </a:stretch>
        </p:blipFill>
        <p:spPr>
          <a:xfrm>
            <a:off x="4021275" y="952800"/>
            <a:ext cx="3853660" cy="29425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p85"/>
          <p:cNvSpPr txBox="1"/>
          <p:nvPr/>
        </p:nvSpPr>
        <p:spPr>
          <a:xfrm>
            <a:off x="491875" y="9209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768" name="Google Shape;1768;p85"/>
          <p:cNvGrpSpPr/>
          <p:nvPr/>
        </p:nvGrpSpPr>
        <p:grpSpPr>
          <a:xfrm>
            <a:off x="610075" y="3823625"/>
            <a:ext cx="7083175" cy="715000"/>
            <a:chOff x="0" y="0"/>
            <a:chExt cx="7083175" cy="715000"/>
          </a:xfrm>
        </p:grpSpPr>
        <p:sp>
          <p:nvSpPr>
            <p:cNvPr id="1769" name="Google Shape;1769;p85"/>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85"/>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85"/>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772" name="Google Shape;1772;p85"/>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85"/>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774" name="Google Shape;1774;p85"/>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85"/>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776" name="Google Shape;1776;p85"/>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777" name="Google Shape;1777;p85"/>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1778" name="Google Shape;1778;p85"/>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85"/>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780" name="Google Shape;1780;p85"/>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85"/>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782" name="Google Shape;1782;p85"/>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85"/>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784" name="Google Shape;1784;p85"/>
          <p:cNvSpPr txBox="1"/>
          <p:nvPr/>
        </p:nvSpPr>
        <p:spPr>
          <a:xfrm>
            <a:off x="249700" y="4863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cxnSp>
        <p:nvCxnSpPr>
          <p:cNvPr id="1785" name="Google Shape;1785;p85"/>
          <p:cNvCxnSpPr/>
          <p:nvPr/>
        </p:nvCxnSpPr>
        <p:spPr>
          <a:xfrm>
            <a:off x="4012350" y="1213888"/>
            <a:ext cx="463200" cy="0"/>
          </a:xfrm>
          <a:prstGeom prst="straightConnector1">
            <a:avLst/>
          </a:prstGeom>
          <a:noFill/>
          <a:ln cap="flat" cmpd="sng" w="9525">
            <a:solidFill>
              <a:schemeClr val="dk2"/>
            </a:solidFill>
            <a:prstDash val="solid"/>
            <a:round/>
            <a:headEnd len="med" w="med" type="none"/>
            <a:tailEnd len="med" w="med" type="triangle"/>
          </a:ln>
        </p:spPr>
      </p:cxnSp>
      <p:sp>
        <p:nvSpPr>
          <p:cNvPr id="1786" name="Google Shape;1786;p85"/>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787" name="Google Shape;1787;p8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aphicFrame>
        <p:nvGraphicFramePr>
          <p:cNvPr id="1788" name="Google Shape;1788;p85"/>
          <p:cNvGraphicFramePr/>
          <p:nvPr/>
        </p:nvGraphicFramePr>
        <p:xfrm>
          <a:off x="4621700" y="966250"/>
          <a:ext cx="3000000" cy="3000000"/>
        </p:xfrm>
        <a:graphic>
          <a:graphicData uri="http://schemas.openxmlformats.org/drawingml/2006/table">
            <a:tbl>
              <a:tblPr bandRow="1">
                <a:noFill/>
                <a:tableStyleId>{2A059731-7205-4D6B-A557-1D82DE9ACF1B}</a:tableStyleId>
              </a:tblPr>
              <a:tblGrid>
                <a:gridCol w="4034725"/>
              </a:tblGrid>
              <a:tr h="100000">
                <a:tc>
                  <a:txBody>
                    <a:bodyPr/>
                    <a:lstStyle/>
                    <a:p>
                      <a:pPr indent="0" lvl="0" marL="0" rtl="0" algn="just">
                        <a:spcBef>
                          <a:spcPts val="0"/>
                        </a:spcBef>
                        <a:spcAft>
                          <a:spcPts val="0"/>
                        </a:spcAft>
                        <a:buNone/>
                      </a:pPr>
                      <a:r>
                        <a:rPr lang="ca" sz="1100">
                          <a:latin typeface="Montserrat"/>
                          <a:ea typeface="Montserrat"/>
                          <a:cs typeface="Montserrat"/>
                          <a:sym typeface="Montserrat"/>
                        </a:rPr>
                        <a:t>Amb aquestes dues instruccions es crea una variable, “caçador”</a:t>
                      </a:r>
                      <a:r>
                        <a:rPr i="1" lang="ca" sz="1100">
                          <a:latin typeface="Montserrat"/>
                          <a:ea typeface="Montserrat"/>
                          <a:cs typeface="Montserrat"/>
                          <a:sym typeface="Montserrat"/>
                        </a:rPr>
                        <a:t>,</a:t>
                      </a:r>
                      <a:r>
                        <a:rPr lang="ca" sz="1100">
                          <a:latin typeface="Montserrat"/>
                          <a:ea typeface="Montserrat"/>
                          <a:cs typeface="Montserrat"/>
                          <a:sym typeface="Montserrat"/>
                        </a:rPr>
                        <a:t> de tipus sprite, i es defineixen les seves coordenades inicials.</a:t>
                      </a:r>
                      <a:endParaRPr sz="1100">
                        <a:latin typeface="Montserrat"/>
                        <a:ea typeface="Montserrat"/>
                        <a:cs typeface="Montserrat"/>
                        <a:sym typeface="Montserrat"/>
                      </a:endParaRPr>
                    </a:p>
                  </a:txBody>
                  <a:tcPr marT="0" marB="0" marR="73025" marL="73025" anchor="ctr">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bl>
          </a:graphicData>
        </a:graphic>
      </p:graphicFrame>
      <p:graphicFrame>
        <p:nvGraphicFramePr>
          <p:cNvPr id="1789" name="Google Shape;1789;p85"/>
          <p:cNvGraphicFramePr/>
          <p:nvPr/>
        </p:nvGraphicFramePr>
        <p:xfrm>
          <a:off x="4694688" y="1683800"/>
          <a:ext cx="3000000" cy="3000000"/>
        </p:xfrm>
        <a:graphic>
          <a:graphicData uri="http://schemas.openxmlformats.org/drawingml/2006/table">
            <a:tbl>
              <a:tblPr bandRow="1">
                <a:noFill/>
                <a:tableStyleId>{2A059731-7205-4D6B-A557-1D82DE9ACF1B}</a:tableStyleId>
              </a:tblPr>
              <a:tblGrid>
                <a:gridCol w="3888750"/>
              </a:tblGrid>
              <a:tr h="566825">
                <a:tc>
                  <a:txBody>
                    <a:bodyPr/>
                    <a:lstStyle/>
                    <a:p>
                      <a:pPr indent="0" lvl="0" marL="0" rtl="0" algn="just">
                        <a:spcBef>
                          <a:spcPts val="0"/>
                        </a:spcBef>
                        <a:spcAft>
                          <a:spcPts val="0"/>
                        </a:spcAft>
                        <a:buNone/>
                      </a:pPr>
                      <a:r>
                        <a:rPr lang="ca" sz="1100">
                          <a:latin typeface="Montserrat"/>
                          <a:ea typeface="Montserrat"/>
                          <a:cs typeface="Montserrat"/>
                          <a:sym typeface="Montserrat"/>
                        </a:rPr>
                        <a:t>Bloc utilitzat per canviar propietats de la variable sprite. En aquest cas, canvia la coordenada Y.</a:t>
                      </a:r>
                      <a:endParaRPr sz="1100">
                        <a:latin typeface="Montserrat"/>
                        <a:ea typeface="Montserrat"/>
                        <a:cs typeface="Montserrat"/>
                        <a:sym typeface="Montserrat"/>
                      </a:endParaRPr>
                    </a:p>
                  </a:txBody>
                  <a:tcPr marT="0" marB="0" marR="73025" marL="73025" anchor="ctr">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bl>
          </a:graphicData>
        </a:graphic>
      </p:graphicFrame>
      <p:cxnSp>
        <p:nvCxnSpPr>
          <p:cNvPr id="1790" name="Google Shape;1790;p85"/>
          <p:cNvCxnSpPr/>
          <p:nvPr/>
        </p:nvCxnSpPr>
        <p:spPr>
          <a:xfrm flipH="1" rot="10800000">
            <a:off x="4039950" y="1911250"/>
            <a:ext cx="499200" cy="3900"/>
          </a:xfrm>
          <a:prstGeom prst="straightConnector1">
            <a:avLst/>
          </a:prstGeom>
          <a:noFill/>
          <a:ln cap="flat" cmpd="sng" w="9525">
            <a:solidFill>
              <a:schemeClr val="dk2"/>
            </a:solidFill>
            <a:prstDash val="solid"/>
            <a:round/>
            <a:headEnd len="med" w="med" type="none"/>
            <a:tailEnd len="med" w="med" type="triangle"/>
          </a:ln>
        </p:spPr>
      </p:cxnSp>
      <p:sp>
        <p:nvSpPr>
          <p:cNvPr id="1791" name="Google Shape;1791;p85"/>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1792" name="Google Shape;1792;p85"/>
          <p:cNvSpPr txBox="1"/>
          <p:nvPr/>
        </p:nvSpPr>
        <p:spPr>
          <a:xfrm>
            <a:off x="4694625" y="2472625"/>
            <a:ext cx="31824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100">
                <a:latin typeface="Montserrat"/>
                <a:ea typeface="Montserrat"/>
                <a:cs typeface="Montserrat"/>
                <a:sym typeface="Montserrat"/>
              </a:rPr>
              <a:t>Bloc condicional. En aquest cas, es comprova si els dos sprites s’estan tocant.</a:t>
            </a:r>
            <a:endParaRPr/>
          </a:p>
        </p:txBody>
      </p:sp>
      <p:pic>
        <p:nvPicPr>
          <p:cNvPr id="1793" name="Google Shape;1793;p85"/>
          <p:cNvPicPr preferRelativeResize="0"/>
          <p:nvPr/>
        </p:nvPicPr>
        <p:blipFill>
          <a:blip r:embed="rId3">
            <a:alphaModFix/>
          </a:blip>
          <a:stretch>
            <a:fillRect/>
          </a:stretch>
        </p:blipFill>
        <p:spPr>
          <a:xfrm>
            <a:off x="154200" y="1042450"/>
            <a:ext cx="3801717" cy="342900"/>
          </a:xfrm>
          <a:prstGeom prst="rect">
            <a:avLst/>
          </a:prstGeom>
          <a:noFill/>
          <a:ln>
            <a:noFill/>
          </a:ln>
        </p:spPr>
      </p:pic>
      <p:pic>
        <p:nvPicPr>
          <p:cNvPr id="1794" name="Google Shape;1794;p85"/>
          <p:cNvPicPr preferRelativeResize="0"/>
          <p:nvPr/>
        </p:nvPicPr>
        <p:blipFill>
          <a:blip r:embed="rId4">
            <a:alphaModFix/>
          </a:blip>
          <a:stretch>
            <a:fillRect/>
          </a:stretch>
        </p:blipFill>
        <p:spPr>
          <a:xfrm>
            <a:off x="1543394" y="1760906"/>
            <a:ext cx="2412536" cy="393600"/>
          </a:xfrm>
          <a:prstGeom prst="rect">
            <a:avLst/>
          </a:prstGeom>
          <a:noFill/>
          <a:ln>
            <a:noFill/>
          </a:ln>
        </p:spPr>
      </p:pic>
      <p:pic>
        <p:nvPicPr>
          <p:cNvPr id="1795" name="Google Shape;1795;p85"/>
          <p:cNvPicPr preferRelativeResize="0"/>
          <p:nvPr/>
        </p:nvPicPr>
        <p:blipFill>
          <a:blip r:embed="rId5">
            <a:alphaModFix/>
          </a:blip>
          <a:stretch>
            <a:fillRect/>
          </a:stretch>
        </p:blipFill>
        <p:spPr>
          <a:xfrm>
            <a:off x="1554125" y="2550913"/>
            <a:ext cx="2382026" cy="342900"/>
          </a:xfrm>
          <a:prstGeom prst="rect">
            <a:avLst/>
          </a:prstGeom>
          <a:noFill/>
          <a:ln>
            <a:noFill/>
          </a:ln>
        </p:spPr>
      </p:pic>
      <p:cxnSp>
        <p:nvCxnSpPr>
          <p:cNvPr id="1796" name="Google Shape;1796;p85"/>
          <p:cNvCxnSpPr/>
          <p:nvPr/>
        </p:nvCxnSpPr>
        <p:spPr>
          <a:xfrm flipH="1" rot="10800000">
            <a:off x="4076050" y="2691725"/>
            <a:ext cx="499200" cy="3900"/>
          </a:xfrm>
          <a:prstGeom prst="straightConnector1">
            <a:avLst/>
          </a:prstGeom>
          <a:noFill/>
          <a:ln cap="flat" cmpd="sng" w="9525">
            <a:solidFill>
              <a:schemeClr val="dk2"/>
            </a:solidFill>
            <a:prstDash val="solid"/>
            <a:round/>
            <a:headEnd len="med" w="med" type="none"/>
            <a:tailEnd len="med" w="med" type="triangle"/>
          </a:ln>
        </p:spPr>
      </p:cxnSp>
      <p:pic>
        <p:nvPicPr>
          <p:cNvPr id="1797" name="Google Shape;1797;p85"/>
          <p:cNvPicPr preferRelativeResize="0"/>
          <p:nvPr/>
        </p:nvPicPr>
        <p:blipFill>
          <a:blip r:embed="rId6">
            <a:alphaModFix/>
          </a:blip>
          <a:stretch>
            <a:fillRect/>
          </a:stretch>
        </p:blipFill>
        <p:spPr>
          <a:xfrm>
            <a:off x="3010538" y="3335338"/>
            <a:ext cx="800100" cy="314325"/>
          </a:xfrm>
          <a:prstGeom prst="rect">
            <a:avLst/>
          </a:prstGeom>
          <a:noFill/>
          <a:ln>
            <a:noFill/>
          </a:ln>
        </p:spPr>
      </p:pic>
      <p:sp>
        <p:nvSpPr>
          <p:cNvPr id="1798" name="Google Shape;1798;p85"/>
          <p:cNvSpPr txBox="1"/>
          <p:nvPr/>
        </p:nvSpPr>
        <p:spPr>
          <a:xfrm>
            <a:off x="4650700" y="3217825"/>
            <a:ext cx="31824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100">
                <a:latin typeface="Montserrat"/>
                <a:ea typeface="Montserrat"/>
                <a:cs typeface="Montserrat"/>
                <a:sym typeface="Montserrat"/>
              </a:rPr>
              <a:t>Bloc encarregat de finalitzar el joc i mostrar la puntuació.</a:t>
            </a:r>
            <a:endParaRPr/>
          </a:p>
        </p:txBody>
      </p:sp>
      <p:cxnSp>
        <p:nvCxnSpPr>
          <p:cNvPr id="1799" name="Google Shape;1799;p85"/>
          <p:cNvCxnSpPr/>
          <p:nvPr/>
        </p:nvCxnSpPr>
        <p:spPr>
          <a:xfrm flipH="1" rot="10800000">
            <a:off x="4032125" y="3436925"/>
            <a:ext cx="499200" cy="3900"/>
          </a:xfrm>
          <a:prstGeom prst="straightConnector1">
            <a:avLst/>
          </a:prstGeom>
          <a:noFill/>
          <a:ln cap="flat" cmpd="sng" w="9525">
            <a:solidFill>
              <a:schemeClr val="dk2"/>
            </a:solidFill>
            <a:prstDash val="solid"/>
            <a:round/>
            <a:headEnd len="med" w="med" type="none"/>
            <a:tailEnd len="med" w="med" type="triangle"/>
          </a:ln>
        </p:spPr>
      </p:cxnSp>
      <p:pic>
        <p:nvPicPr>
          <p:cNvPr id="1800" name="Google Shape;1800;p85"/>
          <p:cNvPicPr preferRelativeResize="0"/>
          <p:nvPr/>
        </p:nvPicPr>
        <p:blipFill>
          <a:blip r:embed="rId7">
            <a:alphaModFix/>
          </a:blip>
          <a:stretch>
            <a:fillRect/>
          </a:stretch>
        </p:blipFill>
        <p:spPr>
          <a:xfrm>
            <a:off x="7985546" y="3115380"/>
            <a:ext cx="899991" cy="306000"/>
          </a:xfrm>
          <a:prstGeom prst="rect">
            <a:avLst/>
          </a:prstGeom>
          <a:noFill/>
          <a:ln>
            <a:noFill/>
          </a:ln>
          <a:effectLst>
            <a:outerShdw blurRad="57150" rotWithShape="0" algn="bl" dir="5400000" dist="19050">
              <a:srgbClr val="000000">
                <a:alpha val="50000"/>
              </a:srgbClr>
            </a:outerShdw>
          </a:effectLst>
        </p:spPr>
      </p:pic>
      <p:pic>
        <p:nvPicPr>
          <p:cNvPr id="1801" name="Google Shape;1801;p85"/>
          <p:cNvPicPr preferRelativeResize="0"/>
          <p:nvPr/>
        </p:nvPicPr>
        <p:blipFill>
          <a:blip r:embed="rId8">
            <a:alphaModFix/>
          </a:blip>
          <a:stretch>
            <a:fillRect/>
          </a:stretch>
        </p:blipFill>
        <p:spPr>
          <a:xfrm>
            <a:off x="7986088" y="3494487"/>
            <a:ext cx="898875" cy="306000"/>
          </a:xfrm>
          <a:prstGeom prst="rect">
            <a:avLst/>
          </a:prstGeom>
          <a:noFill/>
          <a:ln>
            <a:noFill/>
          </a:ln>
          <a:effectLst>
            <a:outerShdw blurRad="57150" rotWithShape="0" algn="bl" dir="5400000" dist="19050">
              <a:srgbClr val="000000">
                <a:alpha val="50000"/>
              </a:srgbClr>
            </a:outerShdw>
          </a:effectLst>
        </p:spPr>
      </p:pic>
      <p:pic>
        <p:nvPicPr>
          <p:cNvPr id="1802" name="Google Shape;1802;p85"/>
          <p:cNvPicPr preferRelativeResize="0"/>
          <p:nvPr/>
        </p:nvPicPr>
        <p:blipFill rotWithShape="1">
          <a:blip r:embed="rId9">
            <a:alphaModFix/>
          </a:blip>
          <a:srcRect b="0" l="0" r="22009" t="0"/>
          <a:stretch/>
        </p:blipFill>
        <p:spPr>
          <a:xfrm>
            <a:off x="7985538" y="3873563"/>
            <a:ext cx="900000" cy="30483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86"/>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1808" name="Google Shape;1808;p86"/>
          <p:cNvGrpSpPr/>
          <p:nvPr/>
        </p:nvGrpSpPr>
        <p:grpSpPr>
          <a:xfrm>
            <a:off x="491887" y="4135725"/>
            <a:ext cx="7081231" cy="488403"/>
            <a:chOff x="1037" y="113325"/>
            <a:chExt cx="7081231" cy="488403"/>
          </a:xfrm>
        </p:grpSpPr>
        <p:sp>
          <p:nvSpPr>
            <p:cNvPr id="1809" name="Google Shape;1809;p86"/>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86"/>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811" name="Google Shape;1811;p86"/>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86"/>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813" name="Google Shape;1813;p86"/>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86"/>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815" name="Google Shape;1815;p86"/>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16" name="Google Shape;1816;p86"/>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817" name="Google Shape;1817;p86"/>
            <p:cNvSpPr/>
            <p:nvPr/>
          </p:nvSpPr>
          <p:spPr>
            <a:xfrm>
              <a:off x="390785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86"/>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Programa</a:t>
              </a:r>
              <a:endParaRPr b="1">
                <a:solidFill>
                  <a:schemeClr val="lt1"/>
                </a:solidFill>
              </a:endParaRPr>
            </a:p>
          </p:txBody>
        </p:sp>
        <p:sp>
          <p:nvSpPr>
            <p:cNvPr id="1819" name="Google Shape;1819;p86"/>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86"/>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821" name="Google Shape;1821;p86"/>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86"/>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1823" name="Google Shape;1823;p86"/>
          <p:cNvSpPr txBox="1"/>
          <p:nvPr/>
        </p:nvSpPr>
        <p:spPr>
          <a:xfrm>
            <a:off x="356375" y="59655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Programa</a:t>
            </a:r>
            <a:endParaRPr b="1" sz="1700">
              <a:solidFill>
                <a:schemeClr val="dk2"/>
              </a:solidFill>
              <a:latin typeface="Montserrat"/>
              <a:ea typeface="Montserrat"/>
              <a:cs typeface="Montserrat"/>
              <a:sym typeface="Montserrat"/>
            </a:endParaRPr>
          </a:p>
        </p:txBody>
      </p:sp>
      <p:pic>
        <p:nvPicPr>
          <p:cNvPr id="1824" name="Google Shape;1824;p86"/>
          <p:cNvPicPr preferRelativeResize="0"/>
          <p:nvPr/>
        </p:nvPicPr>
        <p:blipFill>
          <a:blip r:embed="rId3">
            <a:alphaModFix/>
          </a:blip>
          <a:stretch>
            <a:fillRect/>
          </a:stretch>
        </p:blipFill>
        <p:spPr>
          <a:xfrm>
            <a:off x="2025775" y="662500"/>
            <a:ext cx="492600" cy="492600"/>
          </a:xfrm>
          <a:prstGeom prst="rect">
            <a:avLst/>
          </a:prstGeom>
          <a:noFill/>
          <a:ln>
            <a:noFill/>
          </a:ln>
        </p:spPr>
      </p:pic>
      <p:sp>
        <p:nvSpPr>
          <p:cNvPr id="1825" name="Google Shape;1825;p86"/>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1826" name="Google Shape;1826;p8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827" name="Google Shape;1827;p86"/>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
        <p:nvSpPr>
          <p:cNvPr id="1828" name="Google Shape;1828;p86"/>
          <p:cNvSpPr txBox="1"/>
          <p:nvPr/>
        </p:nvSpPr>
        <p:spPr>
          <a:xfrm>
            <a:off x="385475" y="1155100"/>
            <a:ext cx="53499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latin typeface="Montserrat"/>
                <a:ea typeface="Montserrat"/>
                <a:cs typeface="Montserrat"/>
                <a:sym typeface="Montserrat"/>
              </a:rPr>
              <a:t>Observem que al simulador s’hi pot veure el programa sense necessitat de descarregar-lo a la placa.</a:t>
            </a:r>
            <a:endParaRPr sz="1200">
              <a:latin typeface="Montserrat"/>
              <a:ea typeface="Montserrat"/>
              <a:cs typeface="Montserrat"/>
              <a:sym typeface="Montserrat"/>
            </a:endParaRPr>
          </a:p>
          <a:p>
            <a:pPr indent="0" lvl="0" marL="457200" rtl="0" algn="just">
              <a:spcBef>
                <a:spcPts val="0"/>
              </a:spcBef>
              <a:spcAft>
                <a:spcPts val="0"/>
              </a:spcAft>
              <a:buNone/>
            </a:pPr>
            <a:r>
              <a:t/>
            </a:r>
            <a:endParaRPr sz="1200">
              <a:latin typeface="Montserrat"/>
              <a:ea typeface="Montserrat"/>
              <a:cs typeface="Montserrat"/>
              <a:sym typeface="Montserrat"/>
            </a:endParaRPr>
          </a:p>
        </p:txBody>
      </p:sp>
      <p:pic>
        <p:nvPicPr>
          <p:cNvPr id="1829" name="Google Shape;1829;p86"/>
          <p:cNvPicPr preferRelativeResize="0"/>
          <p:nvPr/>
        </p:nvPicPr>
        <p:blipFill>
          <a:blip r:embed="rId4">
            <a:alphaModFix/>
          </a:blip>
          <a:stretch>
            <a:fillRect/>
          </a:stretch>
        </p:blipFill>
        <p:spPr>
          <a:xfrm>
            <a:off x="6124500" y="1454300"/>
            <a:ext cx="2026168" cy="19455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p87"/>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1835" name="Google Shape;1835;p87"/>
          <p:cNvSpPr txBox="1"/>
          <p:nvPr/>
        </p:nvSpPr>
        <p:spPr>
          <a:xfrm>
            <a:off x="389275" y="7268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Comprova-ho</a:t>
            </a:r>
            <a:endParaRPr b="1" sz="1700">
              <a:solidFill>
                <a:schemeClr val="dk2"/>
              </a:solidFill>
              <a:latin typeface="Montserrat"/>
              <a:ea typeface="Montserrat"/>
              <a:cs typeface="Montserrat"/>
              <a:sym typeface="Montserrat"/>
            </a:endParaRPr>
          </a:p>
        </p:txBody>
      </p:sp>
      <p:sp>
        <p:nvSpPr>
          <p:cNvPr id="1836" name="Google Shape;1836;p87"/>
          <p:cNvSpPr txBox="1"/>
          <p:nvPr/>
        </p:nvSpPr>
        <p:spPr>
          <a:xfrm>
            <a:off x="389275" y="1142325"/>
            <a:ext cx="39117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Transferim el programa a la placa.</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ho fem des de l’ordinador:</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Cal que la placa estigui connectada a l’ordinador mitjançant un cable micro USB.</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rPr lang="ca" sz="1200">
                <a:solidFill>
                  <a:schemeClr val="dk2"/>
                </a:solidFill>
                <a:latin typeface="Montserrat"/>
                <a:ea typeface="Montserrat"/>
                <a:cs typeface="Montserrat"/>
                <a:sym typeface="Montserrat"/>
              </a:rPr>
              <a:t>Si utilitzem una tauleta digital:</a:t>
            </a:r>
            <a:endParaRPr sz="1200">
              <a:solidFill>
                <a:schemeClr val="dk2"/>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2"/>
              </a:solidFill>
              <a:latin typeface="Montserrat"/>
              <a:ea typeface="Montserrat"/>
              <a:cs typeface="Montserrat"/>
              <a:sym typeface="Montserrat"/>
            </a:endParaRPr>
          </a:p>
          <a:p>
            <a:pPr indent="-304800" lvl="0" marL="4572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Utilitzarem la connexió Bluetooth per </a:t>
            </a:r>
            <a:endParaRPr sz="1200">
              <a:solidFill>
                <a:schemeClr val="dk2"/>
              </a:solidFill>
              <a:latin typeface="Montserrat"/>
              <a:ea typeface="Montserrat"/>
              <a:cs typeface="Montserrat"/>
              <a:sym typeface="Montserrat"/>
            </a:endParaRPr>
          </a:p>
          <a:p>
            <a:pPr indent="0" lvl="0" marL="457200" rtl="0" algn="just">
              <a:spcBef>
                <a:spcPts val="0"/>
              </a:spcBef>
              <a:spcAft>
                <a:spcPts val="0"/>
              </a:spcAft>
              <a:buNone/>
            </a:pPr>
            <a:r>
              <a:rPr lang="ca" sz="1200">
                <a:solidFill>
                  <a:schemeClr val="dk2"/>
                </a:solidFill>
                <a:latin typeface="Montserrat"/>
                <a:ea typeface="Montserrat"/>
                <a:cs typeface="Montserrat"/>
                <a:sym typeface="Montserrat"/>
              </a:rPr>
              <a:t>transferir els programes a la placa.</a:t>
            </a:r>
            <a:endParaRPr sz="1600">
              <a:solidFill>
                <a:schemeClr val="dk2"/>
              </a:solidFill>
              <a:latin typeface="Montserrat"/>
              <a:ea typeface="Montserrat"/>
              <a:cs typeface="Montserrat"/>
              <a:sym typeface="Montserrat"/>
            </a:endParaRPr>
          </a:p>
        </p:txBody>
      </p:sp>
      <p:pic>
        <p:nvPicPr>
          <p:cNvPr descr="How to pair and flash a program to your micro:bit over bluetooth using an Android device" id="1837" name="Google Shape;1837;p87" title="Pairing and Flashing in Android">
            <a:hlinkClick r:id="rId3"/>
          </p:cNvPr>
          <p:cNvPicPr preferRelativeResize="0"/>
          <p:nvPr/>
        </p:nvPicPr>
        <p:blipFill>
          <a:blip r:embed="rId4">
            <a:alphaModFix/>
          </a:blip>
          <a:stretch>
            <a:fillRect/>
          </a:stretch>
        </p:blipFill>
        <p:spPr>
          <a:xfrm>
            <a:off x="4667725" y="793013"/>
            <a:ext cx="1988026" cy="1491025"/>
          </a:xfrm>
          <a:prstGeom prst="rect">
            <a:avLst/>
          </a:prstGeom>
          <a:noFill/>
          <a:ln>
            <a:noFill/>
          </a:ln>
        </p:spPr>
      </p:pic>
      <p:pic>
        <p:nvPicPr>
          <p:cNvPr descr="How to pair and flash a program to your micro:bit over bluetooth using an iOS device" id="1838" name="Google Shape;1838;p87" title="Pairing and Flashing in iOS">
            <a:hlinkClick r:id="rId5"/>
          </p:cNvPr>
          <p:cNvPicPr preferRelativeResize="0"/>
          <p:nvPr/>
        </p:nvPicPr>
        <p:blipFill>
          <a:blip r:embed="rId6">
            <a:alphaModFix/>
          </a:blip>
          <a:stretch>
            <a:fillRect/>
          </a:stretch>
        </p:blipFill>
        <p:spPr>
          <a:xfrm>
            <a:off x="6952850" y="2359688"/>
            <a:ext cx="1988024" cy="1491025"/>
          </a:xfrm>
          <a:prstGeom prst="rect">
            <a:avLst/>
          </a:prstGeom>
          <a:noFill/>
          <a:ln>
            <a:noFill/>
          </a:ln>
        </p:spPr>
      </p:pic>
      <p:pic>
        <p:nvPicPr>
          <p:cNvPr descr="This video describes the process of flashing a program to the BBC micro:bit using the Javascript Blocks Editor &#10;&#10;Head to support.microbit.org for more information" id="1839" name="Google Shape;1839;p87" title="Getting started with the BBC micro:bit - Flashing your first program">
            <a:hlinkClick r:id="rId7"/>
          </p:cNvPr>
          <p:cNvPicPr preferRelativeResize="0"/>
          <p:nvPr/>
        </p:nvPicPr>
        <p:blipFill>
          <a:blip r:embed="rId8">
            <a:alphaModFix/>
          </a:blip>
          <a:stretch>
            <a:fillRect/>
          </a:stretch>
        </p:blipFill>
        <p:spPr>
          <a:xfrm>
            <a:off x="6952850" y="793013"/>
            <a:ext cx="1988026" cy="1491019"/>
          </a:xfrm>
          <a:prstGeom prst="rect">
            <a:avLst/>
          </a:prstGeom>
          <a:noFill/>
          <a:ln>
            <a:noFill/>
          </a:ln>
        </p:spPr>
      </p:pic>
      <p:sp>
        <p:nvSpPr>
          <p:cNvPr id="1840" name="Google Shape;1840;p8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grpSp>
        <p:nvGrpSpPr>
          <p:cNvPr id="1841" name="Google Shape;1841;p87"/>
          <p:cNvGrpSpPr/>
          <p:nvPr/>
        </p:nvGrpSpPr>
        <p:grpSpPr>
          <a:xfrm>
            <a:off x="491875" y="3926400"/>
            <a:ext cx="7083175" cy="715000"/>
            <a:chOff x="0" y="0"/>
            <a:chExt cx="7083175" cy="715000"/>
          </a:xfrm>
        </p:grpSpPr>
        <p:sp>
          <p:nvSpPr>
            <p:cNvPr id="1842" name="Google Shape;1842;p87"/>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87"/>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87"/>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845" name="Google Shape;1845;p87"/>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87"/>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87"/>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848" name="Google Shape;1848;p87"/>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49" name="Google Shape;1849;p87"/>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850" name="Google Shape;1850;p87"/>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87"/>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852" name="Google Shape;1852;p87"/>
            <p:cNvSpPr/>
            <p:nvPr/>
          </p:nvSpPr>
          <p:spPr>
            <a:xfrm>
              <a:off x="488456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87"/>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Comprova-ho</a:t>
              </a:r>
              <a:endParaRPr b="1">
                <a:solidFill>
                  <a:schemeClr val="lt1"/>
                </a:solidFill>
              </a:endParaRPr>
            </a:p>
          </p:txBody>
        </p:sp>
        <p:sp>
          <p:nvSpPr>
            <p:cNvPr id="1854" name="Google Shape;1854;p87"/>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87"/>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sp>
          <p:nvSpPr>
            <p:cNvPr id="1856" name="Google Shape;1856;p87"/>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grpSp>
      <p:sp>
        <p:nvSpPr>
          <p:cNvPr id="1857" name="Google Shape;1857;p87"/>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8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863" name="Google Shape;1863;p88"/>
          <p:cNvSpPr txBox="1"/>
          <p:nvPr/>
        </p:nvSpPr>
        <p:spPr>
          <a:xfrm>
            <a:off x="535400" y="1174550"/>
            <a:ext cx="7749600" cy="25161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1</a:t>
            </a:r>
            <a:endParaRPr b="1" sz="1100">
              <a:latin typeface="Montserrat"/>
              <a:ea typeface="Montserrat"/>
              <a:cs typeface="Montserrat"/>
              <a:sym typeface="Montserrat"/>
            </a:endParaRPr>
          </a:p>
          <a:p>
            <a:pPr indent="0" lvl="0" marL="457200" rtl="0" algn="l">
              <a:spcBef>
                <a:spcPts val="0"/>
              </a:spcBef>
              <a:spcAft>
                <a:spcPts val="0"/>
              </a:spcAft>
              <a:buNone/>
            </a:pPr>
            <a:r>
              <a:rPr lang="ca" sz="1100">
                <a:latin typeface="Montserrat"/>
                <a:ea typeface="Montserrat"/>
                <a:cs typeface="Montserrat"/>
                <a:sym typeface="Montserrat"/>
              </a:rPr>
              <a:t>No hi ha animació sense música! </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457200" rtl="0" algn="l">
              <a:spcBef>
                <a:spcPts val="0"/>
              </a:spcBef>
              <a:spcAft>
                <a:spcPts val="0"/>
              </a:spcAft>
              <a:buNone/>
            </a:pPr>
            <a:r>
              <a:rPr lang="ca" sz="1100">
                <a:latin typeface="Montserrat"/>
                <a:ea typeface="Montserrat"/>
                <a:cs typeface="Montserrat"/>
                <a:sym typeface="Montserrat"/>
              </a:rPr>
              <a:t>Afegeix un so mentre el caçador es mou i un altre per a quan caça la pilota.</a:t>
            </a:r>
            <a:endParaRPr sz="1100">
              <a:latin typeface="Montserrat"/>
              <a:ea typeface="Montserrat"/>
              <a:cs typeface="Montserrat"/>
              <a:sym typeface="Montserrat"/>
            </a:endParaRPr>
          </a:p>
          <a:p>
            <a:pPr indent="0" lvl="0" marL="0" rtl="0" algn="l">
              <a:spcBef>
                <a:spcPts val="0"/>
              </a:spcBef>
              <a:spcAft>
                <a:spcPts val="0"/>
              </a:spcAft>
              <a:buNone/>
            </a:pPr>
            <a:r>
              <a:t/>
            </a:r>
            <a:endParaRPr b="1"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2</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Fes l’animació de l’agulla d’un rellotge afegint-hi una nota cada cop que canviï l’agulla.</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La millor manera de fer-ho és creant una funció per realitzar cada canvi de coordenades.</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200">
              <a:latin typeface="Montserrat"/>
              <a:ea typeface="Montserrat"/>
              <a:cs typeface="Montserrat"/>
              <a:sym typeface="Montserrat"/>
            </a:endParaRPr>
          </a:p>
        </p:txBody>
      </p:sp>
      <p:sp>
        <p:nvSpPr>
          <p:cNvPr id="1864" name="Google Shape;1864;p88"/>
          <p:cNvSpPr txBox="1"/>
          <p:nvPr/>
        </p:nvSpPr>
        <p:spPr>
          <a:xfrm>
            <a:off x="389275" y="6506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Millores i ampliacions:</a:t>
            </a:r>
            <a:endParaRPr b="1" sz="1700">
              <a:solidFill>
                <a:schemeClr val="dk2"/>
              </a:solidFill>
              <a:latin typeface="Montserrat"/>
              <a:ea typeface="Montserrat"/>
              <a:cs typeface="Montserrat"/>
              <a:sym typeface="Montserrat"/>
            </a:endParaRPr>
          </a:p>
        </p:txBody>
      </p:sp>
      <p:sp>
        <p:nvSpPr>
          <p:cNvPr id="1865" name="Google Shape;1865;p88"/>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grpSp>
        <p:nvGrpSpPr>
          <p:cNvPr id="1866" name="Google Shape;1866;p88"/>
          <p:cNvGrpSpPr/>
          <p:nvPr/>
        </p:nvGrpSpPr>
        <p:grpSpPr>
          <a:xfrm>
            <a:off x="343813" y="4064188"/>
            <a:ext cx="7083175" cy="1031100"/>
            <a:chOff x="0" y="113325"/>
            <a:chExt cx="7083175" cy="1031100"/>
          </a:xfrm>
        </p:grpSpPr>
        <p:sp>
          <p:nvSpPr>
            <p:cNvPr id="1867" name="Google Shape;1867;p88"/>
            <p:cNvSpPr/>
            <p:nvPr/>
          </p:nvSpPr>
          <p:spPr>
            <a:xfrm>
              <a:off x="0" y="4294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88"/>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88"/>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870" name="Google Shape;1870;p88"/>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88"/>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872" name="Google Shape;1872;p88"/>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88"/>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874" name="Google Shape;1874;p88"/>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75" name="Google Shape;1875;p88"/>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876" name="Google Shape;1876;p88"/>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88"/>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878" name="Google Shape;1878;p88"/>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88"/>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solidFill>
                  <a:schemeClr val="dk1"/>
                </a:solidFill>
              </a:endParaRPr>
            </a:p>
          </p:txBody>
        </p:sp>
        <p:sp>
          <p:nvSpPr>
            <p:cNvPr id="1880" name="Google Shape;1880;p88"/>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88"/>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sp>
        <p:nvSpPr>
          <p:cNvPr id="1886" name="Google Shape;1886;p8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887" name="Google Shape;1887;p89"/>
          <p:cNvSpPr txBox="1"/>
          <p:nvPr/>
        </p:nvSpPr>
        <p:spPr>
          <a:xfrm>
            <a:off x="343825" y="1022150"/>
            <a:ext cx="8108100" cy="32217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3</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Coneixes el joc Space Invader?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Doncs pots crear aquest joc únicament amb tres sprites:</a:t>
            </a:r>
            <a:endParaRPr sz="1100">
              <a:latin typeface="Montserrat"/>
              <a:ea typeface="Montserrat"/>
              <a:cs typeface="Montserrat"/>
              <a:sym typeface="Montserrat"/>
            </a:endParaRPr>
          </a:p>
          <a:p>
            <a:pPr indent="-298450" lvl="0" marL="9144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Invasor</a:t>
            </a:r>
            <a:endParaRPr sz="1100">
              <a:latin typeface="Montserrat"/>
              <a:ea typeface="Montserrat"/>
              <a:cs typeface="Montserrat"/>
              <a:sym typeface="Montserrat"/>
            </a:endParaRPr>
          </a:p>
          <a:p>
            <a:pPr indent="-298450" lvl="0" marL="9144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Nau</a:t>
            </a:r>
            <a:endParaRPr sz="1100">
              <a:latin typeface="Montserrat"/>
              <a:ea typeface="Montserrat"/>
              <a:cs typeface="Montserrat"/>
              <a:sym typeface="Montserrat"/>
            </a:endParaRPr>
          </a:p>
          <a:p>
            <a:pPr indent="-298450" lvl="0" marL="914400" rtl="0" algn="l">
              <a:lnSpc>
                <a:spcPct val="115000"/>
              </a:lnSpc>
              <a:spcBef>
                <a:spcPts val="0"/>
              </a:spcBef>
              <a:spcAft>
                <a:spcPts val="0"/>
              </a:spcAft>
              <a:buSzPts val="1100"/>
              <a:buFont typeface="Montserrat"/>
              <a:buChar char="-"/>
            </a:pPr>
            <a:r>
              <a:rPr lang="ca" sz="1100">
                <a:latin typeface="Montserrat"/>
                <a:ea typeface="Montserrat"/>
                <a:cs typeface="Montserrat"/>
                <a:sym typeface="Montserrat"/>
              </a:rPr>
              <a:t>Projectil</a:t>
            </a:r>
            <a:endParaRPr sz="1100">
              <a:latin typeface="Montserrat"/>
              <a:ea typeface="Montserrat"/>
              <a:cs typeface="Montserrat"/>
              <a:sym typeface="Montserrat"/>
            </a:endParaRPr>
          </a:p>
          <a:p>
            <a:pPr indent="0" lvl="0" marL="9144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None/>
            </a:pPr>
            <a:r>
              <a:rPr lang="ca" sz="1100">
                <a:latin typeface="Montserrat"/>
                <a:ea typeface="Montserrat"/>
                <a:cs typeface="Montserrat"/>
                <a:sym typeface="Montserrat"/>
              </a:rPr>
              <a:t>	L’invasor pot romandre quiet, com en el repte inicial. La nau la pots moure </a:t>
            </a:r>
            <a:endParaRPr sz="1100">
              <a:latin typeface="Montserrat"/>
              <a:ea typeface="Montserrat"/>
              <a:cs typeface="Montserrat"/>
              <a:sym typeface="Montserrat"/>
            </a:endParaRPr>
          </a:p>
          <a:p>
            <a:pPr indent="457200" lvl="0" marL="0" rtl="0" algn="l">
              <a:lnSpc>
                <a:spcPct val="115000"/>
              </a:lnSpc>
              <a:spcBef>
                <a:spcPts val="0"/>
              </a:spcBef>
              <a:spcAft>
                <a:spcPts val="0"/>
              </a:spcAft>
              <a:buNone/>
            </a:pPr>
            <a:r>
              <a:rPr lang="ca" sz="1100">
                <a:latin typeface="Montserrat"/>
                <a:ea typeface="Montserrat"/>
                <a:cs typeface="Montserrat"/>
                <a:sym typeface="Montserrat"/>
              </a:rPr>
              <a:t>incrementant o disminuint la coordenada X amb els botons A i B.</a:t>
            </a:r>
            <a:endParaRPr sz="1100">
              <a:latin typeface="Montserrat"/>
              <a:ea typeface="Montserrat"/>
              <a:cs typeface="Montserrat"/>
              <a:sym typeface="Montserrat"/>
            </a:endParaRPr>
          </a:p>
          <a:p>
            <a:pPr indent="457200" lvl="0" marL="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En prémer A i B alhora, has de crear l’sprite projectil. Aquest sprite cal crear-lo en les coordenades on es troba la nau. A partir d’aquí s’ha de disminuir la coordenada Y fins que arribi a 0.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Quan arribi a Y=0 o impacti amb la nau cal esborrar l’sprite. En cas de tocar la nau, pots donar el joc per finalitzat o reiniciar-lo.</a:t>
            </a:r>
            <a:endParaRPr b="1"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200">
              <a:latin typeface="Montserrat"/>
              <a:ea typeface="Montserrat"/>
              <a:cs typeface="Montserrat"/>
              <a:sym typeface="Montserrat"/>
            </a:endParaRPr>
          </a:p>
        </p:txBody>
      </p:sp>
      <p:sp>
        <p:nvSpPr>
          <p:cNvPr id="1888" name="Google Shape;1888;p89"/>
          <p:cNvSpPr txBox="1"/>
          <p:nvPr/>
        </p:nvSpPr>
        <p:spPr>
          <a:xfrm>
            <a:off x="389275" y="6506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Millores i ampliacions:</a:t>
            </a:r>
            <a:endParaRPr b="1" sz="1700">
              <a:solidFill>
                <a:schemeClr val="dk2"/>
              </a:solidFill>
              <a:latin typeface="Montserrat"/>
              <a:ea typeface="Montserrat"/>
              <a:cs typeface="Montserrat"/>
              <a:sym typeface="Montserrat"/>
            </a:endParaRPr>
          </a:p>
        </p:txBody>
      </p:sp>
      <p:sp>
        <p:nvSpPr>
          <p:cNvPr id="1889" name="Google Shape;1889;p89"/>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1890" name="Google Shape;1890;p89"/>
          <p:cNvPicPr preferRelativeResize="0"/>
          <p:nvPr/>
        </p:nvPicPr>
        <p:blipFill>
          <a:blip r:embed="rId3">
            <a:alphaModFix/>
          </a:blip>
          <a:stretch>
            <a:fillRect/>
          </a:stretch>
        </p:blipFill>
        <p:spPr>
          <a:xfrm>
            <a:off x="6566400" y="723675"/>
            <a:ext cx="2043125" cy="2242925"/>
          </a:xfrm>
          <a:prstGeom prst="rect">
            <a:avLst/>
          </a:prstGeom>
          <a:noFill/>
          <a:ln>
            <a:noFill/>
          </a:ln>
        </p:spPr>
      </p:pic>
      <p:grpSp>
        <p:nvGrpSpPr>
          <p:cNvPr id="1891" name="Google Shape;1891;p89"/>
          <p:cNvGrpSpPr/>
          <p:nvPr/>
        </p:nvGrpSpPr>
        <p:grpSpPr>
          <a:xfrm>
            <a:off x="343813" y="4064188"/>
            <a:ext cx="7083175" cy="1031100"/>
            <a:chOff x="0" y="113325"/>
            <a:chExt cx="7083175" cy="1031100"/>
          </a:xfrm>
        </p:grpSpPr>
        <p:sp>
          <p:nvSpPr>
            <p:cNvPr id="1892" name="Google Shape;1892;p89"/>
            <p:cNvSpPr/>
            <p:nvPr/>
          </p:nvSpPr>
          <p:spPr>
            <a:xfrm>
              <a:off x="0" y="4294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89"/>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89"/>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895" name="Google Shape;1895;p89"/>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89"/>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897" name="Google Shape;1897;p89"/>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89"/>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899" name="Google Shape;1899;p89"/>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00" name="Google Shape;1900;p89"/>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901" name="Google Shape;1901;p89"/>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89"/>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903" name="Google Shape;1903;p89"/>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89"/>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solidFill>
                  <a:schemeClr val="dk1"/>
                </a:solidFill>
              </a:endParaRPr>
            </a:p>
          </p:txBody>
        </p:sp>
        <p:sp>
          <p:nvSpPr>
            <p:cNvPr id="1905" name="Google Shape;1905;p89"/>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89"/>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9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1912" name="Google Shape;1912;p90"/>
          <p:cNvSpPr txBox="1"/>
          <p:nvPr/>
        </p:nvSpPr>
        <p:spPr>
          <a:xfrm>
            <a:off x="535400" y="1174550"/>
            <a:ext cx="7749600" cy="17763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Montserrat"/>
              <a:buChar char="●"/>
            </a:pPr>
            <a:r>
              <a:rPr b="1" lang="ca" sz="1100">
                <a:latin typeface="Montserrat"/>
                <a:ea typeface="Montserrat"/>
                <a:cs typeface="Montserrat"/>
                <a:sym typeface="Montserrat"/>
              </a:rPr>
              <a:t>Proposta 4</a:t>
            </a:r>
            <a:endParaRPr b="1"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Pots incrementar la dificultat del joc anterior augmentant la velocitat de baixada del projectil en funció de la puntuació.</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100">
              <a:latin typeface="Montserrat"/>
              <a:ea typeface="Montserrat"/>
              <a:cs typeface="Montserrat"/>
              <a:sym typeface="Montserrat"/>
            </a:endParaRPr>
          </a:p>
          <a:p>
            <a:pPr indent="0" lvl="0" marL="457200" rtl="0" algn="l">
              <a:lnSpc>
                <a:spcPct val="115000"/>
              </a:lnSpc>
              <a:spcBef>
                <a:spcPts val="0"/>
              </a:spcBef>
              <a:spcAft>
                <a:spcPts val="0"/>
              </a:spcAft>
              <a:buNone/>
            </a:pPr>
            <a:r>
              <a:rPr lang="ca" sz="1100">
                <a:latin typeface="Montserrat"/>
                <a:ea typeface="Montserrat"/>
                <a:cs typeface="Montserrat"/>
                <a:sym typeface="Montserrat"/>
              </a:rPr>
              <a:t>Pots definir la variable “temps”, que anirà canviant depenent de la puntuació acumulada. Per exemple:</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b="1" sz="1100">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latin typeface="Montserrat"/>
              <a:ea typeface="Montserrat"/>
              <a:cs typeface="Montserrat"/>
              <a:sym typeface="Montserrat"/>
            </a:endParaRPr>
          </a:p>
        </p:txBody>
      </p:sp>
      <p:sp>
        <p:nvSpPr>
          <p:cNvPr id="1913" name="Google Shape;1913;p90"/>
          <p:cNvSpPr txBox="1"/>
          <p:nvPr/>
        </p:nvSpPr>
        <p:spPr>
          <a:xfrm>
            <a:off x="389275" y="650625"/>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Millores i ampliacions:</a:t>
            </a:r>
            <a:endParaRPr b="1" sz="1700">
              <a:solidFill>
                <a:schemeClr val="dk2"/>
              </a:solidFill>
              <a:latin typeface="Montserrat"/>
              <a:ea typeface="Montserrat"/>
              <a:cs typeface="Montserrat"/>
              <a:sym typeface="Montserrat"/>
            </a:endParaRPr>
          </a:p>
        </p:txBody>
      </p:sp>
      <p:sp>
        <p:nvSpPr>
          <p:cNvPr id="1914" name="Google Shape;1914;p90"/>
          <p:cNvSpPr txBox="1"/>
          <p:nvPr/>
        </p:nvSpPr>
        <p:spPr>
          <a:xfrm>
            <a:off x="154200" y="0"/>
            <a:ext cx="733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R6. Creem un gif animat!</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grpSp>
        <p:nvGrpSpPr>
          <p:cNvPr id="1915" name="Google Shape;1915;p90"/>
          <p:cNvGrpSpPr/>
          <p:nvPr/>
        </p:nvGrpSpPr>
        <p:grpSpPr>
          <a:xfrm>
            <a:off x="343813" y="4064188"/>
            <a:ext cx="7083175" cy="1031100"/>
            <a:chOff x="0" y="113325"/>
            <a:chExt cx="7083175" cy="1031100"/>
          </a:xfrm>
        </p:grpSpPr>
        <p:sp>
          <p:nvSpPr>
            <p:cNvPr id="1916" name="Google Shape;1916;p90"/>
            <p:cNvSpPr/>
            <p:nvPr/>
          </p:nvSpPr>
          <p:spPr>
            <a:xfrm>
              <a:off x="0" y="429425"/>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90"/>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90"/>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919" name="Google Shape;1919;p90"/>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90"/>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El repte</a:t>
              </a:r>
              <a:endParaRPr b="1"/>
            </a:p>
          </p:txBody>
        </p:sp>
        <p:sp>
          <p:nvSpPr>
            <p:cNvPr id="1921" name="Google Shape;1921;p90"/>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90"/>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923" name="Google Shape;1923;p90"/>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24" name="Google Shape;1924;p90"/>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1925" name="Google Shape;1925;p90"/>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90"/>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solidFill>
                  <a:schemeClr val="dk1"/>
                </a:solidFill>
              </a:endParaRPr>
            </a:p>
          </p:txBody>
        </p:sp>
        <p:sp>
          <p:nvSpPr>
            <p:cNvPr id="1927" name="Google Shape;1927;p90"/>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90"/>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Fem-ho!</a:t>
              </a:r>
              <a:endParaRPr b="1">
                <a:solidFill>
                  <a:schemeClr val="dk1"/>
                </a:solidFill>
              </a:endParaRPr>
            </a:p>
          </p:txBody>
        </p:sp>
        <p:sp>
          <p:nvSpPr>
            <p:cNvPr id="1929" name="Google Shape;1929;p90"/>
            <p:cNvSpPr/>
            <p:nvPr/>
          </p:nvSpPr>
          <p:spPr>
            <a:xfrm>
              <a:off x="586126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90"/>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Millores i ampliacions</a:t>
              </a:r>
              <a:endParaRPr b="1">
                <a:solidFill>
                  <a:schemeClr val="lt1"/>
                </a:solidFill>
              </a:endParaRPr>
            </a:p>
          </p:txBody>
        </p:sp>
      </p:grpSp>
      <p:pic>
        <p:nvPicPr>
          <p:cNvPr id="1931" name="Google Shape;1931;p90"/>
          <p:cNvPicPr preferRelativeResize="0"/>
          <p:nvPr/>
        </p:nvPicPr>
        <p:blipFill>
          <a:blip r:embed="rId3">
            <a:alphaModFix/>
          </a:blip>
          <a:stretch>
            <a:fillRect/>
          </a:stretch>
        </p:blipFill>
        <p:spPr>
          <a:xfrm>
            <a:off x="2950475" y="2463700"/>
            <a:ext cx="2063000" cy="14432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5" name="Shape 1935"/>
        <p:cNvGrpSpPr/>
        <p:nvPr/>
      </p:nvGrpSpPr>
      <p:grpSpPr>
        <a:xfrm>
          <a:off x="0" y="0"/>
          <a:ext cx="0" cy="0"/>
          <a:chOff x="0" y="0"/>
          <a:chExt cx="0" cy="0"/>
        </a:xfrm>
      </p:grpSpPr>
      <p:sp>
        <p:nvSpPr>
          <p:cNvPr id="1936" name="Google Shape;1936;p91"/>
          <p:cNvSpPr txBox="1"/>
          <p:nvPr/>
        </p:nvSpPr>
        <p:spPr>
          <a:xfrm>
            <a:off x="2085750" y="726600"/>
            <a:ext cx="497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a" sz="2000">
                <a:solidFill>
                  <a:schemeClr val="dk2"/>
                </a:solidFill>
                <a:latin typeface="Montserrat"/>
                <a:ea typeface="Montserrat"/>
                <a:cs typeface="Montserrat"/>
                <a:sym typeface="Montserrat"/>
              </a:rPr>
              <a:t>Compartim el projecte?</a:t>
            </a:r>
            <a:endParaRPr b="1" sz="2000">
              <a:solidFill>
                <a:schemeClr val="dk2"/>
              </a:solidFill>
              <a:latin typeface="Montserrat"/>
              <a:ea typeface="Montserrat"/>
              <a:cs typeface="Montserrat"/>
              <a:sym typeface="Montserrat"/>
            </a:endParaRPr>
          </a:p>
        </p:txBody>
      </p:sp>
      <p:pic>
        <p:nvPicPr>
          <p:cNvPr id="1937" name="Google Shape;1937;p91"/>
          <p:cNvPicPr preferRelativeResize="0"/>
          <p:nvPr/>
        </p:nvPicPr>
        <p:blipFill rotWithShape="1">
          <a:blip r:embed="rId3">
            <a:alphaModFix/>
          </a:blip>
          <a:srcRect b="15411" l="0" r="0" t="0"/>
          <a:stretch/>
        </p:blipFill>
        <p:spPr>
          <a:xfrm>
            <a:off x="438725" y="1399200"/>
            <a:ext cx="2548375" cy="319350"/>
          </a:xfrm>
          <a:prstGeom prst="rect">
            <a:avLst/>
          </a:prstGeom>
          <a:noFill/>
          <a:ln>
            <a:noFill/>
          </a:ln>
          <a:effectLst>
            <a:outerShdw blurRad="57150" rotWithShape="0" algn="bl" dir="5400000" dist="19050">
              <a:srgbClr val="000000">
                <a:alpha val="50000"/>
              </a:srgbClr>
            </a:outerShdw>
          </a:effectLst>
        </p:spPr>
      </p:pic>
      <p:pic>
        <p:nvPicPr>
          <p:cNvPr id="1938" name="Google Shape;1938;p91"/>
          <p:cNvPicPr preferRelativeResize="0"/>
          <p:nvPr/>
        </p:nvPicPr>
        <p:blipFill>
          <a:blip r:embed="rId4">
            <a:alphaModFix/>
          </a:blip>
          <a:stretch>
            <a:fillRect/>
          </a:stretch>
        </p:blipFill>
        <p:spPr>
          <a:xfrm>
            <a:off x="3532075" y="2479349"/>
            <a:ext cx="5033849" cy="2171900"/>
          </a:xfrm>
          <a:prstGeom prst="rect">
            <a:avLst/>
          </a:prstGeom>
          <a:noFill/>
          <a:ln>
            <a:noFill/>
          </a:ln>
          <a:effectLst>
            <a:outerShdw blurRad="57150" rotWithShape="0" algn="bl" dir="5400000" dist="19050">
              <a:srgbClr val="000000">
                <a:alpha val="50000"/>
              </a:srgbClr>
            </a:outerShdw>
          </a:effectLst>
        </p:spPr>
      </p:pic>
      <p:pic>
        <p:nvPicPr>
          <p:cNvPr id="1939" name="Google Shape;1939;p91"/>
          <p:cNvPicPr preferRelativeResize="0"/>
          <p:nvPr/>
        </p:nvPicPr>
        <p:blipFill rotWithShape="1">
          <a:blip r:embed="rId5">
            <a:alphaModFix/>
          </a:blip>
          <a:srcRect b="0" l="0" r="52703" t="0"/>
          <a:stretch/>
        </p:blipFill>
        <p:spPr>
          <a:xfrm>
            <a:off x="365975" y="2154225"/>
            <a:ext cx="2218351" cy="2424726"/>
          </a:xfrm>
          <a:prstGeom prst="rect">
            <a:avLst/>
          </a:prstGeom>
          <a:noFill/>
          <a:ln>
            <a:noFill/>
          </a:ln>
          <a:effectLst>
            <a:outerShdw blurRad="57150" rotWithShape="0" algn="bl" dir="5400000" dist="19050">
              <a:srgbClr val="000000">
                <a:alpha val="50000"/>
              </a:srgbClr>
            </a:outerShdw>
          </a:effectLst>
        </p:spPr>
      </p:pic>
      <p:sp>
        <p:nvSpPr>
          <p:cNvPr id="1940" name="Google Shape;1940;p91"/>
          <p:cNvSpPr/>
          <p:nvPr/>
        </p:nvSpPr>
        <p:spPr>
          <a:xfrm>
            <a:off x="1288800" y="2076075"/>
            <a:ext cx="484800" cy="319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41" name="Google Shape;1941;p91"/>
          <p:cNvCxnSpPr/>
          <p:nvPr/>
        </p:nvCxnSpPr>
        <p:spPr>
          <a:xfrm flipH="1" rot="10800000">
            <a:off x="1702603" y="1771565"/>
            <a:ext cx="523200" cy="503700"/>
          </a:xfrm>
          <a:prstGeom prst="straightConnector1">
            <a:avLst/>
          </a:prstGeom>
          <a:noFill/>
          <a:ln cap="flat" cmpd="sng" w="28575">
            <a:solidFill>
              <a:srgbClr val="FF0000"/>
            </a:solidFill>
            <a:prstDash val="solid"/>
            <a:round/>
            <a:headEnd len="med" w="med" type="none"/>
            <a:tailEnd len="med" w="med" type="triangle"/>
          </a:ln>
        </p:spPr>
      </p:cxnSp>
      <p:sp>
        <p:nvSpPr>
          <p:cNvPr id="1942" name="Google Shape;1942;p91"/>
          <p:cNvSpPr/>
          <p:nvPr/>
        </p:nvSpPr>
        <p:spPr>
          <a:xfrm>
            <a:off x="2018650" y="1321425"/>
            <a:ext cx="929700" cy="474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91"/>
          <p:cNvSpPr txBox="1"/>
          <p:nvPr/>
        </p:nvSpPr>
        <p:spPr>
          <a:xfrm>
            <a:off x="3532075" y="1357913"/>
            <a:ext cx="4767600" cy="10773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Al MakeCode seleccionem “</a:t>
            </a:r>
            <a:r>
              <a:rPr i="1" lang="ca" sz="1200">
                <a:solidFill>
                  <a:schemeClr val="dk2"/>
                </a:solidFill>
                <a:latin typeface="Montserrat"/>
                <a:ea typeface="Montserrat"/>
                <a:cs typeface="Montserrat"/>
                <a:sym typeface="Montserrat"/>
              </a:rPr>
              <a:t>compartir</a:t>
            </a:r>
            <a:r>
              <a:rPr lang="ca" sz="1200">
                <a:solidFill>
                  <a:schemeClr val="dk2"/>
                </a:solidFill>
                <a:latin typeface="Montserrat"/>
                <a:ea typeface="Montserrat"/>
                <a:cs typeface="Montserrat"/>
                <a:sym typeface="Montserrat"/>
              </a:rPr>
              <a:t>”.</a:t>
            </a:r>
            <a:endParaRPr sz="1200">
              <a:solidFill>
                <a:schemeClr val="dk2"/>
              </a:solidFill>
              <a:latin typeface="Montserrat"/>
              <a:ea typeface="Montserrat"/>
              <a:cs typeface="Montserrat"/>
              <a:sym typeface="Montserrat"/>
            </a:endParaRPr>
          </a:p>
          <a:p>
            <a:pPr indent="-336550" lvl="0" marL="457200" rtl="0" algn="just">
              <a:spcBef>
                <a:spcPts val="0"/>
              </a:spcBef>
              <a:spcAft>
                <a:spcPts val="0"/>
              </a:spcAft>
              <a:buClr>
                <a:schemeClr val="dk2"/>
              </a:buClr>
              <a:buSzPts val="1700"/>
              <a:buFont typeface="Calibri"/>
              <a:buAutoNum type="arabicPeriod"/>
            </a:pPr>
            <a:r>
              <a:rPr lang="ca" sz="1200">
                <a:solidFill>
                  <a:schemeClr val="dk2"/>
                </a:solidFill>
                <a:latin typeface="Montserrat"/>
                <a:ea typeface="Montserrat"/>
                <a:cs typeface="Montserrat"/>
                <a:sym typeface="Montserrat"/>
              </a:rPr>
              <a:t>Posem un nom al projecte i premem </a:t>
            </a:r>
            <a:r>
              <a:rPr i="1" lang="ca" sz="1200">
                <a:solidFill>
                  <a:schemeClr val="dk2"/>
                </a:solidFill>
                <a:latin typeface="Montserrat"/>
                <a:ea typeface="Montserrat"/>
                <a:cs typeface="Montserrat"/>
                <a:sym typeface="Montserrat"/>
              </a:rPr>
              <a:t>“publicar proyecto”.</a:t>
            </a:r>
            <a:r>
              <a:rPr lang="ca" sz="1200">
                <a:solidFill>
                  <a:schemeClr val="dk2"/>
                </a:solidFill>
                <a:latin typeface="Montserrat"/>
                <a:ea typeface="Montserrat"/>
                <a:cs typeface="Montserrat"/>
                <a:sym typeface="Montserrat"/>
              </a:rPr>
              <a:t> Se’ns crearà l’enllaç que podrem copiar i compartir.</a:t>
            </a:r>
            <a:endParaRPr sz="1200">
              <a:solidFill>
                <a:schemeClr val="dk2"/>
              </a:solidFill>
              <a:latin typeface="Montserrat"/>
              <a:ea typeface="Montserrat"/>
              <a:cs typeface="Montserrat"/>
              <a:sym typeface="Montserrat"/>
            </a:endParaRPr>
          </a:p>
        </p:txBody>
      </p:sp>
      <p:pic>
        <p:nvPicPr>
          <p:cNvPr id="1944" name="Google Shape;1944;p91"/>
          <p:cNvPicPr preferRelativeResize="0"/>
          <p:nvPr/>
        </p:nvPicPr>
        <p:blipFill>
          <a:blip r:embed="rId6">
            <a:alphaModFix/>
          </a:blip>
          <a:stretch>
            <a:fillRect/>
          </a:stretch>
        </p:blipFill>
        <p:spPr>
          <a:xfrm>
            <a:off x="2362200" y="619800"/>
            <a:ext cx="523200" cy="523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21"/>
          <p:cNvGrpSpPr/>
          <p:nvPr/>
        </p:nvGrpSpPr>
        <p:grpSpPr>
          <a:xfrm>
            <a:off x="491875" y="3974100"/>
            <a:ext cx="7083175" cy="715000"/>
            <a:chOff x="0" y="0"/>
            <a:chExt cx="7083175" cy="715000"/>
          </a:xfrm>
        </p:grpSpPr>
        <p:sp>
          <p:nvSpPr>
            <p:cNvPr id="186" name="Google Shape;186;p21"/>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1"/>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1"/>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189" name="Google Shape;189;p21"/>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191" name="Google Shape;191;p21"/>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193" name="Google Shape;193;p21"/>
            <p:cNvSpPr/>
            <p:nvPr/>
          </p:nvSpPr>
          <p:spPr>
            <a:xfrm>
              <a:off x="2931153"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4" name="Google Shape;194;p21"/>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Blocs necessaris</a:t>
              </a:r>
              <a:endParaRPr b="1">
                <a:solidFill>
                  <a:schemeClr val="lt1"/>
                </a:solidFill>
              </a:endParaRPr>
            </a:p>
          </p:txBody>
        </p:sp>
        <p:sp>
          <p:nvSpPr>
            <p:cNvPr id="195" name="Google Shape;195;p21"/>
            <p:cNvSpPr/>
            <p:nvPr/>
          </p:nvSpPr>
          <p:spPr>
            <a:xfrm>
              <a:off x="390785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Programa</a:t>
              </a:r>
              <a:endParaRPr b="1"/>
            </a:p>
          </p:txBody>
        </p:sp>
        <p:sp>
          <p:nvSpPr>
            <p:cNvPr id="197" name="Google Shape;197;p21"/>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199" name="Google Shape;199;p21"/>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201" name="Google Shape;201;p21"/>
          <p:cNvSpPr txBox="1"/>
          <p:nvPr/>
        </p:nvSpPr>
        <p:spPr>
          <a:xfrm>
            <a:off x="496050" y="643488"/>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dk2"/>
                </a:solidFill>
                <a:latin typeface="Montserrat"/>
                <a:ea typeface="Montserrat"/>
                <a:cs typeface="Montserrat"/>
                <a:sym typeface="Montserrat"/>
              </a:rPr>
              <a:t>Blocs necessaris</a:t>
            </a:r>
            <a:endParaRPr b="1" sz="1700">
              <a:solidFill>
                <a:schemeClr val="dk2"/>
              </a:solidFill>
              <a:latin typeface="Montserrat"/>
              <a:ea typeface="Montserrat"/>
              <a:cs typeface="Montserrat"/>
              <a:sym typeface="Montserrat"/>
            </a:endParaRPr>
          </a:p>
        </p:txBody>
      </p:sp>
      <p:pic>
        <p:nvPicPr>
          <p:cNvPr id="202" name="Google Shape;202;p21"/>
          <p:cNvPicPr preferRelativeResize="0"/>
          <p:nvPr/>
        </p:nvPicPr>
        <p:blipFill>
          <a:blip r:embed="rId3">
            <a:alphaModFix/>
          </a:blip>
          <a:stretch>
            <a:fillRect/>
          </a:stretch>
        </p:blipFill>
        <p:spPr>
          <a:xfrm>
            <a:off x="-4603225" y="4822876"/>
            <a:ext cx="1354622" cy="492600"/>
          </a:xfrm>
          <a:prstGeom prst="rect">
            <a:avLst/>
          </a:prstGeom>
          <a:noFill/>
          <a:ln>
            <a:noFill/>
          </a:ln>
          <a:effectLst>
            <a:outerShdw blurRad="57150" rotWithShape="0" algn="bl" dir="5400000" dist="19050">
              <a:srgbClr val="000000">
                <a:alpha val="50000"/>
              </a:srgbClr>
            </a:outerShdw>
          </a:effectLst>
        </p:spPr>
      </p:pic>
      <p:sp>
        <p:nvSpPr>
          <p:cNvPr id="203" name="Google Shape;203;p21"/>
          <p:cNvSpPr txBox="1"/>
          <p:nvPr/>
        </p:nvSpPr>
        <p:spPr>
          <a:xfrm>
            <a:off x="-2072725" y="4899825"/>
            <a:ext cx="42471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ca" sz="1000">
                <a:solidFill>
                  <a:schemeClr val="lt1"/>
                </a:solidFill>
                <a:latin typeface="Montserrat"/>
                <a:ea typeface="Montserrat"/>
                <a:cs typeface="Montserrat"/>
                <a:sym typeface="Montserrat"/>
              </a:rPr>
              <a:t>Mostra la icona seleccionada per la pantalla de la micro:bit.</a:t>
            </a:r>
            <a:endParaRPr b="1" sz="1000">
              <a:solidFill>
                <a:schemeClr val="lt1"/>
              </a:solidFill>
              <a:latin typeface="Montserrat"/>
              <a:ea typeface="Montserrat"/>
              <a:cs typeface="Montserrat"/>
              <a:sym typeface="Montserrat"/>
            </a:endParaRPr>
          </a:p>
        </p:txBody>
      </p:sp>
      <p:cxnSp>
        <p:nvCxnSpPr>
          <p:cNvPr id="204" name="Google Shape;204;p21"/>
          <p:cNvCxnSpPr/>
          <p:nvPr/>
        </p:nvCxnSpPr>
        <p:spPr>
          <a:xfrm flipH="1" rot="10800000">
            <a:off x="-2994262" y="5068575"/>
            <a:ext cx="667200" cy="1200"/>
          </a:xfrm>
          <a:prstGeom prst="straightConnector1">
            <a:avLst/>
          </a:prstGeom>
          <a:noFill/>
          <a:ln cap="flat" cmpd="sng" w="9525">
            <a:solidFill>
              <a:schemeClr val="lt1"/>
            </a:solidFill>
            <a:prstDash val="solid"/>
            <a:round/>
            <a:headEnd len="med" w="med" type="none"/>
            <a:tailEnd len="med" w="med" type="triangle"/>
          </a:ln>
        </p:spPr>
      </p:cxnSp>
      <p:sp>
        <p:nvSpPr>
          <p:cNvPr id="205" name="Google Shape;205;p21"/>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206" name="Google Shape;206;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pic>
        <p:nvPicPr>
          <p:cNvPr id="207" name="Google Shape;207;p21"/>
          <p:cNvPicPr preferRelativeResize="0"/>
          <p:nvPr/>
        </p:nvPicPr>
        <p:blipFill>
          <a:blip r:embed="rId4">
            <a:alphaModFix/>
          </a:blip>
          <a:stretch>
            <a:fillRect/>
          </a:stretch>
        </p:blipFill>
        <p:spPr>
          <a:xfrm>
            <a:off x="7933185" y="643500"/>
            <a:ext cx="1050299" cy="276900"/>
          </a:xfrm>
          <a:prstGeom prst="rect">
            <a:avLst/>
          </a:prstGeom>
          <a:noFill/>
          <a:ln>
            <a:noFill/>
          </a:ln>
        </p:spPr>
      </p:pic>
      <p:sp>
        <p:nvSpPr>
          <p:cNvPr id="208" name="Google Shape;208;p21"/>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cxnSp>
        <p:nvCxnSpPr>
          <p:cNvPr id="209" name="Google Shape;209;p21"/>
          <p:cNvCxnSpPr/>
          <p:nvPr/>
        </p:nvCxnSpPr>
        <p:spPr>
          <a:xfrm flipH="1" rot="10800000">
            <a:off x="3181675" y="1493700"/>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210" name="Google Shape;210;p21"/>
          <p:cNvSpPr txBox="1"/>
          <p:nvPr/>
        </p:nvSpPr>
        <p:spPr>
          <a:xfrm>
            <a:off x="4048625" y="1118650"/>
            <a:ext cx="3875100" cy="1369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ca" sz="1100">
                <a:solidFill>
                  <a:schemeClr val="dk2"/>
                </a:solidFill>
                <a:latin typeface="Montserrat"/>
                <a:ea typeface="Montserrat"/>
                <a:cs typeface="Montserrat"/>
                <a:sym typeface="Montserrat"/>
              </a:rPr>
              <a:t>Estableix el grup o canal de comunicació de la placa</a:t>
            </a:r>
            <a:r>
              <a:rPr b="1" lang="ca" sz="1100">
                <a:solidFill>
                  <a:schemeClr val="dk2"/>
                </a:solidFill>
                <a:latin typeface="Montserrat"/>
                <a:ea typeface="Montserrat"/>
                <a:cs typeface="Montserrat"/>
                <a:sym typeface="Montserrat"/>
              </a:rPr>
              <a:t>. Per establir comunicació entre dues o més plaques han de tenir el mateix canal establert. Aquest ha de ser un nombre comprès entre 0 i 255.</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p:txBody>
      </p:sp>
      <p:pic>
        <p:nvPicPr>
          <p:cNvPr id="211" name="Google Shape;211;p21"/>
          <p:cNvPicPr preferRelativeResize="0"/>
          <p:nvPr/>
        </p:nvPicPr>
        <p:blipFill>
          <a:blip r:embed="rId5">
            <a:alphaModFix/>
          </a:blip>
          <a:stretch>
            <a:fillRect/>
          </a:stretch>
        </p:blipFill>
        <p:spPr>
          <a:xfrm>
            <a:off x="988088" y="2126888"/>
            <a:ext cx="1866900" cy="419100"/>
          </a:xfrm>
          <a:prstGeom prst="rect">
            <a:avLst/>
          </a:prstGeom>
          <a:noFill/>
          <a:ln>
            <a:noFill/>
          </a:ln>
        </p:spPr>
      </p:pic>
      <p:pic>
        <p:nvPicPr>
          <p:cNvPr id="212" name="Google Shape;212;p21"/>
          <p:cNvPicPr preferRelativeResize="0"/>
          <p:nvPr/>
        </p:nvPicPr>
        <p:blipFill>
          <a:blip r:embed="rId6">
            <a:alphaModFix/>
          </a:blip>
          <a:stretch>
            <a:fillRect/>
          </a:stretch>
        </p:blipFill>
        <p:spPr>
          <a:xfrm>
            <a:off x="885088" y="1302175"/>
            <a:ext cx="1943100" cy="390525"/>
          </a:xfrm>
          <a:prstGeom prst="rect">
            <a:avLst/>
          </a:prstGeom>
          <a:noFill/>
          <a:ln>
            <a:noFill/>
          </a:ln>
        </p:spPr>
      </p:pic>
      <p:pic>
        <p:nvPicPr>
          <p:cNvPr id="213" name="Google Shape;213;p21"/>
          <p:cNvPicPr preferRelativeResize="0"/>
          <p:nvPr/>
        </p:nvPicPr>
        <p:blipFill>
          <a:blip r:embed="rId7">
            <a:alphaModFix/>
          </a:blip>
          <a:stretch>
            <a:fillRect/>
          </a:stretch>
        </p:blipFill>
        <p:spPr>
          <a:xfrm>
            <a:off x="622425" y="2686938"/>
            <a:ext cx="2314575" cy="714375"/>
          </a:xfrm>
          <a:prstGeom prst="rect">
            <a:avLst/>
          </a:prstGeom>
          <a:noFill/>
          <a:ln>
            <a:noFill/>
          </a:ln>
        </p:spPr>
      </p:pic>
      <p:cxnSp>
        <p:nvCxnSpPr>
          <p:cNvPr id="214" name="Google Shape;214;p21"/>
          <p:cNvCxnSpPr/>
          <p:nvPr/>
        </p:nvCxnSpPr>
        <p:spPr>
          <a:xfrm flipH="1" rot="10800000">
            <a:off x="3181663" y="2335850"/>
            <a:ext cx="667200" cy="1200"/>
          </a:xfrm>
          <a:prstGeom prst="straightConnector1">
            <a:avLst/>
          </a:prstGeom>
          <a:noFill/>
          <a:ln cap="flat" cmpd="sng" w="9525">
            <a:solidFill>
              <a:schemeClr val="dk2"/>
            </a:solidFill>
            <a:prstDash val="solid"/>
            <a:round/>
            <a:headEnd len="med" w="med" type="none"/>
            <a:tailEnd len="med" w="med" type="triangle"/>
          </a:ln>
        </p:spPr>
      </p:cxnSp>
      <p:cxnSp>
        <p:nvCxnSpPr>
          <p:cNvPr id="215" name="Google Shape;215;p21"/>
          <p:cNvCxnSpPr/>
          <p:nvPr/>
        </p:nvCxnSpPr>
        <p:spPr>
          <a:xfrm flipH="1" rot="10800000">
            <a:off x="3166688" y="2891138"/>
            <a:ext cx="667200" cy="1200"/>
          </a:xfrm>
          <a:prstGeom prst="straightConnector1">
            <a:avLst/>
          </a:prstGeom>
          <a:noFill/>
          <a:ln cap="flat" cmpd="sng" w="9525">
            <a:solidFill>
              <a:schemeClr val="dk2"/>
            </a:solidFill>
            <a:prstDash val="solid"/>
            <a:round/>
            <a:headEnd len="med" w="med" type="none"/>
            <a:tailEnd len="med" w="med" type="triangle"/>
          </a:ln>
        </p:spPr>
      </p:cxnSp>
      <p:sp>
        <p:nvSpPr>
          <p:cNvPr id="216" name="Google Shape;216;p21"/>
          <p:cNvSpPr txBox="1"/>
          <p:nvPr/>
        </p:nvSpPr>
        <p:spPr>
          <a:xfrm>
            <a:off x="4048625" y="2081663"/>
            <a:ext cx="387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100">
                <a:latin typeface="Montserrat"/>
                <a:ea typeface="Montserrat"/>
                <a:cs typeface="Montserrat"/>
                <a:sym typeface="Montserrat"/>
              </a:rPr>
              <a:t>Envia un missatge (cadena) a una altra placa micro:bit connectada al mateix canal de ràdio.</a:t>
            </a:r>
            <a:endParaRPr b="1" sz="1100">
              <a:solidFill>
                <a:schemeClr val="dk2"/>
              </a:solidFill>
              <a:latin typeface="Montserrat"/>
              <a:ea typeface="Montserrat"/>
              <a:cs typeface="Montserrat"/>
              <a:sym typeface="Montserrat"/>
            </a:endParaRPr>
          </a:p>
        </p:txBody>
      </p:sp>
      <p:sp>
        <p:nvSpPr>
          <p:cNvPr id="217" name="Google Shape;217;p21"/>
          <p:cNvSpPr txBox="1"/>
          <p:nvPr/>
        </p:nvSpPr>
        <p:spPr>
          <a:xfrm>
            <a:off x="3983450" y="2649700"/>
            <a:ext cx="3824100" cy="1200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ca" sz="1100">
                <a:solidFill>
                  <a:schemeClr val="dk2"/>
                </a:solidFill>
                <a:latin typeface="Montserrat"/>
                <a:ea typeface="Montserrat"/>
                <a:cs typeface="Montserrat"/>
                <a:sym typeface="Montserrat"/>
              </a:rPr>
              <a:t>Executa aquesta part de la programació quan la micro:bit rep un missatge (cadena) per ràdio.</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1" sz="1100">
              <a:solidFill>
                <a:schemeClr val="dk2"/>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2"/>
          <p:cNvSpPr txBox="1"/>
          <p:nvPr/>
        </p:nvSpPr>
        <p:spPr>
          <a:xfrm>
            <a:off x="491875" y="1454300"/>
            <a:ext cx="815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lt1"/>
              </a:solidFill>
              <a:latin typeface="Montserrat"/>
              <a:ea typeface="Montserrat"/>
              <a:cs typeface="Montserrat"/>
              <a:sym typeface="Montserrat"/>
            </a:endParaRPr>
          </a:p>
        </p:txBody>
      </p:sp>
      <p:grpSp>
        <p:nvGrpSpPr>
          <p:cNvPr id="223" name="Google Shape;223;p22"/>
          <p:cNvGrpSpPr/>
          <p:nvPr/>
        </p:nvGrpSpPr>
        <p:grpSpPr>
          <a:xfrm>
            <a:off x="491875" y="3891125"/>
            <a:ext cx="7083175" cy="715000"/>
            <a:chOff x="0" y="0"/>
            <a:chExt cx="7083175" cy="715000"/>
          </a:xfrm>
        </p:grpSpPr>
        <p:sp>
          <p:nvSpPr>
            <p:cNvPr id="224" name="Google Shape;224;p22"/>
            <p:cNvSpPr/>
            <p:nvPr/>
          </p:nvSpPr>
          <p:spPr>
            <a:xfrm>
              <a:off x="0" y="0"/>
              <a:ext cx="7083175" cy="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a:off x="1037" y="113328"/>
              <a:ext cx="1221000" cy="488400"/>
            </a:xfrm>
            <a:prstGeom prst="homePlate">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2"/>
            <p:cNvSpPr txBox="1"/>
            <p:nvPr/>
          </p:nvSpPr>
          <p:spPr>
            <a:xfrm>
              <a:off x="1037" y="113328"/>
              <a:ext cx="1098900" cy="488400"/>
            </a:xfrm>
            <a:prstGeom prst="rect">
              <a:avLst/>
            </a:prstGeom>
            <a:noFill/>
            <a:ln>
              <a:noFill/>
            </a:ln>
          </p:spPr>
          <p:txBody>
            <a:bodyPr anchorCtr="0" anchor="ctr" bIns="21325" lIns="4265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Sabies que...?</a:t>
              </a:r>
              <a:endParaRPr b="1"/>
            </a:p>
          </p:txBody>
        </p:sp>
        <p:sp>
          <p:nvSpPr>
            <p:cNvPr id="227" name="Google Shape;227;p22"/>
            <p:cNvSpPr/>
            <p:nvPr/>
          </p:nvSpPr>
          <p:spPr>
            <a:xfrm>
              <a:off x="977742"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txBox="1"/>
            <p:nvPr/>
          </p:nvSpPr>
          <p:spPr>
            <a:xfrm>
              <a:off x="1221918"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Explora i investiga</a:t>
              </a:r>
              <a:endParaRPr b="1"/>
            </a:p>
          </p:txBody>
        </p:sp>
        <p:sp>
          <p:nvSpPr>
            <p:cNvPr id="229" name="Google Shape;229;p22"/>
            <p:cNvSpPr/>
            <p:nvPr/>
          </p:nvSpPr>
          <p:spPr>
            <a:xfrm>
              <a:off x="195444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2"/>
            <p:cNvSpPr txBox="1"/>
            <p:nvPr/>
          </p:nvSpPr>
          <p:spPr>
            <a:xfrm>
              <a:off x="219862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Estructura del programa</a:t>
              </a:r>
              <a:endParaRPr b="1"/>
            </a:p>
          </p:txBody>
        </p:sp>
        <p:sp>
          <p:nvSpPr>
            <p:cNvPr id="231" name="Google Shape;231;p22"/>
            <p:cNvSpPr/>
            <p:nvPr/>
          </p:nvSpPr>
          <p:spPr>
            <a:xfrm>
              <a:off x="293115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2" name="Google Shape;232;p22"/>
            <p:cNvSpPr txBox="1"/>
            <p:nvPr/>
          </p:nvSpPr>
          <p:spPr>
            <a:xfrm>
              <a:off x="3175329"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Blocs necessaris</a:t>
              </a:r>
              <a:endParaRPr b="1">
                <a:solidFill>
                  <a:schemeClr val="dk1"/>
                </a:solidFill>
              </a:endParaRPr>
            </a:p>
          </p:txBody>
        </p:sp>
        <p:sp>
          <p:nvSpPr>
            <p:cNvPr id="233" name="Google Shape;233;p22"/>
            <p:cNvSpPr/>
            <p:nvPr/>
          </p:nvSpPr>
          <p:spPr>
            <a:xfrm>
              <a:off x="3907858" y="113328"/>
              <a:ext cx="1221000" cy="488400"/>
            </a:xfrm>
            <a:prstGeom prst="chevron">
              <a:avLst>
                <a:gd fmla="val 50000" name="adj"/>
              </a:avLst>
            </a:prstGeom>
            <a:solidFill>
              <a:srgbClr val="0072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2"/>
            <p:cNvSpPr txBox="1"/>
            <p:nvPr/>
          </p:nvSpPr>
          <p:spPr>
            <a:xfrm>
              <a:off x="415203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lt1"/>
                  </a:solidFill>
                  <a:latin typeface="Century Gothic"/>
                  <a:ea typeface="Century Gothic"/>
                  <a:cs typeface="Century Gothic"/>
                  <a:sym typeface="Century Gothic"/>
                </a:rPr>
                <a:t>Programa</a:t>
              </a:r>
              <a:endParaRPr b="1">
                <a:solidFill>
                  <a:schemeClr val="lt1"/>
                </a:solidFill>
              </a:endParaRPr>
            </a:p>
          </p:txBody>
        </p:sp>
        <p:sp>
          <p:nvSpPr>
            <p:cNvPr id="235" name="Google Shape;235;p22"/>
            <p:cNvSpPr/>
            <p:nvPr/>
          </p:nvSpPr>
          <p:spPr>
            <a:xfrm>
              <a:off x="4884563"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2"/>
            <p:cNvSpPr txBox="1"/>
            <p:nvPr/>
          </p:nvSpPr>
          <p:spPr>
            <a:xfrm>
              <a:off x="5113178" y="113325"/>
              <a:ext cx="9768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Comprova-ho</a:t>
              </a:r>
              <a:endParaRPr b="1"/>
            </a:p>
          </p:txBody>
        </p:sp>
        <p:sp>
          <p:nvSpPr>
            <p:cNvPr id="237" name="Google Shape;237;p22"/>
            <p:cNvSpPr/>
            <p:nvPr/>
          </p:nvSpPr>
          <p:spPr>
            <a:xfrm>
              <a:off x="5861268" y="113328"/>
              <a:ext cx="1221000" cy="488400"/>
            </a:xfrm>
            <a:prstGeom prst="chevron">
              <a:avLst>
                <a:gd fmla="val 50000" name="adj"/>
              </a:avLst>
            </a:prstGeom>
            <a:solidFill>
              <a:srgbClr val="DAEE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2"/>
            <p:cNvSpPr txBox="1"/>
            <p:nvPr/>
          </p:nvSpPr>
          <p:spPr>
            <a:xfrm>
              <a:off x="6105444" y="113328"/>
              <a:ext cx="732600" cy="488400"/>
            </a:xfrm>
            <a:prstGeom prst="rect">
              <a:avLst/>
            </a:prstGeom>
            <a:noFill/>
            <a:ln>
              <a:noFill/>
            </a:ln>
          </p:spPr>
          <p:txBody>
            <a:bodyPr anchorCtr="0" anchor="ctr" bIns="21325" lIns="32000" spcFirstLastPara="1" rIns="10650" wrap="square" tIns="21325">
              <a:noAutofit/>
            </a:bodyPr>
            <a:lstStyle/>
            <a:p>
              <a:pPr indent="0" lvl="0" marL="0" rtl="0" algn="ctr">
                <a:lnSpc>
                  <a:spcPct val="90000"/>
                </a:lnSpc>
                <a:spcBef>
                  <a:spcPts val="0"/>
                </a:spcBef>
                <a:spcAft>
                  <a:spcPts val="0"/>
                </a:spcAft>
                <a:buNone/>
              </a:pPr>
              <a:r>
                <a:rPr b="1" lang="ca" sz="800">
                  <a:solidFill>
                    <a:schemeClr val="dk1"/>
                  </a:solidFill>
                  <a:latin typeface="Century Gothic"/>
                  <a:ea typeface="Century Gothic"/>
                  <a:cs typeface="Century Gothic"/>
                  <a:sym typeface="Century Gothic"/>
                </a:rPr>
                <a:t>Millores i ampliacions</a:t>
              </a:r>
              <a:endParaRPr b="1"/>
            </a:p>
          </p:txBody>
        </p:sp>
      </p:grpSp>
      <p:sp>
        <p:nvSpPr>
          <p:cNvPr id="239" name="Google Shape;239;p22"/>
          <p:cNvSpPr txBox="1"/>
          <p:nvPr/>
        </p:nvSpPr>
        <p:spPr>
          <a:xfrm>
            <a:off x="491875" y="1378100"/>
            <a:ext cx="815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1500">
                <a:solidFill>
                  <a:schemeClr val="lt1"/>
                </a:solidFill>
                <a:latin typeface="Montserrat"/>
                <a:ea typeface="Montserrat"/>
                <a:cs typeface="Montserrat"/>
                <a:sym typeface="Montserrat"/>
              </a:rPr>
              <a:t>Programa</a:t>
            </a:r>
            <a:endParaRPr b="1" sz="1700">
              <a:solidFill>
                <a:schemeClr val="lt1"/>
              </a:solidFill>
              <a:latin typeface="Montserrat"/>
              <a:ea typeface="Montserrat"/>
              <a:cs typeface="Montserrat"/>
              <a:sym typeface="Montserrat"/>
            </a:endParaRPr>
          </a:p>
        </p:txBody>
      </p:sp>
      <p:sp>
        <p:nvSpPr>
          <p:cNvPr id="240" name="Google Shape;240;p22"/>
          <p:cNvSpPr txBox="1"/>
          <p:nvPr/>
        </p:nvSpPr>
        <p:spPr>
          <a:xfrm>
            <a:off x="491875" y="692700"/>
            <a:ext cx="4521300" cy="232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ca" sz="1200">
                <a:solidFill>
                  <a:schemeClr val="dk2"/>
                </a:solidFill>
                <a:latin typeface="Montserrat"/>
                <a:ea typeface="Montserrat"/>
                <a:cs typeface="Montserrat"/>
                <a:sym typeface="Montserrat"/>
              </a:rPr>
              <a:t>Observem que al simulador s’hi pot veure el programa sense necessitat de descarregar-lo a la placa. </a:t>
            </a:r>
            <a:endParaRPr sz="1200">
              <a:solidFill>
                <a:schemeClr val="dk2"/>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t/>
            </a:r>
            <a:endParaRPr sz="1200">
              <a:solidFill>
                <a:schemeClr val="dk2"/>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t/>
            </a:r>
            <a:endParaRPr sz="1200">
              <a:solidFill>
                <a:schemeClr val="dk2"/>
              </a:solidFill>
              <a:latin typeface="Montserrat"/>
              <a:ea typeface="Montserrat"/>
              <a:cs typeface="Montserrat"/>
              <a:sym typeface="Montserrat"/>
            </a:endParaRPr>
          </a:p>
          <a:p>
            <a:pPr indent="-304800" lvl="0" marL="914400" rtl="0" algn="just">
              <a:spcBef>
                <a:spcPts val="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Heu aconseguit que el programa enviï el missatge a l’altra micro:bit?</a:t>
            </a:r>
            <a:endParaRPr sz="1200">
              <a:solidFill>
                <a:schemeClr val="dk2"/>
              </a:solidFill>
              <a:latin typeface="Montserrat"/>
              <a:ea typeface="Montserrat"/>
              <a:cs typeface="Montserrat"/>
              <a:sym typeface="Montserrat"/>
            </a:endParaRPr>
          </a:p>
          <a:p>
            <a:pPr indent="0" lvl="0" marL="914400" rtl="0" algn="just">
              <a:spcBef>
                <a:spcPts val="750"/>
              </a:spcBef>
              <a:spcAft>
                <a:spcPts val="0"/>
              </a:spcAft>
              <a:buNone/>
            </a:pPr>
            <a:r>
              <a:t/>
            </a:r>
            <a:endParaRPr sz="1200">
              <a:solidFill>
                <a:schemeClr val="dk2"/>
              </a:solidFill>
              <a:latin typeface="Montserrat"/>
              <a:ea typeface="Montserrat"/>
              <a:cs typeface="Montserrat"/>
              <a:sym typeface="Montserrat"/>
            </a:endParaRPr>
          </a:p>
          <a:p>
            <a:pPr indent="-304800" lvl="0" marL="914400" rtl="0" algn="l">
              <a:spcBef>
                <a:spcPts val="750"/>
              </a:spcBef>
              <a:spcAft>
                <a:spcPts val="0"/>
              </a:spcAft>
              <a:buClr>
                <a:schemeClr val="dk2"/>
              </a:buClr>
              <a:buSzPts val="1200"/>
              <a:buFont typeface="Montserrat"/>
              <a:buChar char="●"/>
            </a:pPr>
            <a:r>
              <a:rPr lang="ca" sz="1200">
                <a:solidFill>
                  <a:schemeClr val="dk2"/>
                </a:solidFill>
                <a:latin typeface="Montserrat"/>
                <a:ea typeface="Montserrat"/>
                <a:cs typeface="Montserrat"/>
                <a:sym typeface="Montserrat"/>
              </a:rPr>
              <a:t>Heu comprovat que, en prémer el botó A, s’esborri la pantalla?</a:t>
            </a:r>
            <a:endParaRPr sz="1200">
              <a:solidFill>
                <a:schemeClr val="dk2"/>
              </a:solidFill>
              <a:latin typeface="Montserrat"/>
              <a:ea typeface="Montserrat"/>
              <a:cs typeface="Montserrat"/>
              <a:sym typeface="Montserrat"/>
            </a:endParaRPr>
          </a:p>
          <a:p>
            <a:pPr indent="0" lvl="0" marL="0" rtl="0" algn="just">
              <a:spcBef>
                <a:spcPts val="750"/>
              </a:spcBef>
              <a:spcAft>
                <a:spcPts val="0"/>
              </a:spcAft>
              <a:buNone/>
            </a:pPr>
            <a:r>
              <a:t/>
            </a:r>
            <a:endParaRPr sz="1200">
              <a:solidFill>
                <a:schemeClr val="dk2"/>
              </a:solidFill>
              <a:latin typeface="Montserrat"/>
              <a:ea typeface="Montserrat"/>
              <a:cs typeface="Montserrat"/>
              <a:sym typeface="Montserrat"/>
            </a:endParaRPr>
          </a:p>
        </p:txBody>
      </p:sp>
      <p:sp>
        <p:nvSpPr>
          <p:cNvPr id="241" name="Google Shape;241;p22"/>
          <p:cNvSpPr txBox="1"/>
          <p:nvPr/>
        </p:nvSpPr>
        <p:spPr>
          <a:xfrm>
            <a:off x="7684850" y="4889250"/>
            <a:ext cx="1290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a" sz="600">
                <a:solidFill>
                  <a:schemeClr val="lt1"/>
                </a:solidFill>
              </a:rPr>
              <a:t>https://makecode.microbit.org/</a:t>
            </a:r>
            <a:endParaRPr sz="900">
              <a:solidFill>
                <a:schemeClr val="lt1"/>
              </a:solidFill>
            </a:endParaRPr>
          </a:p>
        </p:txBody>
      </p:sp>
      <p:sp>
        <p:nvSpPr>
          <p:cNvPr id="242" name="Google Shape;242;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ca"/>
              <a:t>‹#›</a:t>
            </a:fld>
            <a:endParaRPr/>
          </a:p>
        </p:txBody>
      </p:sp>
      <p:sp>
        <p:nvSpPr>
          <p:cNvPr id="243" name="Google Shape;243;p22"/>
          <p:cNvSpPr txBox="1"/>
          <p:nvPr/>
        </p:nvSpPr>
        <p:spPr>
          <a:xfrm>
            <a:off x="543438" y="61963"/>
            <a:ext cx="497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a" sz="2000">
                <a:solidFill>
                  <a:schemeClr val="dk2"/>
                </a:solidFill>
                <a:latin typeface="Montserrat"/>
                <a:ea typeface="Montserrat"/>
                <a:cs typeface="Montserrat"/>
                <a:sym typeface="Montserrat"/>
              </a:rPr>
              <a:t>M3 R1. Enviem missatges senzills!</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2000">
              <a:solidFill>
                <a:schemeClr val="dk2"/>
              </a:solidFill>
              <a:latin typeface="Montserrat"/>
              <a:ea typeface="Montserrat"/>
              <a:cs typeface="Montserrat"/>
              <a:sym typeface="Montserrat"/>
            </a:endParaRPr>
          </a:p>
        </p:txBody>
      </p:sp>
      <p:pic>
        <p:nvPicPr>
          <p:cNvPr id="244" name="Google Shape;244;p22"/>
          <p:cNvPicPr preferRelativeResize="0"/>
          <p:nvPr/>
        </p:nvPicPr>
        <p:blipFill rotWithShape="1">
          <a:blip r:embed="rId3">
            <a:alphaModFix/>
          </a:blip>
          <a:srcRect b="0" l="35516" r="35865" t="10730"/>
          <a:stretch/>
        </p:blipFill>
        <p:spPr>
          <a:xfrm>
            <a:off x="6267225" y="655075"/>
            <a:ext cx="1814775" cy="3189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