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1080135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10" y="-846"/>
      </p:cViewPr>
      <p:guideLst>
        <p:guide orient="horz" pos="216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080135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0801" y="6053328"/>
            <a:ext cx="26571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786748" y="6044184"/>
            <a:ext cx="801460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790349" y="4038600"/>
            <a:ext cx="7650956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790349" y="6050037"/>
            <a:ext cx="792099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90011" y="6068699"/>
            <a:ext cx="2430304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7831700-C582-47E5-BCD6-BD5E1859E757}" type="datetimeFigureOut">
              <a:rPr lang="tr-TR" smtClean="0"/>
              <a:t>16.05.2016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463371" y="236539"/>
            <a:ext cx="6930866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9451181" y="228600"/>
            <a:ext cx="990124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33A995-C5E7-496A-B789-DE84D514F775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1700-C582-47E5-BCD6-BD5E1859E757}" type="datetimeFigureOut">
              <a:rPr lang="tr-TR" smtClean="0"/>
              <a:t>16.05.2016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A995-C5E7-496A-B789-DE84D514F77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0967" y="609601"/>
            <a:ext cx="2430304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68" y="609600"/>
            <a:ext cx="6570821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40968" y="6248403"/>
            <a:ext cx="2610326" cy="365125"/>
          </a:xfrm>
        </p:spPr>
        <p:txBody>
          <a:bodyPr/>
          <a:lstStyle/>
          <a:p>
            <a:fld id="{37831700-C582-47E5-BCD6-BD5E1859E757}" type="datetimeFigureOut">
              <a:rPr lang="tr-TR" smtClean="0"/>
              <a:t>16.05.2016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0069" y="6248208"/>
            <a:ext cx="658367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 bwMode="white">
          <a:xfrm>
            <a:off x="7201276" y="0"/>
            <a:ext cx="37804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255282" y="609600"/>
            <a:ext cx="270034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255282" y="0"/>
            <a:ext cx="270034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7123599" y="122307"/>
            <a:ext cx="533400" cy="288787"/>
          </a:xfrm>
        </p:spPr>
        <p:txBody>
          <a:bodyPr/>
          <a:lstStyle/>
          <a:p>
            <a:fld id="{5633A995-C5E7-496A-B789-DE84D514F775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90" y="228600"/>
            <a:ext cx="9631204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1700-C582-47E5-BCD6-BD5E1859E757}" type="datetimeFigureOut">
              <a:rPr lang="tr-TR" smtClean="0"/>
              <a:t>16.05.2016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33A995-C5E7-496A-B789-DE84D514F775}" type="slidenum">
              <a:rPr lang="tr-TR" smtClean="0"/>
              <a:t>‹#›</a:t>
            </a:fld>
            <a:endParaRPr lang="tr-T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23690" y="1600200"/>
            <a:ext cx="9631204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03" y="2743200"/>
            <a:ext cx="8414177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080135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530191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620202" y="1600200"/>
            <a:ext cx="9181148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03" y="1600200"/>
            <a:ext cx="9001125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1700-C582-47E5-BCD6-BD5E1859E757}" type="datetimeFigureOut">
              <a:rPr lang="tr-TR" smtClean="0"/>
              <a:t>16.05.2016</a:t>
            </a:fld>
            <a:endParaRPr lang="tr-T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530191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633A995-C5E7-496A-B789-DE84D514F775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20090" y="1589567"/>
            <a:ext cx="4590574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723039" y="1589567"/>
            <a:ext cx="4590574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7831700-C582-47E5-BCD6-BD5E1859E757}" type="datetimeFigureOut">
              <a:rPr lang="tr-TR" smtClean="0"/>
              <a:t>16.05.2016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633A995-C5E7-496A-B789-DE84D514F775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273050"/>
            <a:ext cx="9631204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20090" y="2438400"/>
            <a:ext cx="4590574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670709" y="2438400"/>
            <a:ext cx="4590574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7831700-C582-47E5-BCD6-BD5E1859E757}" type="datetimeFigureOut">
              <a:rPr lang="tr-TR" smtClean="0"/>
              <a:t>16.05.2016</a:t>
            </a:fld>
            <a:endParaRPr lang="tr-T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633A995-C5E7-496A-B789-DE84D514F775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20090" y="1752600"/>
            <a:ext cx="4590574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670709" y="1752600"/>
            <a:ext cx="4590574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1700-C582-47E5-BCD6-BD5E1859E757}" type="datetimeFigureOut">
              <a:rPr lang="tr-TR" smtClean="0"/>
              <a:t>16.05.2016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33A995-C5E7-496A-B789-DE84D514F77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1700-C582-47E5-BCD6-BD5E1859E757}" type="datetimeFigureOut">
              <a:rPr lang="tr-TR" smtClean="0"/>
              <a:t>16.05.2016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630079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33A995-C5E7-496A-B789-DE84D514F77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273050"/>
            <a:ext cx="9541193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1700-C582-47E5-BCD6-BD5E1859E757}" type="datetimeFigureOut">
              <a:rPr lang="tr-TR" smtClean="0"/>
              <a:t>16.05.2016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33A995-C5E7-496A-B789-DE84D514F775}" type="slidenum">
              <a:rPr lang="tr-TR" smtClean="0"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20090" y="1752600"/>
            <a:ext cx="1890236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790349" y="1752600"/>
            <a:ext cx="7560945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0236" y="5486400"/>
            <a:ext cx="864108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0801" y="4572000"/>
            <a:ext cx="1080135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0801" y="4663440"/>
            <a:ext cx="1728216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825428" y="4654296"/>
            <a:ext cx="897592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236" y="4648200"/>
            <a:ext cx="864108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710214" y="0"/>
            <a:ext cx="118815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7380922" y="6248401"/>
            <a:ext cx="3150394" cy="365125"/>
          </a:xfrm>
        </p:spPr>
        <p:txBody>
          <a:bodyPr rtlCol="0"/>
          <a:lstStyle/>
          <a:p>
            <a:fld id="{37831700-C582-47E5-BCD6-BD5E1859E757}" type="datetimeFigureOut">
              <a:rPr lang="tr-TR" smtClean="0"/>
              <a:t>16.05.2016</a:t>
            </a:fld>
            <a:endParaRPr lang="tr-T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710214" cy="663578"/>
          </a:xfrm>
        </p:spPr>
        <p:txBody>
          <a:bodyPr rtlCol="0"/>
          <a:lstStyle>
            <a:lvl1pPr>
              <a:defRPr sz="2800"/>
            </a:lvl1pPr>
          </a:lstStyle>
          <a:p>
            <a:fld id="{5633A995-C5E7-496A-B789-DE84D514F775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890236" y="6248207"/>
            <a:ext cx="5400675" cy="365125"/>
          </a:xfrm>
        </p:spPr>
        <p:txBody>
          <a:bodyPr rtlCol="0"/>
          <a:lstStyle/>
          <a:p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43430" y="0"/>
            <a:ext cx="8957920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20090" y="228600"/>
            <a:ext cx="9631204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23690" y="1600200"/>
            <a:ext cx="9631204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200900" y="6248401"/>
            <a:ext cx="3150394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831700-C582-47E5-BCD6-BD5E1859E757}" type="datetimeFigureOut">
              <a:rPr lang="tr-TR" smtClean="0"/>
              <a:t>16.05.2016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20091" y="6248207"/>
            <a:ext cx="6403654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080135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630079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97587" y="1280160"/>
            <a:ext cx="10103763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630079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33A995-C5E7-496A-B789-DE84D514F775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bg1"/>
                </a:solidFill>
                <a:latin typeface="AR CHRISTY" pitchFamily="2" charset="0"/>
              </a:rPr>
              <a:t>SIMPLE PAST TENSE</a:t>
            </a:r>
            <a:endParaRPr lang="tr-TR" sz="3600" dirty="0">
              <a:solidFill>
                <a:schemeClr val="bg1"/>
              </a:solidFill>
              <a:latin typeface="AR CHRISTY" pitchFamily="2" charset="0"/>
            </a:endParaRPr>
          </a:p>
        </p:txBody>
      </p:sp>
      <p:pic>
        <p:nvPicPr>
          <p:cNvPr id="8198" name="Picture 6" descr="http://2.bp.blogspot.com/--shLfOIm0dY/T7N0loVzreI/AAAAAAAAAOI/9PRAIiVwXP8/s1600/Past_Simple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9" b="1043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24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delivery.superstock.com/WI/223/1606/PreviewComp/SuperStock_1606-265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403" y="1821370"/>
            <a:ext cx="4618526" cy="3298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ounded Rectangular Callout 1"/>
          <p:cNvSpPr/>
          <p:nvPr/>
        </p:nvSpPr>
        <p:spPr>
          <a:xfrm>
            <a:off x="576139" y="260648"/>
            <a:ext cx="3096344" cy="2088232"/>
          </a:xfrm>
          <a:prstGeom prst="wedgeRoundRectCallout">
            <a:avLst>
              <a:gd name="adj1" fmla="val 52996"/>
              <a:gd name="adj2" fmla="val 73779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Were</a:t>
            </a:r>
            <a:r>
              <a:rPr lang="tr-TR" sz="36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you in the party yesterday?</a:t>
            </a:r>
            <a:endParaRPr lang="tr-TR" sz="3600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984851" y="207667"/>
            <a:ext cx="3096344" cy="2088232"/>
          </a:xfrm>
          <a:prstGeom prst="wedgeRoundRectCallout">
            <a:avLst>
              <a:gd name="adj1" fmla="val -61551"/>
              <a:gd name="adj2" fmla="val 47241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Yes, I </a:t>
            </a:r>
            <a:r>
              <a:rPr lang="tr-TR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was.</a:t>
            </a:r>
            <a:endParaRPr lang="tr-TR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617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2131" y="476672"/>
            <a:ext cx="2650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haroni" pitchFamily="2" charset="-79"/>
              </a:rPr>
              <a:t>  Verbs</a:t>
            </a:r>
            <a:endParaRPr lang="tr-T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880395" y="1400002"/>
            <a:ext cx="1296144" cy="948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44691" y="1400002"/>
            <a:ext cx="1215752" cy="948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56259" y="2460530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REGULAR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8787" y="2460529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IRREGULAR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8170" y="2922646"/>
            <a:ext cx="3308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base form verb  + ed</a:t>
            </a:r>
            <a:endParaRPr lang="tr-TR" sz="24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0275" y="3429000"/>
            <a:ext cx="156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play + ed</a:t>
            </a:r>
            <a:endParaRPr lang="tr-TR" sz="24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0161" y="3861048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work + ed</a:t>
            </a:r>
            <a:endParaRPr lang="tr-TR" sz="24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45989" y="4293096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start + ed</a:t>
            </a:r>
            <a:endParaRPr lang="tr-TR" sz="24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6659" y="2929573"/>
            <a:ext cx="5192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no general rule for irregular verbs</a:t>
            </a:r>
            <a:endParaRPr lang="tr-TR" sz="24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87755" y="3429000"/>
            <a:ext cx="1821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go  -   went</a:t>
            </a:r>
            <a:endParaRPr lang="tr-TR" sz="24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8787" y="3861047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come  -   came</a:t>
            </a:r>
            <a:endParaRPr lang="tr-TR" sz="24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85924" y="4293095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give  - gave</a:t>
            </a:r>
            <a:endParaRPr lang="tr-TR" sz="24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6894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091" y="116632"/>
            <a:ext cx="553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REGULAR VERBS – SPELLING RULES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0395" y="6165304"/>
            <a:ext cx="4764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REGULAR VERBS – SPELLING RULES</a:t>
            </a:r>
            <a:endParaRPr lang="tr-T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431973" y="764704"/>
            <a:ext cx="11290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Double the </a:t>
            </a:r>
            <a:r>
              <a:rPr lang="tr-T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final consonant </a:t>
            </a:r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of one syllable verbs end in vowel+consonant </a:t>
            </a:r>
            <a:endParaRPr lang="tr-TR" sz="24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0435" y="1700808"/>
            <a:ext cx="1218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stop</a:t>
            </a:r>
            <a:endParaRPr lang="tr-TR" sz="40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2563" y="1700808"/>
            <a:ext cx="1250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+ ed</a:t>
            </a:r>
            <a:endParaRPr lang="tr-TR" sz="40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2763" y="1700808"/>
            <a:ext cx="2146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sto</a:t>
            </a:r>
            <a:r>
              <a:rPr lang="tr-TR" sz="4000" b="1" u="sng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pp</a:t>
            </a:r>
            <a:r>
              <a:rPr lang="tr-TR" sz="40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ed</a:t>
            </a:r>
            <a:endParaRPr lang="tr-TR" sz="40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304333" y="2204864"/>
            <a:ext cx="1545403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76540" y="2348880"/>
            <a:ext cx="0" cy="4985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74882" y="2895327"/>
            <a:ext cx="1405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one vowel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2443" y="2895327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one consonant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40435" y="3573016"/>
            <a:ext cx="1257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omit</a:t>
            </a:r>
            <a:endParaRPr lang="tr-TR" sz="40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92563" y="3573016"/>
            <a:ext cx="1250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+ ed</a:t>
            </a:r>
            <a:endParaRPr lang="tr-TR" sz="40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45163" y="3571019"/>
            <a:ext cx="2036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omi</a:t>
            </a:r>
            <a:r>
              <a:rPr lang="tr-TR" sz="4000" b="1" u="sng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tt</a:t>
            </a:r>
            <a:r>
              <a:rPr lang="tr-TR" sz="40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ed</a:t>
            </a:r>
            <a:endParaRPr lang="tr-TR" sz="40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563071" y="4077072"/>
            <a:ext cx="1545403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28940" y="4226584"/>
            <a:ext cx="0" cy="4985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74882" y="4725144"/>
            <a:ext cx="1405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one vowel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9899" y="4695527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one consonant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1280" y="5548590"/>
            <a:ext cx="159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vowels: a,e,o,u,i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60464" y="5548590"/>
            <a:ext cx="274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consonants: b,c,d,g,h,j,k,l,m...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2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4" grpId="0"/>
      <p:bldP spid="15" grpId="0"/>
      <p:bldP spid="19" grpId="0"/>
      <p:bldP spid="20" grpId="0"/>
      <p:bldP spid="21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091" y="116632"/>
            <a:ext cx="553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REGULAR VERBS – SPELLING RULES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0395" y="6165304"/>
            <a:ext cx="4764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REGULAR VERBS – SPELLING RULES</a:t>
            </a:r>
            <a:endParaRPr lang="tr-T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93266" y="744164"/>
            <a:ext cx="892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If the verb ends </a:t>
            </a:r>
            <a:r>
              <a:rPr lang="tr-T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 consonant + y,  </a:t>
            </a:r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the-y changes into an -i</a:t>
            </a:r>
            <a:endParaRPr lang="tr-TR" sz="24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0435" y="1700808"/>
            <a:ext cx="877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try</a:t>
            </a:r>
            <a:endParaRPr lang="tr-TR" sz="40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8547" y="1700808"/>
            <a:ext cx="1250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+ ed</a:t>
            </a:r>
            <a:endParaRPr lang="tr-TR" sz="40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2763" y="1700808"/>
            <a:ext cx="1313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tried</a:t>
            </a:r>
            <a:endParaRPr lang="tr-TR" sz="40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021365" y="2247255"/>
            <a:ext cx="1545403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768827" y="2247255"/>
            <a:ext cx="0" cy="4985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51117" y="2847167"/>
            <a:ext cx="2627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consonant before -y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43655" y="2757265"/>
            <a:ext cx="2295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-y changes into -i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8387" y="3559009"/>
            <a:ext cx="1516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study</a:t>
            </a:r>
            <a:endParaRPr lang="tr-TR" sz="40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48547" y="3573016"/>
            <a:ext cx="1250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+ ed</a:t>
            </a:r>
            <a:endParaRPr lang="tr-TR" sz="40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45163" y="3571019"/>
            <a:ext cx="1952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studied</a:t>
            </a:r>
            <a:endParaRPr lang="tr-TR" sz="40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133613" y="4086289"/>
            <a:ext cx="1545403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505943" y="4161045"/>
            <a:ext cx="0" cy="4985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9657" y="4698006"/>
            <a:ext cx="2627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consonant before -y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99329" y="4698005"/>
            <a:ext cx="2295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-y changes into -i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4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4" grpId="0"/>
      <p:bldP spid="15" grpId="0"/>
      <p:bldP spid="19" grpId="0"/>
      <p:bldP spid="20" grpId="0"/>
      <p:bldP spid="21" grpId="0"/>
      <p:bldP spid="24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webanddesigners.com/wp-content/uploads/2010/04/manage-work/work-h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33" y="1115549"/>
            <a:ext cx="4048125" cy="2686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8107" y="4221088"/>
            <a:ext cx="10083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u="sng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Yesterday</a:t>
            </a:r>
            <a:r>
              <a:rPr lang="tr-TR" sz="40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, I </a:t>
            </a:r>
            <a:r>
              <a:rPr lang="tr-TR" sz="4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worked</a:t>
            </a:r>
            <a:r>
              <a:rPr lang="tr-TR" sz="40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at the office all day.</a:t>
            </a:r>
            <a:endParaRPr lang="tr-TR" sz="40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2403" y="4953362"/>
            <a:ext cx="4142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I </a:t>
            </a:r>
            <a:r>
              <a:rPr lang="tr-TR" sz="4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was</a:t>
            </a:r>
            <a:r>
              <a:rPr lang="tr-TR" sz="40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very tired.</a:t>
            </a:r>
            <a:endParaRPr lang="tr-TR" sz="40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9265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zwartzusters-bethel-brugge.be/bethel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0334">
            <a:off x="4794083" y="1469830"/>
            <a:ext cx="3085406" cy="2165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8107" y="4221088"/>
            <a:ext cx="10397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French Revolution </a:t>
            </a:r>
            <a:r>
              <a:rPr lang="tr-TR" sz="4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started</a:t>
            </a:r>
            <a:r>
              <a:rPr lang="tr-TR" sz="40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tr-TR" sz="4000" b="1" u="sng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on 14th July 1789.</a:t>
            </a:r>
            <a:endParaRPr lang="tr-TR" sz="4000" b="1" u="sng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42" name="Picture 2" descr="http://media.npr.org/assets/img/2012/07/13/marieantoinetteexecute-a8b7aa02f3a17f0904724853bbfc83dc2b9c738a-s6-c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766" y="1646130"/>
            <a:ext cx="3212846" cy="2409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71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8107" y="4365104"/>
            <a:ext cx="10532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I </a:t>
            </a:r>
            <a:r>
              <a:rPr lang="tr-TR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bought</a:t>
            </a:r>
            <a:r>
              <a:rPr lang="tr-TR" sz="36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 this phone in Hong Kong </a:t>
            </a:r>
            <a:r>
              <a:rPr lang="tr-TR" sz="3600" b="1" u="sng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last summer.</a:t>
            </a:r>
            <a:endParaRPr lang="tr-TR" sz="3600" b="1" u="sng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1266" name="Picture 2" descr="http://us.123rf.com/400wm/400/400/stocking/stocking1208/stocking120800280/14748409-handsome-man-showing-a-mobile-ph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75" y="525519"/>
            <a:ext cx="3015335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5732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107" y="260648"/>
            <a:ext cx="6221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NEGATIVE FORM OF THE VERBS</a:t>
            </a:r>
            <a:endParaRPr lang="tr-TR" sz="32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786" y="2235676"/>
            <a:ext cx="4108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I </a:t>
            </a:r>
            <a:r>
              <a:rPr lang="tr-TR" sz="2400" b="1" u="sng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went</a:t>
            </a:r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to school </a:t>
            </a:r>
            <a:r>
              <a:rPr lang="tr-TR" sz="2400" b="1" u="sng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yesterday.</a:t>
            </a:r>
            <a:endParaRPr lang="tr-TR" sz="2400" b="1" u="sng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1167" y="2235675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I </a:t>
            </a:r>
            <a:r>
              <a:rPr lang="tr-T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didn’t</a:t>
            </a:r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tr-TR" sz="2400" b="1" u="sng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go</a:t>
            </a:r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to school yesterday.</a:t>
            </a:r>
            <a:endParaRPr lang="tr-TR" sz="24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65914" y="1124744"/>
            <a:ext cx="5173060" cy="72008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Aharoni" pitchFamily="2" charset="-79"/>
                <a:cs typeface="Aharoni" pitchFamily="2" charset="-79"/>
              </a:rPr>
              <a:t>did not + base form of the verb</a:t>
            </a:r>
            <a:endParaRPr lang="tr-TR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98" y="2780928"/>
            <a:ext cx="4381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You </a:t>
            </a:r>
            <a:r>
              <a:rPr lang="tr-TR" sz="2400" b="1" u="sng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called</a:t>
            </a:r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me </a:t>
            </a:r>
            <a:r>
              <a:rPr lang="tr-TR" sz="2400" b="1" u="sng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2 minutes ago.</a:t>
            </a:r>
            <a:endParaRPr lang="tr-TR" sz="2400" b="1" u="sng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8274" y="2780928"/>
            <a:ext cx="4951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You </a:t>
            </a:r>
            <a:r>
              <a:rPr lang="tr-T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didn’t</a:t>
            </a:r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tr-TR" sz="2400" b="1" u="sng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call</a:t>
            </a:r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me 2 minutes ago.</a:t>
            </a:r>
            <a:endParaRPr lang="tr-TR" sz="24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98" y="3354059"/>
            <a:ext cx="3695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He </a:t>
            </a:r>
            <a:r>
              <a:rPr lang="tr-TR" sz="2400" b="1" u="sng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slept</a:t>
            </a:r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well </a:t>
            </a:r>
            <a:r>
              <a:rPr lang="tr-TR" sz="2400" b="1" u="sng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yesterday.</a:t>
            </a:r>
            <a:endParaRPr lang="tr-TR" sz="2400" b="1" u="sng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8274" y="3354059"/>
            <a:ext cx="4708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He </a:t>
            </a:r>
            <a:r>
              <a:rPr lang="tr-T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didn’t</a:t>
            </a:r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tr-TR" sz="2400" b="1" u="sng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sleep</a:t>
            </a:r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well yesterday.</a:t>
            </a:r>
            <a:endParaRPr lang="tr-TR" sz="2400" b="1" u="sng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984851" y="1628800"/>
            <a:ext cx="360040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24059" y="4133153"/>
            <a:ext cx="3656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(SAME FOR ALL SUBJECTS)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402" y="386751"/>
            <a:ext cx="6324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QUESTION FORM OF THE VERBS</a:t>
            </a:r>
            <a:endParaRPr lang="tr-TR" sz="32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107" y="2576810"/>
            <a:ext cx="4653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Did</a:t>
            </a:r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you </a:t>
            </a:r>
            <a:r>
              <a:rPr lang="tr-TR" sz="2400" b="1" u="sng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call</a:t>
            </a:r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me 2 minutes ago?</a:t>
            </a:r>
            <a:endParaRPr lang="tr-TR" sz="24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091" y="1484784"/>
            <a:ext cx="5173060" cy="72008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Aharoni" pitchFamily="2" charset="-79"/>
                <a:cs typeface="Aharoni" pitchFamily="2" charset="-79"/>
              </a:rPr>
              <a:t>Did +subject + base form of verb</a:t>
            </a:r>
            <a:endParaRPr lang="tr-TR" sz="2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290" name="Picture 2" descr="http://willfjohnston.com/files/2011/08/Question-Ma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1497">
            <a:off x="6658206" y="210217"/>
            <a:ext cx="560912" cy="93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8107" y="3038475"/>
            <a:ext cx="4374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Did</a:t>
            </a:r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he </a:t>
            </a:r>
            <a:r>
              <a:rPr lang="tr-TR" sz="2400" b="1" u="sng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sleep</a:t>
            </a:r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well yesterday?</a:t>
            </a:r>
            <a:endParaRPr lang="tr-TR" sz="24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947" y="3481774"/>
            <a:ext cx="4467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Where </a:t>
            </a:r>
            <a:r>
              <a:rPr lang="tr-T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did</a:t>
            </a:r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you </a:t>
            </a:r>
            <a:r>
              <a:rPr lang="tr-TR" sz="2400" b="1" u="sng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go</a:t>
            </a:r>
            <a:r>
              <a:rPr lang="tr-TR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last week?</a:t>
            </a:r>
            <a:endParaRPr lang="tr-TR" sz="24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4050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091" y="157639"/>
            <a:ext cx="352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BAD DAY FOR JANE</a:t>
            </a:r>
            <a:endParaRPr lang="tr-TR" sz="2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82217"/>
            <a:ext cx="6268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Yesterday, Jane </a:t>
            </a:r>
            <a:r>
              <a:rPr lang="tr-TR" sz="28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packed</a:t>
            </a:r>
            <a:r>
              <a:rPr lang="tr-TR" sz="28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her clothes.</a:t>
            </a:r>
            <a:endParaRPr lang="tr-TR" sz="2800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3314" name="Picture 2" descr="http://www.your-study-abroad.com/wp-content/uploads/packing-trip-vacati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011" y="680859"/>
            <a:ext cx="1511295" cy="1104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freefoto.com/images/1225/08/1225_08_3---Taxi-Cab--Chicago--Illinois--USA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6" y="1753312"/>
            <a:ext cx="1872208" cy="1254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94841" y="2118892"/>
            <a:ext cx="5219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She </a:t>
            </a:r>
            <a:r>
              <a:rPr lang="tr-TR" sz="28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took</a:t>
            </a:r>
            <a:r>
              <a:rPr lang="tr-TR" sz="28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a taxi to the airport.</a:t>
            </a:r>
            <a:endParaRPr lang="tr-TR" sz="2800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3318" name="Picture 6" descr="http://latimesblogs.latimes.com/.a/6a00d8341c630a53ef014e8ab2c17c970d-800w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11" y="3214049"/>
            <a:ext cx="954947" cy="635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7162" y="3326466"/>
            <a:ext cx="5453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She</a:t>
            </a:r>
            <a:r>
              <a:rPr lang="tr-TR" sz="28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had </a:t>
            </a:r>
            <a:r>
              <a:rPr lang="tr-TR" sz="28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a coffee at the airport.</a:t>
            </a:r>
            <a:endParaRPr lang="tr-TR" sz="2800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3320" name="Picture 8" descr="http://ezeliving.files.wordpress.com/2012/09/1126.jpg?w=635&amp;h=45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" y="4001539"/>
            <a:ext cx="1499160" cy="108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36996" y="4281751"/>
            <a:ext cx="5777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She </a:t>
            </a:r>
            <a:r>
              <a:rPr lang="tr-TR" sz="28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went</a:t>
            </a:r>
            <a:r>
              <a:rPr lang="tr-TR" sz="28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to the passport control.</a:t>
            </a:r>
            <a:endParaRPr lang="tr-TR" sz="2800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3322" name="Picture 10" descr="http://image.shutterstock.com/display_pic_with_logo/11383/11383,1233425409,1/stock-photo-young-girl-lost-in-airport-over-blue-window-2417374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83" y="3334165"/>
            <a:ext cx="1548172" cy="242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50074" y="4941168"/>
            <a:ext cx="58112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But she </a:t>
            </a:r>
            <a:r>
              <a:rPr lang="tr-TR" sz="28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didn’t</a:t>
            </a:r>
            <a:r>
              <a:rPr lang="tr-TR" sz="28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tr-TR" sz="2800" u="sng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take</a:t>
            </a:r>
            <a:r>
              <a:rPr lang="tr-TR" sz="28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her passport.</a:t>
            </a:r>
          </a:p>
          <a:p>
            <a:r>
              <a:rPr lang="tr-TR" sz="28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She </a:t>
            </a:r>
            <a:r>
              <a:rPr lang="tr-TR" sz="28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forgot</a:t>
            </a:r>
            <a:r>
              <a:rPr lang="tr-TR" sz="28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it at home !</a:t>
            </a:r>
            <a:endParaRPr lang="tr-TR" sz="2800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7125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4879" y="926585"/>
            <a:ext cx="10342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rgbClr val="7030A0"/>
                </a:solidFill>
              </a:rPr>
              <a:t>We use past tense to talk about actions </a:t>
            </a:r>
          </a:p>
          <a:p>
            <a:r>
              <a:rPr lang="tr-TR" sz="3600" dirty="0">
                <a:solidFill>
                  <a:srgbClr val="7030A0"/>
                </a:solidFill>
              </a:rPr>
              <a:t> </a:t>
            </a:r>
            <a:r>
              <a:rPr lang="tr-TR" sz="3600" dirty="0" smtClean="0">
                <a:solidFill>
                  <a:srgbClr val="7030A0"/>
                </a:solidFill>
              </a:rPr>
              <a:t>                that happened </a:t>
            </a:r>
            <a:r>
              <a:rPr lang="tr-TR" sz="3600" u="sng" dirty="0" smtClean="0">
                <a:solidFill>
                  <a:srgbClr val="7030A0"/>
                </a:solidFill>
              </a:rPr>
              <a:t>at a specific time</a:t>
            </a:r>
            <a:r>
              <a:rPr lang="tr-TR" sz="3600" dirty="0" smtClean="0">
                <a:solidFill>
                  <a:srgbClr val="7030A0"/>
                </a:solidFill>
              </a:rPr>
              <a:t> </a:t>
            </a:r>
            <a:r>
              <a:rPr lang="tr-TR" sz="3600" dirty="0" smtClean="0">
                <a:solidFill>
                  <a:srgbClr val="FF0000"/>
                </a:solidFill>
              </a:rPr>
              <a:t>in the past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139" y="2780928"/>
            <a:ext cx="1824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yesterday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898" y="3365703"/>
            <a:ext cx="171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last week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898" y="3916785"/>
            <a:ext cx="1810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last month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5900" y="3384450"/>
            <a:ext cx="1471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in 2000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139" y="4501560"/>
            <a:ext cx="2194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last Tuesday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9826" y="2738367"/>
            <a:ext cx="2436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two days ago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9826" y="3332010"/>
            <a:ext cx="2508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five hours ago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6779" y="2761778"/>
            <a:ext cx="2324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in May 2004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69210" y="3915174"/>
            <a:ext cx="320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in the 20th century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44091" y="36045"/>
            <a:ext cx="7650956" cy="864096"/>
          </a:xfrm>
        </p:spPr>
        <p:txBody>
          <a:bodyPr>
            <a:normAutofit fontScale="90000"/>
          </a:bodyPr>
          <a:lstStyle/>
          <a:p>
            <a:r>
              <a:rPr lang="tr-TR" sz="5400" dirty="0" smtClean="0">
                <a:solidFill>
                  <a:schemeClr val="accent1"/>
                </a:solidFill>
              </a:rPr>
              <a:t>Simple past tense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8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91" y="36045"/>
            <a:ext cx="7650956" cy="864096"/>
          </a:xfrm>
        </p:spPr>
        <p:txBody>
          <a:bodyPr>
            <a:normAutofit fontScale="90000"/>
          </a:bodyPr>
          <a:lstStyle/>
          <a:p>
            <a:r>
              <a:rPr lang="tr-TR" sz="5400" dirty="0" smtClean="0">
                <a:solidFill>
                  <a:schemeClr val="accent1"/>
                </a:solidFill>
              </a:rPr>
              <a:t>be</a:t>
            </a:r>
            <a:r>
              <a:rPr lang="tr-TR" dirty="0" smtClean="0">
                <a:solidFill>
                  <a:srgbClr val="FF0000"/>
                </a:solidFill>
              </a:rPr>
              <a:t> PAST SIMPLE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5073" y="1441826"/>
            <a:ext cx="8255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The verb </a:t>
            </a:r>
            <a:r>
              <a:rPr lang="tr-TR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«be» </a:t>
            </a:r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in the past simple has </a:t>
            </a:r>
            <a:r>
              <a:rPr lang="tr-TR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two </a:t>
            </a:r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forms:</a:t>
            </a:r>
            <a:endParaRPr lang="tr-TR" sz="2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92363" y="2278329"/>
            <a:ext cx="1656184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chemeClr val="accent2">
                    <a:lumMod val="75000"/>
                  </a:schemeClr>
                </a:solidFill>
              </a:rPr>
              <a:t>was</a:t>
            </a:r>
            <a:endParaRPr lang="tr-TR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20056" y="2276872"/>
            <a:ext cx="1656184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chemeClr val="accent2">
                    <a:lumMod val="75000"/>
                  </a:schemeClr>
                </a:solidFill>
              </a:rPr>
              <a:t>were</a:t>
            </a:r>
            <a:endParaRPr lang="tr-TR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20455" y="3140968"/>
            <a:ext cx="0" cy="1008112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48148" y="3140968"/>
            <a:ext cx="0" cy="1008112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898930" y="5011363"/>
            <a:ext cx="64807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latin typeface="Aharoni" pitchFamily="2" charset="-79"/>
                <a:cs typeface="Aharoni" pitchFamily="2" charset="-79"/>
              </a:rPr>
              <a:t>they</a:t>
            </a:r>
            <a:endParaRPr lang="tr-TR" sz="1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34567" y="5011363"/>
            <a:ext cx="64807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Aharoni" pitchFamily="2" charset="-79"/>
                <a:cs typeface="Aharoni" pitchFamily="2" charset="-79"/>
              </a:rPr>
              <a:t>we</a:t>
            </a:r>
            <a:endParaRPr lang="tr-TR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24112" y="4219516"/>
            <a:ext cx="64807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haroni" pitchFamily="2" charset="-79"/>
                <a:cs typeface="Aharoni" pitchFamily="2" charset="-79"/>
              </a:rPr>
              <a:t>you</a:t>
            </a:r>
            <a:endParaRPr lang="tr-TR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17381" y="5025605"/>
            <a:ext cx="64807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Aharoni" pitchFamily="2" charset="-79"/>
                <a:cs typeface="Aharoni" pitchFamily="2" charset="-79"/>
              </a:rPr>
              <a:t>I</a:t>
            </a:r>
            <a:endParaRPr lang="tr-TR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96033" y="4219516"/>
            <a:ext cx="64807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Aharoni" pitchFamily="2" charset="-79"/>
                <a:cs typeface="Aharoni" pitchFamily="2" charset="-79"/>
              </a:rPr>
              <a:t>she</a:t>
            </a:r>
            <a:endParaRPr lang="tr-T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92363" y="4230960"/>
            <a:ext cx="64807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Aharoni" pitchFamily="2" charset="-79"/>
                <a:cs typeface="Aharoni" pitchFamily="2" charset="-79"/>
              </a:rPr>
              <a:t>he</a:t>
            </a:r>
            <a:endParaRPr lang="tr-TR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92363" y="5011363"/>
            <a:ext cx="64807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Aharoni" pitchFamily="2" charset="-79"/>
                <a:cs typeface="Aharoni" pitchFamily="2" charset="-79"/>
              </a:rPr>
              <a:t>it</a:t>
            </a:r>
            <a:endParaRPr lang="tr-TR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8107" y="927496"/>
            <a:ext cx="9722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We use «be» past simple to describe events or situations.</a:t>
            </a:r>
            <a:endParaRPr lang="tr-TR" sz="2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6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9335" y="5877272"/>
            <a:ext cx="7650956" cy="864096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accent2">
                    <a:lumMod val="75000"/>
                  </a:schemeClr>
                </a:solidFill>
              </a:rPr>
              <a:t>Affirmative and negative forms</a:t>
            </a:r>
            <a:endParaRPr lang="tr-TR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8107" y="1151531"/>
            <a:ext cx="1656184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chemeClr val="accent2">
                    <a:lumMod val="75000"/>
                  </a:schemeClr>
                </a:solidFill>
              </a:rPr>
              <a:t>was</a:t>
            </a:r>
            <a:endParaRPr lang="tr-TR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68327" y="1151531"/>
            <a:ext cx="2556284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chemeClr val="accent2">
                    <a:lumMod val="75000"/>
                  </a:schemeClr>
                </a:solidFill>
              </a:rPr>
              <a:t>was not</a:t>
            </a:r>
            <a:endParaRPr lang="tr-TR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4253" y="3223026"/>
            <a:ext cx="1770037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Aharoni" pitchFamily="2" charset="-79"/>
                <a:cs typeface="Aharoni" pitchFamily="2" charset="-79"/>
              </a:rPr>
              <a:t>She was</a:t>
            </a:r>
            <a:endParaRPr lang="tr-T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4254" y="2377542"/>
            <a:ext cx="1770037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Aharoni" pitchFamily="2" charset="-79"/>
                <a:cs typeface="Aharoni" pitchFamily="2" charset="-79"/>
              </a:rPr>
              <a:t>He was</a:t>
            </a:r>
            <a:endParaRPr lang="tr-TR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74253" y="4077072"/>
            <a:ext cx="1770037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Aharoni" pitchFamily="2" charset="-79"/>
                <a:cs typeface="Aharoni" pitchFamily="2" charset="-79"/>
              </a:rPr>
              <a:t>It was</a:t>
            </a:r>
            <a:endParaRPr lang="tr-TR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94534" y="2377542"/>
            <a:ext cx="1770037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Aharoni" pitchFamily="2" charset="-79"/>
                <a:cs typeface="Aharoni" pitchFamily="2" charset="-79"/>
              </a:rPr>
              <a:t>He wasn’t</a:t>
            </a:r>
            <a:endParaRPr lang="tr-TR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694534" y="3270269"/>
            <a:ext cx="1770037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Aharoni" pitchFamily="2" charset="-79"/>
                <a:cs typeface="Aharoni" pitchFamily="2" charset="-79"/>
              </a:rPr>
              <a:t>She wasn’t</a:t>
            </a:r>
            <a:endParaRPr lang="tr-T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664371" y="4077072"/>
            <a:ext cx="1770037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Aharoni" pitchFamily="2" charset="-79"/>
                <a:cs typeface="Aharoni" pitchFamily="2" charset="-79"/>
              </a:rPr>
              <a:t>It wasn’t</a:t>
            </a:r>
            <a:endParaRPr lang="tr-TR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718910" y="1151531"/>
            <a:ext cx="1656184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00B0F0"/>
                </a:solidFill>
              </a:rPr>
              <a:t>were</a:t>
            </a:r>
            <a:endParaRPr lang="tr-TR" sz="4800" b="1" dirty="0">
              <a:solidFill>
                <a:srgbClr val="00B0F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812943" y="1149865"/>
            <a:ext cx="2556284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00B0F0"/>
                </a:solidFill>
              </a:rPr>
              <a:t>were not</a:t>
            </a:r>
            <a:endParaRPr lang="tr-TR" sz="4800" b="1" dirty="0">
              <a:solidFill>
                <a:srgbClr val="00B0F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79044" y="2377542"/>
            <a:ext cx="1648197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Aharoni" pitchFamily="2" charset="-79"/>
                <a:cs typeface="Aharoni" pitchFamily="2" charset="-79"/>
              </a:rPr>
              <a:t>You were</a:t>
            </a:r>
            <a:endParaRPr lang="tr-TR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759961" y="3270269"/>
            <a:ext cx="1648197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Aharoni" pitchFamily="2" charset="-79"/>
                <a:cs typeface="Aharoni" pitchFamily="2" charset="-79"/>
              </a:rPr>
              <a:t>We were</a:t>
            </a:r>
            <a:endParaRPr lang="tr-TR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768702" y="4077072"/>
            <a:ext cx="1648197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Aharoni" pitchFamily="2" charset="-79"/>
                <a:cs typeface="Aharoni" pitchFamily="2" charset="-79"/>
              </a:rPr>
              <a:t>They were</a:t>
            </a:r>
            <a:endParaRPr lang="tr-TR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136979" y="2377542"/>
            <a:ext cx="1648197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Aharoni" pitchFamily="2" charset="-79"/>
                <a:cs typeface="Aharoni" pitchFamily="2" charset="-79"/>
              </a:rPr>
              <a:t>You weren’t</a:t>
            </a:r>
            <a:endParaRPr lang="tr-T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169962" y="4086619"/>
            <a:ext cx="1648197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haroni" pitchFamily="2" charset="-79"/>
                <a:cs typeface="Aharoni" pitchFamily="2" charset="-79"/>
              </a:rPr>
              <a:t>They weren’t</a:t>
            </a:r>
            <a:endParaRPr lang="tr-TR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138248" y="3270269"/>
            <a:ext cx="1648197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Aharoni" pitchFamily="2" charset="-79"/>
                <a:cs typeface="Aharoni" pitchFamily="2" charset="-79"/>
              </a:rPr>
              <a:t>We weren’t</a:t>
            </a:r>
            <a:endParaRPr lang="tr-TR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http://www.clker.com/cliparts/H/D/e/R/O/P/green-plus-sign-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08" y="260648"/>
            <a:ext cx="761925" cy="75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wikia.com/bestbrute/images/7/75/Minus_red_3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574" y="271900"/>
            <a:ext cx="879630" cy="87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clker.com/cliparts/H/D/e/R/O/P/green-plus-sign-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746" y="260648"/>
            <a:ext cx="761925" cy="75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images.wikia.com/bestbrute/images/7/75/Minus_red_3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269" y="260648"/>
            <a:ext cx="879630" cy="87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144091" y="4869160"/>
            <a:ext cx="1770037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Aharoni" pitchFamily="2" charset="-79"/>
                <a:cs typeface="Aharoni" pitchFamily="2" charset="-79"/>
              </a:rPr>
              <a:t>I was</a:t>
            </a:r>
            <a:endParaRPr lang="tr-TR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726185" y="4906028"/>
            <a:ext cx="1770037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Aharoni" pitchFamily="2" charset="-79"/>
                <a:cs typeface="Aharoni" pitchFamily="2" charset="-79"/>
              </a:rPr>
              <a:t>I wasn’t</a:t>
            </a:r>
            <a:endParaRPr lang="tr-TR" sz="24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770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xtraordinarymomsnetwork.files.wordpress.com/2009/08/naughty-ki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43" y="1253506"/>
            <a:ext cx="1506713" cy="2253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.shutterstock.com/display_pic_with_logo/2700/2700,1234097165,13/stock-photo-young-business-man-ready-to-set-a-deal-over-white-background-247273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71" y="1268760"/>
            <a:ext cx="2076450" cy="2238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8107" y="3717032"/>
            <a:ext cx="4427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  <a:latin typeface="AR CENA" pitchFamily="2" charset="0"/>
              </a:rPr>
              <a:t>Mark </a:t>
            </a:r>
            <a:r>
              <a:rPr lang="tr-TR" sz="4000" dirty="0" smtClean="0">
                <a:solidFill>
                  <a:srgbClr val="FF0000"/>
                </a:solidFill>
                <a:latin typeface="AR CENA" pitchFamily="2" charset="0"/>
              </a:rPr>
              <a:t>was</a:t>
            </a:r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  <a:latin typeface="AR CENA" pitchFamily="2" charset="0"/>
              </a:rPr>
              <a:t> very naughty.</a:t>
            </a:r>
            <a:endParaRPr lang="tr-TR" sz="4000" dirty="0">
              <a:solidFill>
                <a:schemeClr val="accent2">
                  <a:lumMod val="75000"/>
                </a:schemeClr>
              </a:solidFill>
              <a:latin typeface="AR CENA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0515" y="4797152"/>
            <a:ext cx="5690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u="sng" dirty="0" smtClean="0">
                <a:solidFill>
                  <a:schemeClr val="accent2">
                    <a:lumMod val="75000"/>
                  </a:schemeClr>
                </a:solidFill>
                <a:latin typeface="AR CENA" pitchFamily="2" charset="0"/>
              </a:rPr>
              <a:t>Now</a:t>
            </a:r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  <a:latin typeface="AR CENA" pitchFamily="2" charset="0"/>
              </a:rPr>
              <a:t> he </a:t>
            </a:r>
            <a:r>
              <a:rPr lang="tr-TR" sz="4000" dirty="0" smtClean="0">
                <a:solidFill>
                  <a:srgbClr val="FF0000"/>
                </a:solidFill>
                <a:latin typeface="AR CENA" pitchFamily="2" charset="0"/>
              </a:rPr>
              <a:t>is</a:t>
            </a:r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  <a:latin typeface="AR CENA" pitchFamily="2" charset="0"/>
              </a:rPr>
              <a:t> a good businessman.</a:t>
            </a:r>
            <a:endParaRPr lang="tr-TR" sz="4000" dirty="0">
              <a:solidFill>
                <a:schemeClr val="accent2">
                  <a:lumMod val="75000"/>
                </a:schemeClr>
              </a:solidFill>
              <a:latin typeface="AR CENA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9660" y="668731"/>
            <a:ext cx="1471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in 1990</a:t>
            </a:r>
            <a:endParaRPr lang="tr-TR" sz="3200" dirty="0">
              <a:solidFill>
                <a:srgbClr val="FF0000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7057" y="668730"/>
            <a:ext cx="1471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in 2013</a:t>
            </a:r>
            <a:endParaRPr lang="tr-TR" sz="3200" dirty="0">
              <a:solidFill>
                <a:srgbClr val="FF0000"/>
              </a:solidFill>
              <a:latin typeface="+mj-lt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545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679" y="3722350"/>
            <a:ext cx="4011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  <a:latin typeface="AR CENA" pitchFamily="2" charset="0"/>
              </a:rPr>
              <a:t>Betty </a:t>
            </a:r>
            <a:r>
              <a:rPr lang="tr-TR" sz="4000" dirty="0" smtClean="0">
                <a:solidFill>
                  <a:srgbClr val="FF0000"/>
                </a:solidFill>
                <a:latin typeface="AR CENA" pitchFamily="2" charset="0"/>
              </a:rPr>
              <a:t>wasn’t </a:t>
            </a:r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  <a:latin typeface="AR CENA" pitchFamily="2" charset="0"/>
              </a:rPr>
              <a:t>beatiful.</a:t>
            </a:r>
            <a:endParaRPr lang="tr-TR" sz="4000" dirty="0">
              <a:solidFill>
                <a:schemeClr val="accent2">
                  <a:lumMod val="75000"/>
                </a:schemeClr>
              </a:solidFill>
              <a:latin typeface="AR CENA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7334" y="3710817"/>
            <a:ext cx="46025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u="sng" dirty="0" smtClean="0">
                <a:solidFill>
                  <a:schemeClr val="accent2">
                    <a:lumMod val="75000"/>
                  </a:schemeClr>
                </a:solidFill>
                <a:latin typeface="AR CENA" pitchFamily="2" charset="0"/>
              </a:rPr>
              <a:t>Now</a:t>
            </a:r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  <a:latin typeface="AR CENA" pitchFamily="2" charset="0"/>
              </a:rPr>
              <a:t> she </a:t>
            </a:r>
            <a:r>
              <a:rPr lang="tr-TR" sz="4000" dirty="0" smtClean="0">
                <a:solidFill>
                  <a:srgbClr val="FF0000"/>
                </a:solidFill>
                <a:latin typeface="AR CENA" pitchFamily="2" charset="0"/>
              </a:rPr>
              <a:t>is</a:t>
            </a:r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  <a:latin typeface="AR CENA" pitchFamily="2" charset="0"/>
              </a:rPr>
              <a:t> very beatiful.</a:t>
            </a:r>
            <a:endParaRPr lang="tr-TR" sz="4000" dirty="0">
              <a:solidFill>
                <a:schemeClr val="accent2">
                  <a:lumMod val="75000"/>
                </a:schemeClr>
              </a:solidFill>
              <a:latin typeface="AR CENA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9660" y="668731"/>
            <a:ext cx="1471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in 2000</a:t>
            </a:r>
            <a:endParaRPr lang="tr-TR" sz="3200" dirty="0">
              <a:solidFill>
                <a:srgbClr val="FF0000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7057" y="668730"/>
            <a:ext cx="1471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in </a:t>
            </a:r>
            <a:r>
              <a:rPr lang="tr-TR" sz="3200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201</a:t>
            </a:r>
            <a:r>
              <a:rPr lang="es-ES" sz="3200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6</a:t>
            </a:r>
            <a:endParaRPr lang="tr-TR" sz="3200" dirty="0">
              <a:solidFill>
                <a:srgbClr val="FF0000"/>
              </a:solidFill>
              <a:latin typeface="+mj-lt"/>
              <a:cs typeface="Aharoni" pitchFamily="2" charset="-79"/>
            </a:endParaRPr>
          </a:p>
        </p:txBody>
      </p:sp>
      <p:pic>
        <p:nvPicPr>
          <p:cNvPr id="3074" name="Picture 2" descr="http://mdemulher.abril.com.br/imagem/fwa/1194531412976_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3" y="1307129"/>
            <a:ext cx="3466098" cy="2189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6" name="Picture 4" descr="http://www.itusozluk.com/image/ugly-betty_75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57" y="1307129"/>
            <a:ext cx="1763096" cy="2403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411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099" y="3894208"/>
            <a:ext cx="4592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  <a:latin typeface="AR CENA" pitchFamily="2" charset="0"/>
              </a:rPr>
              <a:t>Olsen twins </a:t>
            </a:r>
            <a:r>
              <a:rPr lang="tr-TR" sz="4000" dirty="0" smtClean="0">
                <a:solidFill>
                  <a:srgbClr val="FF0000"/>
                </a:solidFill>
                <a:latin typeface="AR CENA" pitchFamily="2" charset="0"/>
              </a:rPr>
              <a:t>were</a:t>
            </a:r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  <a:latin typeface="AR CENA" pitchFamily="2" charset="0"/>
              </a:rPr>
              <a:t> babies.</a:t>
            </a:r>
            <a:endParaRPr lang="tr-TR" sz="4000" dirty="0">
              <a:solidFill>
                <a:schemeClr val="accent2">
                  <a:lumMod val="75000"/>
                </a:schemeClr>
              </a:solidFill>
              <a:latin typeface="AR CENA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5954" y="4653136"/>
            <a:ext cx="3865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u="sng" dirty="0" smtClean="0">
                <a:solidFill>
                  <a:schemeClr val="accent2">
                    <a:lumMod val="75000"/>
                  </a:schemeClr>
                </a:solidFill>
                <a:latin typeface="AR CENA" pitchFamily="2" charset="0"/>
              </a:rPr>
              <a:t>Now</a:t>
            </a:r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  <a:latin typeface="AR CENA" pitchFamily="2" charset="0"/>
              </a:rPr>
              <a:t> they </a:t>
            </a:r>
            <a:r>
              <a:rPr lang="tr-TR" sz="4000" dirty="0" smtClean="0">
                <a:solidFill>
                  <a:srgbClr val="FF0000"/>
                </a:solidFill>
                <a:latin typeface="AR CENA" pitchFamily="2" charset="0"/>
              </a:rPr>
              <a:t>are</a:t>
            </a:r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  <a:latin typeface="AR CENA" pitchFamily="2" charset="0"/>
              </a:rPr>
              <a:t> adults.</a:t>
            </a:r>
            <a:endParaRPr lang="tr-TR" sz="4000" dirty="0">
              <a:solidFill>
                <a:schemeClr val="accent2">
                  <a:lumMod val="75000"/>
                </a:schemeClr>
              </a:solidFill>
              <a:latin typeface="AR CENA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9660" y="668731"/>
            <a:ext cx="1471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in 1988</a:t>
            </a:r>
            <a:endParaRPr lang="tr-TR" sz="3200" dirty="0">
              <a:solidFill>
                <a:srgbClr val="FF0000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7057" y="668730"/>
            <a:ext cx="1471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in </a:t>
            </a:r>
            <a:r>
              <a:rPr lang="tr-TR" sz="3200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201</a:t>
            </a:r>
            <a:r>
              <a:rPr lang="es-ES" sz="3200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6</a:t>
            </a:r>
            <a:endParaRPr lang="tr-TR" sz="3200" dirty="0">
              <a:solidFill>
                <a:srgbClr val="FF0000"/>
              </a:solidFill>
              <a:latin typeface="+mj-lt"/>
              <a:cs typeface="Aharoni" pitchFamily="2" charset="-79"/>
            </a:endParaRPr>
          </a:p>
        </p:txBody>
      </p:sp>
      <p:pic>
        <p:nvPicPr>
          <p:cNvPr id="4098" name="Picture 2" descr="http://25.media.tumblr.com/tumblr_m4sidpWhDm1rsipnpo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49" y="1322543"/>
            <a:ext cx="24765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http://images.mstarz.com/data/images/full/5727/olsen-twins.jpg?w=6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19" y="1322543"/>
            <a:ext cx="2365100" cy="3248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600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7446" y="804792"/>
            <a:ext cx="4320480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chemeClr val="accent2">
                    <a:lumMod val="75000"/>
                  </a:schemeClr>
                </a:solidFill>
              </a:rPr>
              <a:t>Was + subject.. ?</a:t>
            </a:r>
            <a:endParaRPr lang="tr-TR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http://hackedgadgets.com/wp-content/uploads/2011/07/question_ma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46" y="48394"/>
            <a:ext cx="756042" cy="75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1426" y="3429000"/>
            <a:ext cx="4891217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chemeClr val="accent2">
                    <a:lumMod val="75000"/>
                  </a:schemeClr>
                </a:solidFill>
              </a:rPr>
              <a:t>Wasn’t + subject.. ?</a:t>
            </a:r>
            <a:endParaRPr lang="tr-TR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94235" y="804436"/>
            <a:ext cx="4608512" cy="10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chemeClr val="tx1"/>
                </a:solidFill>
              </a:rPr>
              <a:t>Were + subject.. ?</a:t>
            </a:r>
            <a:endParaRPr lang="tr-TR" sz="4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94235" y="3429000"/>
            <a:ext cx="5040634" cy="10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chemeClr val="tx1"/>
                </a:solidFill>
              </a:rPr>
              <a:t>Weren’t + subject.. ?</a:t>
            </a:r>
            <a:endParaRPr lang="tr-TR" sz="4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1426" y="1988840"/>
            <a:ext cx="1648197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Aharoni" pitchFamily="2" charset="-79"/>
                <a:cs typeface="Aharoni" pitchFamily="2" charset="-79"/>
              </a:rPr>
              <a:t>Was he...?</a:t>
            </a:r>
            <a:endParaRPr lang="tr-TR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1426" y="2708920"/>
            <a:ext cx="1648197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Aharoni" pitchFamily="2" charset="-79"/>
                <a:cs typeface="Aharoni" pitchFamily="2" charset="-79"/>
              </a:rPr>
              <a:t>Was she...?</a:t>
            </a:r>
            <a:endParaRPr lang="tr-TR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60315" y="1988840"/>
            <a:ext cx="1648197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Aharoni" pitchFamily="2" charset="-79"/>
                <a:cs typeface="Aharoni" pitchFamily="2" charset="-79"/>
              </a:rPr>
              <a:t>Was it...?</a:t>
            </a:r>
            <a:endParaRPr lang="tr-TR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8394" y="4581128"/>
            <a:ext cx="1911921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Aharoni" pitchFamily="2" charset="-79"/>
                <a:cs typeface="Aharoni" pitchFamily="2" charset="-79"/>
              </a:rPr>
              <a:t>Wasn’t he...?</a:t>
            </a:r>
            <a:endParaRPr lang="tr-TR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8394" y="5301208"/>
            <a:ext cx="1911921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Aharoni" pitchFamily="2" charset="-79"/>
                <a:cs typeface="Aharoni" pitchFamily="2" charset="-79"/>
              </a:rPr>
              <a:t>Wasn’t she...?</a:t>
            </a:r>
            <a:endParaRPr lang="tr-TR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357686" y="4581128"/>
            <a:ext cx="1911921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Aharoni" pitchFamily="2" charset="-79"/>
                <a:cs typeface="Aharoni" pitchFamily="2" charset="-79"/>
              </a:rPr>
              <a:t>Wasn’t it...?</a:t>
            </a:r>
            <a:endParaRPr lang="tr-TR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442" y="1988840"/>
            <a:ext cx="1812574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Aharoni" pitchFamily="2" charset="-79"/>
                <a:cs typeface="Aharoni" pitchFamily="2" charset="-79"/>
              </a:rPr>
              <a:t>Were you ...?</a:t>
            </a:r>
            <a:endParaRPr lang="tr-TR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83930" y="2750096"/>
            <a:ext cx="1812574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Aharoni" pitchFamily="2" charset="-79"/>
                <a:cs typeface="Aharoni" pitchFamily="2" charset="-79"/>
              </a:rPr>
              <a:t>Were we ...?</a:t>
            </a:r>
            <a:endParaRPr lang="tr-TR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798491" y="1988840"/>
            <a:ext cx="1812574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Aharoni" pitchFamily="2" charset="-79"/>
                <a:cs typeface="Aharoni" pitchFamily="2" charset="-79"/>
              </a:rPr>
              <a:t>Were they ..?</a:t>
            </a:r>
            <a:endParaRPr lang="tr-TR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748340" y="4636934"/>
            <a:ext cx="2266212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Aharoni" pitchFamily="2" charset="-79"/>
                <a:cs typeface="Aharoni" pitchFamily="2" charset="-79"/>
              </a:rPr>
              <a:t>Weren’t you ...?</a:t>
            </a:r>
            <a:endParaRPr lang="tr-TR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60715" y="5373216"/>
            <a:ext cx="2266212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Aharoni" pitchFamily="2" charset="-79"/>
                <a:cs typeface="Aharoni" pitchFamily="2" charset="-79"/>
              </a:rPr>
              <a:t>Weren’t we ...?</a:t>
            </a:r>
            <a:endParaRPr lang="tr-TR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202733" y="4636934"/>
            <a:ext cx="2266212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Aharoni" pitchFamily="2" charset="-79"/>
                <a:cs typeface="Aharoni" pitchFamily="2" charset="-79"/>
              </a:rPr>
              <a:t>Weren’t they ...?</a:t>
            </a:r>
            <a:endParaRPr lang="tr-TR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7154" y="6156593"/>
            <a:ext cx="3015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latin typeface="Aharoni" pitchFamily="2" charset="-79"/>
                <a:cs typeface="Aharoni" pitchFamily="2" charset="-79"/>
              </a:rPr>
              <a:t>Question Form</a:t>
            </a:r>
            <a:endParaRPr lang="tr-TR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160315" y="2727857"/>
            <a:ext cx="1648197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Aharoni" pitchFamily="2" charset="-79"/>
                <a:cs typeface="Aharoni" pitchFamily="2" charset="-79"/>
              </a:rPr>
              <a:t>Was I...?</a:t>
            </a:r>
            <a:endParaRPr lang="tr-TR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400191" y="5301208"/>
            <a:ext cx="1911921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Aharoni" pitchFamily="2" charset="-79"/>
                <a:cs typeface="Aharoni" pitchFamily="2" charset="-79"/>
              </a:rPr>
              <a:t>Wasn’t I..?</a:t>
            </a:r>
            <a:endParaRPr lang="tr-TR" sz="20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740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9954" y="1112550"/>
            <a:ext cx="7544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Was</a:t>
            </a:r>
            <a:r>
              <a:rPr lang="tr-TR" sz="36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Kıvanç Tatlıtuğ a model in 2002 ?</a:t>
            </a:r>
            <a:endParaRPr lang="tr-TR" sz="3600" dirty="0">
              <a:solidFill>
                <a:schemeClr val="accent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6042" y="4979998"/>
            <a:ext cx="1471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in 2002</a:t>
            </a:r>
            <a:endParaRPr lang="tr-TR" sz="3200" dirty="0">
              <a:solidFill>
                <a:srgbClr val="FF0000"/>
              </a:solidFill>
              <a:latin typeface="+mj-lt"/>
              <a:cs typeface="Aharoni" pitchFamily="2" charset="-79"/>
            </a:endParaRPr>
          </a:p>
        </p:txBody>
      </p:sp>
      <p:pic>
        <p:nvPicPr>
          <p:cNvPr id="6148" name="Picture 4" descr="http://img512.imageshack.us/img512/4524/14125272ji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5" y="980728"/>
            <a:ext cx="2568876" cy="3866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23449" y="1765630"/>
            <a:ext cx="2422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Yes, he </a:t>
            </a:r>
            <a:r>
              <a:rPr lang="tr-TR" sz="36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was.</a:t>
            </a:r>
            <a:endParaRPr lang="tr-TR" sz="36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150" name="Picture 6" descr="http://2.bp.blogspot.com/-EN4M9uPaqSo/UPxmG0Y0iWI/AAAAAAAAAmA/91SRJ6WmkZ8/s1600/kivanc-tatlitug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979" y="2060848"/>
            <a:ext cx="2262202" cy="3393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65533" y="5085184"/>
            <a:ext cx="3799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Now he </a:t>
            </a:r>
            <a:r>
              <a:rPr lang="tr-TR" sz="36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is</a:t>
            </a:r>
            <a:r>
              <a:rPr lang="tr-TR" sz="36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an actor.</a:t>
            </a:r>
            <a:endParaRPr lang="tr-TR" sz="36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32141" y="5445224"/>
            <a:ext cx="1471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in </a:t>
            </a:r>
            <a:r>
              <a:rPr lang="tr-TR" sz="3200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201</a:t>
            </a:r>
            <a:r>
              <a:rPr lang="es-ES" sz="3200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6</a:t>
            </a:r>
            <a:endParaRPr lang="tr-TR" sz="3200" dirty="0">
              <a:solidFill>
                <a:srgbClr val="FF0000"/>
              </a:solidFill>
              <a:latin typeface="+mj-lt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7272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5">
      <a:dk1>
        <a:sysClr val="windowText" lastClr="000000"/>
      </a:dk1>
      <a:lt1>
        <a:sysClr val="window" lastClr="FFFFFF"/>
      </a:lt1>
      <a:dk2>
        <a:srgbClr val="FFFF00"/>
      </a:dk2>
      <a:lt2>
        <a:srgbClr val="FFFF00"/>
      </a:lt2>
      <a:accent1>
        <a:srgbClr val="00B0F0"/>
      </a:accent1>
      <a:accent2>
        <a:srgbClr val="7810A7"/>
      </a:accent2>
      <a:accent3>
        <a:srgbClr val="8D89A4"/>
      </a:accent3>
      <a:accent4>
        <a:srgbClr val="748560"/>
      </a:accent4>
      <a:accent5>
        <a:srgbClr val="5A0B7D"/>
      </a:accent5>
      <a:accent6>
        <a:srgbClr val="7E848D"/>
      </a:accent6>
      <a:hlink>
        <a:srgbClr val="0070C0"/>
      </a:hlink>
      <a:folHlink>
        <a:srgbClr val="A116E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188</TotalTime>
  <Words>571</Words>
  <Application>Microsoft Office PowerPoint</Application>
  <PresentationFormat>Personalització</PresentationFormat>
  <Paragraphs>146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19</vt:i4>
      </vt:variant>
    </vt:vector>
  </HeadingPairs>
  <TitlesOfParts>
    <vt:vector size="20" baseType="lpstr">
      <vt:lpstr>Median</vt:lpstr>
      <vt:lpstr>SIMPLE PAST TENSE</vt:lpstr>
      <vt:lpstr>Simple past tense</vt:lpstr>
      <vt:lpstr>be PAST SIMPLE</vt:lpstr>
      <vt:lpstr>Affirmative and negative forms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PAST SIMPLE</dc:title>
  <dc:creator>Giray</dc:creator>
  <cp:lastModifiedBy>Anna</cp:lastModifiedBy>
  <cp:revision>48</cp:revision>
  <dcterms:created xsi:type="dcterms:W3CDTF">2013-04-14T21:02:32Z</dcterms:created>
  <dcterms:modified xsi:type="dcterms:W3CDTF">2016-05-16T15:31:47Z</dcterms:modified>
</cp:coreProperties>
</file>