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3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77" d="100"/>
          <a:sy n="77" d="100"/>
        </p:scale>
        <p:origin x="-1164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5" name="Rounded Rectangle 7"/>
          <p:cNvSpPr/>
          <p:nvPr/>
        </p:nvSpPr>
        <p:spPr>
          <a:xfrm>
            <a:off x="92075" y="101600"/>
            <a:ext cx="8959850" cy="6664325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12"/>
          <p:cNvSpPr/>
          <p:nvPr/>
        </p:nvSpPr>
        <p:spPr>
          <a:xfrm>
            <a:off x="7712075" y="3136900"/>
            <a:ext cx="911225" cy="2074863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13"/>
          <p:cNvSpPr/>
          <p:nvPr/>
        </p:nvSpPr>
        <p:spPr>
          <a:xfrm>
            <a:off x="446088" y="3055938"/>
            <a:ext cx="6946900" cy="2244725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10"/>
          <p:cNvSpPr/>
          <p:nvPr/>
        </p:nvSpPr>
        <p:spPr>
          <a:xfrm>
            <a:off x="541338" y="4559300"/>
            <a:ext cx="6756400" cy="663575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angle 9"/>
          <p:cNvSpPr/>
          <p:nvPr/>
        </p:nvSpPr>
        <p:spPr>
          <a:xfrm>
            <a:off x="539750" y="3140075"/>
            <a:ext cx="6759575" cy="207645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3B8C88-3AD5-4177-AEAC-040CFA4C9BBC}" type="datetimeFigureOut">
              <a:rPr lang="en-US"/>
              <a:pPr>
                <a:defRPr/>
              </a:pPr>
              <a:t>9/30/2015</a:t>
            </a:fld>
            <a:endParaRPr lang="en-US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688" y="4625975"/>
            <a:ext cx="762000" cy="457200"/>
          </a:xfrm>
        </p:spPr>
        <p:txBody>
          <a:bodyPr/>
          <a:lstStyle>
            <a:lvl1pPr algn="ctr">
              <a:defRPr sz="2800" smtClean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9E1668EE-A814-4FFD-90DF-E6B0C01D36BC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94EFAF-0B5A-4D34-A0D1-9590605AEA72}" type="datetimeFigureOut">
              <a:rPr lang="en-US"/>
              <a:pPr>
                <a:defRPr/>
              </a:pPr>
              <a:t>9/30/2015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1F58FC-93E0-429E-9E08-E5E5F6EA9455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6861175" y="228600"/>
            <a:ext cx="1860550" cy="6122988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7"/>
          <p:cNvSpPr/>
          <p:nvPr/>
        </p:nvSpPr>
        <p:spPr>
          <a:xfrm>
            <a:off x="6954838" y="350838"/>
            <a:ext cx="1673225" cy="5876925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55BE8E-C1D2-42C7-9779-0A5E7258BB56}" type="datetimeFigureOut">
              <a:rPr lang="en-US"/>
              <a:pPr>
                <a:defRPr/>
              </a:pPr>
              <a:t>9/30/2015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E30329-ACFD-4CA7-B893-9631B6F24395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4EDDDF-D4E9-4AC6-A04E-DAA6BAF62668}" type="datetimeFigureOut">
              <a:rPr lang="en-US"/>
              <a:pPr>
                <a:defRPr/>
              </a:pPr>
              <a:t>9/30/2015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6D5694-A323-48DA-8DD9-4085E524D961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5" name="Rounded Rectangle 7"/>
          <p:cNvSpPr/>
          <p:nvPr/>
        </p:nvSpPr>
        <p:spPr>
          <a:xfrm>
            <a:off x="92075" y="101600"/>
            <a:ext cx="8959850" cy="6664325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15"/>
          <p:cNvSpPr/>
          <p:nvPr/>
        </p:nvSpPr>
        <p:spPr>
          <a:xfrm>
            <a:off x="568325" y="3048000"/>
            <a:ext cx="8032750" cy="2244725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14"/>
          <p:cNvSpPr/>
          <p:nvPr/>
        </p:nvSpPr>
        <p:spPr>
          <a:xfrm>
            <a:off x="676275" y="4541838"/>
            <a:ext cx="7816850" cy="663575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13"/>
          <p:cNvSpPr/>
          <p:nvPr/>
        </p:nvSpPr>
        <p:spPr>
          <a:xfrm>
            <a:off x="676275" y="3124200"/>
            <a:ext cx="7816850" cy="2078038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4DA4F7-3A6E-4DA0-BF1F-7C4C6731EA35}" type="datetimeFigureOut">
              <a:rPr lang="en-US"/>
              <a:pPr>
                <a:defRPr/>
              </a:pPr>
              <a:t>9/30/2015</a:t>
            </a:fld>
            <a:endParaRPr lang="en-US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DC1F01-544C-489B-9BBA-F98C780E2715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667574-A41D-4CFE-8A5E-5383E5FB6C14}" type="datetimeFigureOut">
              <a:rPr lang="en-US"/>
              <a:pPr>
                <a:defRPr/>
              </a:pPr>
              <a:t>9/30/2015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A53C00-9FCF-4847-A74F-FB9C383398F6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8182F0-6692-401F-AE01-BF78507CAAFC}" type="datetimeFigureOut">
              <a:rPr lang="en-US"/>
              <a:pPr>
                <a:defRPr/>
              </a:pPr>
              <a:t>9/30/2015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5C874E-C1E6-4101-A871-ECCAB44831F8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0253CA-B89C-4FA7-B46C-6212A0FBB326}" type="datetimeFigureOut">
              <a:rPr lang="en-US"/>
              <a:pPr>
                <a:defRPr/>
              </a:pPr>
              <a:t>9/30/2015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D3C8BB-4225-4AB2-A512-521FB61EA02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3" name="Rounded Rectangle 10"/>
          <p:cNvSpPr/>
          <p:nvPr/>
        </p:nvSpPr>
        <p:spPr>
          <a:xfrm>
            <a:off x="92075" y="101600"/>
            <a:ext cx="8959850" cy="6664325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D50310-5CE9-41DD-A950-3EC39B77325B}" type="datetimeFigureOut">
              <a:rPr lang="en-US"/>
              <a:pPr>
                <a:defRPr/>
              </a:pPr>
              <a:t>9/30/2015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CE5347-A946-480F-9C18-FD17B2DD83A8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6" name="Rounded Rectangle 11"/>
          <p:cNvSpPr/>
          <p:nvPr/>
        </p:nvSpPr>
        <p:spPr>
          <a:xfrm>
            <a:off x="92075" y="101600"/>
            <a:ext cx="8959850" cy="6664325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9"/>
          <p:cNvSpPr/>
          <p:nvPr/>
        </p:nvSpPr>
        <p:spPr>
          <a:xfrm>
            <a:off x="676275" y="1643063"/>
            <a:ext cx="2484438" cy="3233737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/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5CE638-A5BB-460A-A16D-8EC68CC67B7E}" type="datetimeFigureOut">
              <a:rPr lang="en-US"/>
              <a:pPr>
                <a:defRPr/>
              </a:pPr>
              <a:t>9/30/2015</a:t>
            </a:fld>
            <a:endParaRPr 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E7832E-99DC-4163-976C-F2AF475BBFC6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6" name="Rounded Rectangle 8"/>
          <p:cNvSpPr/>
          <p:nvPr/>
        </p:nvSpPr>
        <p:spPr>
          <a:xfrm>
            <a:off x="92075" y="101600"/>
            <a:ext cx="8959850" cy="6664325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11"/>
          <p:cNvSpPr/>
          <p:nvPr/>
        </p:nvSpPr>
        <p:spPr>
          <a:xfrm>
            <a:off x="762000" y="5029200"/>
            <a:ext cx="7600950" cy="1203325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12"/>
          <p:cNvSpPr/>
          <p:nvPr/>
        </p:nvSpPr>
        <p:spPr>
          <a:xfrm>
            <a:off x="914400" y="5638800"/>
            <a:ext cx="7327900" cy="452438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10"/>
          <p:cNvSpPr/>
          <p:nvPr/>
        </p:nvSpPr>
        <p:spPr>
          <a:xfrm>
            <a:off x="604838" y="5075238"/>
            <a:ext cx="7947025" cy="1096962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F095A0-5AD5-4775-B854-7F1BA4EF9F2D}" type="datetimeFigureOut">
              <a:rPr lang="en-US"/>
              <a:pPr>
                <a:defRPr/>
              </a:pPr>
              <a:t>9/30/2015</a:t>
            </a:fld>
            <a:endParaRPr lang="en-US"/>
          </a:p>
        </p:txBody>
      </p:sp>
      <p:sp>
        <p:nvSpPr>
          <p:cNvPr id="12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48447D-C892-44A5-A19C-D71E116945F7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2075" y="101600"/>
            <a:ext cx="8959850" cy="6664325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752600"/>
            <a:ext cx="8229600" cy="437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6E4DB26-C221-4A23-9DFE-0E4ABB6FACC0}" type="datetimeFigureOut">
              <a:rPr lang="en-US"/>
              <a:pPr>
                <a:defRPr/>
              </a:pPr>
              <a:t>9/30/2015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C10916A-5B4A-41D9-9423-89B7A973E590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73063" y="373063"/>
            <a:ext cx="8380412" cy="1117600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5450" y="407988"/>
            <a:ext cx="8261350" cy="10398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5" r:id="rId1"/>
    <p:sldLayoutId id="2147483964" r:id="rId2"/>
    <p:sldLayoutId id="2147483966" r:id="rId3"/>
    <p:sldLayoutId id="2147483963" r:id="rId4"/>
    <p:sldLayoutId id="2147483962" r:id="rId5"/>
    <p:sldLayoutId id="2147483961" r:id="rId6"/>
    <p:sldLayoutId id="2147483967" r:id="rId7"/>
    <p:sldLayoutId id="2147483968" r:id="rId8"/>
    <p:sldLayoutId id="2147483969" r:id="rId9"/>
    <p:sldLayoutId id="2147483960" r:id="rId10"/>
    <p:sldLayoutId id="214748397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3500" kern="1200" cap="all">
          <a:solidFill>
            <a:srgbClr val="6B7D7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9pPr>
    </p:titleStyle>
    <p:bodyStyle>
      <a:lvl1pPr marL="3429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397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Arial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rtl="0" fontAlgn="base">
        <a:spcBef>
          <a:spcPct val="20000"/>
        </a:spcBef>
        <a:spcAft>
          <a:spcPct val="0"/>
        </a:spcAft>
        <a:buClr>
          <a:srgbClr val="B5AE53"/>
        </a:buClr>
        <a:buFont typeface="Arial" charset="0"/>
        <a:buChar char="•"/>
        <a:defRPr kern="1200">
          <a:solidFill>
            <a:schemeClr val="tx2"/>
          </a:solidFill>
          <a:latin typeface="+mn-lt"/>
          <a:ea typeface="+mn-ea"/>
          <a:cs typeface="+mn-cs"/>
        </a:defRPr>
      </a:lvl3pPr>
      <a:lvl4pPr marL="1279525" indent="-228600" algn="l" rtl="0" fontAlgn="base">
        <a:spcBef>
          <a:spcPct val="20000"/>
        </a:spcBef>
        <a:spcAft>
          <a:spcPct val="0"/>
        </a:spcAft>
        <a:buClr>
          <a:srgbClr val="848058"/>
        </a:buClr>
        <a:buFont typeface="Arial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163" indent="-228600" algn="l" rtl="0" fontAlgn="base">
        <a:spcBef>
          <a:spcPct val="20000"/>
        </a:spcBef>
        <a:spcAft>
          <a:spcPct val="0"/>
        </a:spcAft>
        <a:buClr>
          <a:srgbClr val="E8B54D"/>
        </a:buClr>
        <a:buFont typeface="Arial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77888" y="4598988"/>
            <a:ext cx="6356350" cy="530225"/>
          </a:xfrm>
        </p:spPr>
        <p:txBody>
          <a:bodyPr rtlCol="0">
            <a:normAutofit fontScale="92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Conjugation, Contractions, and Negations with the Verb BE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838" y="3227388"/>
            <a:ext cx="6629400" cy="12192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To BE or Not </a:t>
            </a:r>
            <a:r>
              <a:rPr lang="en-US" dirty="0"/>
              <a:t>T</a:t>
            </a:r>
            <a:r>
              <a:rPr lang="en-US" dirty="0" smtClean="0"/>
              <a:t>o BE?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2988" y="485775"/>
            <a:ext cx="7024687" cy="103822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Let’s Practice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2530" name="Content Placeholder 2"/>
          <p:cNvSpPr>
            <a:spLocks noGrp="1"/>
          </p:cNvSpPr>
          <p:nvPr>
            <p:ph idx="1"/>
          </p:nvPr>
        </p:nvSpPr>
        <p:spPr>
          <a:xfrm>
            <a:off x="266700" y="1644650"/>
            <a:ext cx="8575675" cy="4187825"/>
          </a:xfrm>
        </p:spPr>
        <p:txBody>
          <a:bodyPr/>
          <a:lstStyle/>
          <a:p>
            <a:pPr marL="525463" indent="-457200">
              <a:buFont typeface="Arial" charset="0"/>
              <a:buAutoNum type="arabicPeriod"/>
            </a:pPr>
            <a:r>
              <a:rPr lang="en-US" smtClean="0"/>
              <a:t>___________ (I/BE) sixteen years old.</a:t>
            </a:r>
          </a:p>
          <a:p>
            <a:pPr marL="525463" indent="-457200">
              <a:buFont typeface="Arial" charset="0"/>
              <a:buAutoNum type="arabicPeriod"/>
            </a:pPr>
            <a:endParaRPr lang="en-US" smtClean="0"/>
          </a:p>
          <a:p>
            <a:pPr marL="525463" indent="-457200">
              <a:buFont typeface="Arial" charset="0"/>
              <a:buAutoNum type="arabicPeriod"/>
            </a:pPr>
            <a:r>
              <a:rPr lang="en-US" smtClean="0"/>
              <a:t>___________ (we/BE) taller than the plant.</a:t>
            </a:r>
          </a:p>
          <a:p>
            <a:pPr marL="525463" indent="-457200">
              <a:buFont typeface="Arial" charset="0"/>
              <a:buAutoNum type="arabicPeriod"/>
            </a:pPr>
            <a:endParaRPr lang="en-US" smtClean="0"/>
          </a:p>
          <a:p>
            <a:pPr marL="525463" indent="-457200">
              <a:buFont typeface="Arial" charset="0"/>
              <a:buAutoNum type="arabicPeriod"/>
            </a:pPr>
            <a:r>
              <a:rPr lang="en-US" smtClean="0"/>
              <a:t>___________ (it/BE) twenty past one.</a:t>
            </a:r>
          </a:p>
          <a:p>
            <a:pPr marL="525463" indent="-457200">
              <a:buFont typeface="Arial" charset="0"/>
              <a:buAutoNum type="arabicPeriod"/>
            </a:pPr>
            <a:endParaRPr lang="en-US" smtClean="0"/>
          </a:p>
          <a:p>
            <a:pPr marL="525463" indent="-457200">
              <a:buFont typeface="Arial" charset="0"/>
              <a:buAutoNum type="arabicPeriod"/>
            </a:pPr>
            <a:r>
              <a:rPr lang="en-US" smtClean="0"/>
              <a:t> __________ (they/BE) excellent golfers.</a:t>
            </a:r>
          </a:p>
          <a:p>
            <a:pPr marL="525463" indent="-457200">
              <a:buFont typeface="Arial" charset="0"/>
              <a:buAutoNum type="arabicPeriod"/>
            </a:pPr>
            <a:endParaRPr lang="en-US" smtClean="0"/>
          </a:p>
          <a:p>
            <a:pPr marL="525463" indent="-457200">
              <a:buFont typeface="Arial" charset="0"/>
              <a:buAutoNum type="arabicPeriod"/>
            </a:pPr>
            <a:r>
              <a:rPr lang="en-US" smtClean="0"/>
              <a:t>___________ (you/BE) quiet students.</a:t>
            </a:r>
          </a:p>
          <a:p>
            <a:pPr marL="525463" indent="-457200">
              <a:buFont typeface="Arial" charset="0"/>
              <a:buAutoNum type="arabicPeriod"/>
            </a:pPr>
            <a:endParaRPr lang="en-US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2988" y="479425"/>
            <a:ext cx="7024687" cy="830263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I Am Not! 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3554" name="Content Placeholder 4"/>
          <p:cNvSpPr>
            <a:spLocks noGrp="1"/>
          </p:cNvSpPr>
          <p:nvPr>
            <p:ph idx="1"/>
          </p:nvPr>
        </p:nvSpPr>
        <p:spPr>
          <a:xfrm>
            <a:off x="344488" y="1755775"/>
            <a:ext cx="8482012" cy="4518025"/>
          </a:xfrm>
        </p:spPr>
        <p:txBody>
          <a:bodyPr/>
          <a:lstStyle/>
          <a:p>
            <a:r>
              <a:rPr lang="en-US" sz="2800" smtClean="0"/>
              <a:t>We can use the verb BE to describe ourselves. For example, </a:t>
            </a:r>
            <a:br>
              <a:rPr lang="en-US" sz="2800" smtClean="0"/>
            </a:br>
            <a:r>
              <a:rPr lang="en-US" sz="2800" smtClean="0"/>
              <a:t>“I am a tall girl.”</a:t>
            </a:r>
          </a:p>
          <a:p>
            <a:r>
              <a:rPr lang="en-US" sz="2800" smtClean="0"/>
              <a:t>We can also use the verb </a:t>
            </a:r>
            <a:br>
              <a:rPr lang="en-US" sz="2800" smtClean="0"/>
            </a:br>
            <a:r>
              <a:rPr lang="en-US" sz="2800" smtClean="0"/>
              <a:t>BE to tell what something </a:t>
            </a:r>
            <a:br>
              <a:rPr lang="en-US" sz="2800" smtClean="0"/>
            </a:br>
            <a:r>
              <a:rPr lang="en-US" sz="2800" smtClean="0"/>
              <a:t>is NOT like. </a:t>
            </a:r>
          </a:p>
          <a:p>
            <a:r>
              <a:rPr lang="en-US" sz="2800" smtClean="0"/>
              <a:t>For example, </a:t>
            </a:r>
            <a:br>
              <a:rPr lang="en-US" sz="2800" smtClean="0"/>
            </a:br>
            <a:r>
              <a:rPr lang="en-US" sz="2800" smtClean="0"/>
              <a:t>“The giraffe is not short.”</a:t>
            </a:r>
          </a:p>
        </p:txBody>
      </p:sp>
      <p:pic>
        <p:nvPicPr>
          <p:cNvPr id="23555" name="Picture 6" descr="giraffe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53125" y="2590800"/>
            <a:ext cx="2209800" cy="368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2988" y="582613"/>
            <a:ext cx="7024687" cy="79375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How to Form It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8450" y="1752600"/>
            <a:ext cx="8559800" cy="4373563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dirty="0" smtClean="0"/>
              <a:t>We make the negative form of BE by…</a:t>
            </a:r>
          </a:p>
          <a:p>
            <a:pPr marL="525780" indent="-457200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800" dirty="0"/>
          </a:p>
          <a:p>
            <a:pPr marL="6858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3600" dirty="0" smtClean="0"/>
              <a:t>Subject + BE + not</a:t>
            </a:r>
          </a:p>
          <a:p>
            <a:pPr marL="525780" indent="-457200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800" dirty="0"/>
          </a:p>
          <a:p>
            <a:pPr marL="6858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800" dirty="0" smtClean="0"/>
              <a:t>For example: “Jose and </a:t>
            </a:r>
            <a:r>
              <a:rPr lang="en-US" sz="2800" dirty="0" err="1" smtClean="0"/>
              <a:t>Leinar</a:t>
            </a:r>
            <a:r>
              <a:rPr lang="en-US" sz="2800" dirty="0" smtClean="0"/>
              <a:t> are not girls.”</a:t>
            </a:r>
            <a:endParaRPr lang="en-US" sz="2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2988" y="454025"/>
            <a:ext cx="7024687" cy="108267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Let’s Practice!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5602" name="Content Placeholder 2"/>
          <p:cNvSpPr>
            <a:spLocks noGrp="1"/>
          </p:cNvSpPr>
          <p:nvPr>
            <p:ph idx="1"/>
          </p:nvPr>
        </p:nvSpPr>
        <p:spPr>
          <a:xfrm>
            <a:off x="298450" y="1644650"/>
            <a:ext cx="8543925" cy="4579938"/>
          </a:xfrm>
        </p:spPr>
        <p:txBody>
          <a:bodyPr/>
          <a:lstStyle/>
          <a:p>
            <a:pPr marL="525463" indent="-457200">
              <a:buFont typeface="Book Antiqua" pitchFamily="18" charset="0"/>
              <a:buAutoNum type="arabicPeriod"/>
            </a:pPr>
            <a:r>
              <a:rPr lang="en-US" smtClean="0"/>
              <a:t>Are you sixty years old?</a:t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No, ___________________________________.</a:t>
            </a:r>
            <a:br>
              <a:rPr lang="en-US" smtClean="0"/>
            </a:br>
            <a:endParaRPr lang="en-US" smtClean="0"/>
          </a:p>
          <a:p>
            <a:pPr marL="525463" indent="-457200">
              <a:buFont typeface="Book Antiqua" pitchFamily="18" charset="0"/>
              <a:buAutoNum type="arabicPeriod"/>
            </a:pPr>
            <a:r>
              <a:rPr lang="en-US" smtClean="0"/>
              <a:t>Is it six o’clock?</a:t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No, ___________________________________.</a:t>
            </a:r>
            <a:br>
              <a:rPr lang="en-US" smtClean="0"/>
            </a:br>
            <a:endParaRPr lang="en-US" smtClean="0"/>
          </a:p>
          <a:p>
            <a:pPr marL="525463" indent="-457200">
              <a:buFont typeface="Book Antiqua" pitchFamily="18" charset="0"/>
              <a:buAutoNum type="arabicPeriod"/>
            </a:pPr>
            <a:r>
              <a:rPr lang="en-US" smtClean="0"/>
              <a:t>Is Olga tall? </a:t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No, ___________________________________.</a:t>
            </a:r>
          </a:p>
          <a:p>
            <a:pPr marL="525463" indent="-457200">
              <a:buFont typeface="Book Antiqua" pitchFamily="18" charset="0"/>
              <a:buAutoNum type="arabicPeriod"/>
            </a:pPr>
            <a:endParaRPr lang="en-US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425450" y="407988"/>
            <a:ext cx="8261350" cy="1039812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to BE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4338" name="Content Placeholder 9"/>
          <p:cNvSpPr>
            <a:spLocks noGrp="1"/>
          </p:cNvSpPr>
          <p:nvPr>
            <p:ph sz="half" idx="1"/>
          </p:nvPr>
        </p:nvSpPr>
        <p:spPr>
          <a:xfrm>
            <a:off x="425450" y="1719263"/>
            <a:ext cx="4038600" cy="4406900"/>
          </a:xfrm>
        </p:spPr>
        <p:txBody>
          <a:bodyPr/>
          <a:lstStyle/>
          <a:p>
            <a:pPr marL="114300" indent="0">
              <a:buFont typeface="Arial" charset="0"/>
              <a:buNone/>
            </a:pPr>
            <a:r>
              <a:rPr lang="en-US" smtClean="0"/>
              <a:t>I _________</a:t>
            </a:r>
          </a:p>
          <a:p>
            <a:pPr marL="114300" indent="0">
              <a:buFont typeface="Arial" charset="0"/>
              <a:buNone/>
            </a:pPr>
            <a:endParaRPr lang="en-US" smtClean="0"/>
          </a:p>
          <a:p>
            <a:pPr marL="114300" indent="0">
              <a:buFont typeface="Arial" charset="0"/>
              <a:buNone/>
            </a:pPr>
            <a:endParaRPr lang="en-US" smtClean="0"/>
          </a:p>
          <a:p>
            <a:pPr marL="114300" indent="0">
              <a:buFont typeface="Arial" charset="0"/>
              <a:buNone/>
            </a:pPr>
            <a:r>
              <a:rPr lang="en-US" smtClean="0"/>
              <a:t>You _________</a:t>
            </a:r>
          </a:p>
          <a:p>
            <a:pPr marL="114300" indent="0">
              <a:buFont typeface="Arial" charset="0"/>
              <a:buNone/>
            </a:pPr>
            <a:endParaRPr lang="en-US" smtClean="0"/>
          </a:p>
          <a:p>
            <a:pPr marL="114300" indent="0">
              <a:buFont typeface="Arial" charset="0"/>
              <a:buNone/>
            </a:pPr>
            <a:endParaRPr lang="en-US" smtClean="0"/>
          </a:p>
          <a:p>
            <a:pPr marL="114300" indent="0">
              <a:buFont typeface="Arial" charset="0"/>
              <a:buNone/>
            </a:pPr>
            <a:r>
              <a:rPr lang="en-US" smtClean="0"/>
              <a:t>He/She/It _________</a:t>
            </a:r>
          </a:p>
        </p:txBody>
      </p:sp>
      <p:sp>
        <p:nvSpPr>
          <p:cNvPr id="14339" name="Content Placeholder 10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06900"/>
          </a:xfrm>
        </p:spPr>
        <p:txBody>
          <a:bodyPr/>
          <a:lstStyle/>
          <a:p>
            <a:pPr marL="114300" indent="0">
              <a:buFont typeface="Arial" charset="0"/>
              <a:buNone/>
            </a:pPr>
            <a:r>
              <a:rPr lang="en-US" smtClean="0"/>
              <a:t>We __________</a:t>
            </a:r>
          </a:p>
          <a:p>
            <a:pPr marL="114300" indent="0">
              <a:buFont typeface="Arial" charset="0"/>
              <a:buNone/>
            </a:pPr>
            <a:endParaRPr lang="en-US" smtClean="0"/>
          </a:p>
          <a:p>
            <a:pPr marL="114300" indent="0">
              <a:buFont typeface="Arial" charset="0"/>
              <a:buNone/>
            </a:pPr>
            <a:endParaRPr lang="en-US" smtClean="0"/>
          </a:p>
          <a:p>
            <a:pPr marL="114300" indent="0">
              <a:buFont typeface="Arial" charset="0"/>
              <a:buNone/>
            </a:pPr>
            <a:r>
              <a:rPr lang="en-US" smtClean="0"/>
              <a:t>You __________</a:t>
            </a:r>
          </a:p>
          <a:p>
            <a:pPr marL="114300" indent="0">
              <a:buFont typeface="Arial" charset="0"/>
              <a:buNone/>
            </a:pPr>
            <a:endParaRPr lang="en-US" smtClean="0"/>
          </a:p>
          <a:p>
            <a:pPr marL="114300" indent="0">
              <a:buFont typeface="Arial" charset="0"/>
              <a:buNone/>
            </a:pPr>
            <a:endParaRPr lang="en-US" smtClean="0"/>
          </a:p>
          <a:p>
            <a:pPr marL="114300" indent="0">
              <a:buFont typeface="Arial" charset="0"/>
              <a:buNone/>
            </a:pPr>
            <a:r>
              <a:rPr lang="en-US" smtClean="0"/>
              <a:t>They _________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 idx="4294967295"/>
          </p:nvPr>
        </p:nvSpPr>
        <p:spPr>
          <a:xfrm>
            <a:off x="1128713" y="5292725"/>
            <a:ext cx="7024687" cy="72707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_____________________________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5362" name="Content Placeholder 7" descr="I_AM.jpg"/>
          <p:cNvPicPr>
            <a:picLocks noGrp="1" noChangeAspect="1"/>
          </p:cNvPicPr>
          <p:nvPr>
            <p:ph idx="4294967295"/>
          </p:nvPr>
        </p:nvPicPr>
        <p:blipFill>
          <a:blip r:embed="rId2"/>
          <a:srcRect l="-65938" r="-65938"/>
          <a:stretch>
            <a:fillRect/>
          </a:stretch>
        </p:blipFill>
        <p:spPr>
          <a:xfrm>
            <a:off x="941388" y="927100"/>
            <a:ext cx="7073900" cy="3662363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333500" y="4583113"/>
            <a:ext cx="7026275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_____________________________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6386" name="Content Placeholder 4" descr="YOU_ARE.jpg"/>
          <p:cNvPicPr>
            <a:picLocks noGrp="1" noChangeAspect="1"/>
          </p:cNvPicPr>
          <p:nvPr>
            <p:ph idx="4294967295"/>
          </p:nvPr>
        </p:nvPicPr>
        <p:blipFill>
          <a:blip r:embed="rId2"/>
          <a:srcRect l="-78761" r="-78761"/>
          <a:stretch>
            <a:fillRect/>
          </a:stretch>
        </p:blipFill>
        <p:spPr>
          <a:xfrm>
            <a:off x="1112838" y="906463"/>
            <a:ext cx="6777037" cy="3508375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893763" y="4516438"/>
            <a:ext cx="7024687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_____________________________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7410" name="Content Placeholder 4" descr="SHE_IS.jpg"/>
          <p:cNvPicPr>
            <a:picLocks noGrp="1" noChangeAspect="1"/>
          </p:cNvPicPr>
          <p:nvPr>
            <p:ph idx="4294967295"/>
          </p:nvPr>
        </p:nvPicPr>
        <p:blipFill>
          <a:blip r:embed="rId2"/>
          <a:srcRect l="-104031" r="-104031"/>
          <a:stretch>
            <a:fillRect/>
          </a:stretch>
        </p:blipFill>
        <p:spPr>
          <a:xfrm>
            <a:off x="893763" y="819150"/>
            <a:ext cx="6777037" cy="3508375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003300" y="4759325"/>
            <a:ext cx="7024688" cy="874713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_____________________________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8434" name="Content Placeholder 4" descr="WE_ARE.jpg"/>
          <p:cNvPicPr>
            <a:picLocks noGrp="1" noChangeAspect="1"/>
          </p:cNvPicPr>
          <p:nvPr>
            <p:ph idx="4294967295"/>
          </p:nvPr>
        </p:nvPicPr>
        <p:blipFill>
          <a:blip r:embed="rId2"/>
          <a:srcRect l="-32146" r="-32146"/>
          <a:stretch>
            <a:fillRect/>
          </a:stretch>
        </p:blipFill>
        <p:spPr>
          <a:xfrm>
            <a:off x="1489075" y="982663"/>
            <a:ext cx="6777038" cy="3508375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273175" y="4838700"/>
            <a:ext cx="7024688" cy="808038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_____________________________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9458" name="Content Placeholder 4" descr="HE_IS.jpg"/>
          <p:cNvPicPr>
            <a:picLocks noGrp="1" noChangeAspect="1"/>
          </p:cNvPicPr>
          <p:nvPr>
            <p:ph idx="4294967295"/>
          </p:nvPr>
        </p:nvPicPr>
        <p:blipFill>
          <a:blip r:embed="rId2"/>
          <a:srcRect l="-84935" r="-84935"/>
          <a:stretch>
            <a:fillRect/>
          </a:stretch>
        </p:blipFill>
        <p:spPr>
          <a:xfrm>
            <a:off x="1520825" y="960438"/>
            <a:ext cx="6777038" cy="3508375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Let’s Review!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/>
          </a:bodyPr>
          <a:lstStyle/>
          <a:p>
            <a:pPr marL="68580" indent="0" fontAlgn="auto">
              <a:lnSpc>
                <a:spcPct val="15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I ___________ </a:t>
            </a:r>
            <a:endParaRPr lang="en-US" dirty="0" smtClean="0"/>
          </a:p>
          <a:p>
            <a:pPr marL="68580" indent="0" fontAlgn="auto">
              <a:lnSpc>
                <a:spcPct val="15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You ___________ </a:t>
            </a:r>
            <a:endParaRPr lang="en-US" dirty="0" smtClean="0"/>
          </a:p>
          <a:p>
            <a:pPr marL="68580" indent="0" fontAlgn="auto">
              <a:lnSpc>
                <a:spcPct val="15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He</a:t>
            </a:r>
            <a:r>
              <a:rPr lang="en-US" dirty="0"/>
              <a:t>/</a:t>
            </a:r>
            <a:r>
              <a:rPr lang="en-US" dirty="0" smtClean="0"/>
              <a:t>she/it ___________</a:t>
            </a:r>
          </a:p>
          <a:p>
            <a:pPr marL="68580" indent="0" fontAlgn="auto">
              <a:lnSpc>
                <a:spcPct val="15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We ___________ </a:t>
            </a:r>
            <a:endParaRPr lang="en-US" dirty="0" smtClean="0"/>
          </a:p>
          <a:p>
            <a:pPr marL="68580" indent="0" fontAlgn="auto">
              <a:lnSpc>
                <a:spcPct val="15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You ___________ </a:t>
            </a:r>
            <a:endParaRPr lang="en-US" dirty="0" smtClean="0"/>
          </a:p>
          <a:p>
            <a:pPr marL="68580" indent="0" fontAlgn="auto">
              <a:lnSpc>
                <a:spcPct val="15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They ___________ </a:t>
            </a:r>
            <a:endParaRPr lang="en-US" dirty="0" smtClean="0"/>
          </a:p>
          <a:p>
            <a:pPr marL="6858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/>
          </a:p>
          <a:p>
            <a:pPr marL="6858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800" b="1" dirty="0" smtClean="0"/>
              <a:t>Is there an easier way to say it?</a:t>
            </a:r>
          </a:p>
          <a:p>
            <a:pPr marL="6858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2988" y="598488"/>
            <a:ext cx="7024687" cy="85725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Yes!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4488" y="1771650"/>
            <a:ext cx="8513762" cy="4468813"/>
          </a:xfrm>
        </p:spPr>
        <p:txBody>
          <a:bodyPr rtlCol="0">
            <a:normAutofit/>
          </a:bodyPr>
          <a:lstStyle/>
          <a:p>
            <a:pPr marL="11430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800" dirty="0" smtClean="0"/>
              <a:t>Contractions are a shorter way to use BE</a:t>
            </a:r>
          </a:p>
          <a:p>
            <a:pPr marL="68580" indent="0" fontAlgn="auto">
              <a:lnSpc>
                <a:spcPct val="16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I am </a:t>
            </a:r>
            <a:r>
              <a:rPr lang="en-US" dirty="0" smtClean="0">
                <a:sym typeface="Wingdings"/>
              </a:rPr>
              <a:t> __________	</a:t>
            </a:r>
          </a:p>
          <a:p>
            <a:pPr marL="68580" indent="0" fontAlgn="auto">
              <a:lnSpc>
                <a:spcPct val="16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sym typeface="Wingdings"/>
              </a:rPr>
              <a:t>You are  ___________</a:t>
            </a:r>
          </a:p>
          <a:p>
            <a:pPr marL="68580" indent="0" fontAlgn="auto">
              <a:lnSpc>
                <a:spcPct val="16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sym typeface="Wingdings"/>
              </a:rPr>
              <a:t>He/She/It is  _____________	</a:t>
            </a:r>
          </a:p>
          <a:p>
            <a:pPr marL="68580" indent="0" fontAlgn="auto">
              <a:lnSpc>
                <a:spcPct val="16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>
                <a:sym typeface="Wingdings"/>
              </a:rPr>
              <a:t>We are  ____________</a:t>
            </a:r>
          </a:p>
          <a:p>
            <a:pPr marL="68580" indent="0" fontAlgn="auto">
              <a:lnSpc>
                <a:spcPct val="16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You are </a:t>
            </a:r>
            <a:r>
              <a:rPr lang="en-US" dirty="0" smtClean="0">
                <a:sym typeface="Wingdings"/>
              </a:rPr>
              <a:t> ________________</a:t>
            </a:r>
          </a:p>
          <a:p>
            <a:pPr marL="68580" indent="0" fontAlgn="auto">
              <a:lnSpc>
                <a:spcPct val="16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sym typeface="Wingdings"/>
              </a:rPr>
              <a:t>They are  ________________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othecary">
  <a:themeElements>
    <a:clrScheme name="Apothecary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othecary">
      <a:majorFont>
        <a:latin typeface="Book Antiqua"/>
        <a:ea typeface=""/>
        <a:cs typeface=""/>
        <a:font script="Jpan" typeface="ＭＳ Ｐ明朝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Apothecary.thmx</Template>
  <TotalTime>56</TotalTime>
  <Words>160</Words>
  <Application>Microsoft Office PowerPoint</Application>
  <PresentationFormat>Presentación en pantalla (4:3)</PresentationFormat>
  <Paragraphs>63</Paragraphs>
  <Slides>13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Plantilla de diseño</vt:lpstr>
      </vt:variant>
      <vt:variant>
        <vt:i4>7</vt:i4>
      </vt:variant>
      <vt:variant>
        <vt:lpstr>Títulos de diapositiva</vt:lpstr>
      </vt:variant>
      <vt:variant>
        <vt:i4>13</vt:i4>
      </vt:variant>
    </vt:vector>
  </HeadingPairs>
  <TitlesOfParts>
    <vt:vector size="25" baseType="lpstr">
      <vt:lpstr>Century Gothic</vt:lpstr>
      <vt:lpstr>Arial</vt:lpstr>
      <vt:lpstr>Book Antiqua</vt:lpstr>
      <vt:lpstr>Calibri</vt:lpstr>
      <vt:lpstr>Wingdings</vt:lpstr>
      <vt:lpstr>Apothecary</vt:lpstr>
      <vt:lpstr>Apothecary</vt:lpstr>
      <vt:lpstr>Apothecary</vt:lpstr>
      <vt:lpstr>Apothecary</vt:lpstr>
      <vt:lpstr>Apothecary</vt:lpstr>
      <vt:lpstr>Apothecary</vt:lpstr>
      <vt:lpstr>Apothecary</vt:lpstr>
      <vt:lpstr>TO BE OR NOT TO BE?</vt:lpstr>
      <vt:lpstr>TO BE</vt:lpstr>
      <vt:lpstr>_____________________________</vt:lpstr>
      <vt:lpstr>_____________________________</vt:lpstr>
      <vt:lpstr>_____________________________</vt:lpstr>
      <vt:lpstr>_____________________________</vt:lpstr>
      <vt:lpstr>_____________________________</vt:lpstr>
      <vt:lpstr>LET’S REVIEW!</vt:lpstr>
      <vt:lpstr>YES!</vt:lpstr>
      <vt:lpstr>LET’S PRACTICE</vt:lpstr>
      <vt:lpstr>I AM NOT! </vt:lpstr>
      <vt:lpstr>HOW TO FORM IT</vt:lpstr>
      <vt:lpstr>LET’S PRACTICE!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 BE or Not To BE</dc:title>
  <dc:creator>Autumn Notter</dc:creator>
  <cp:lastModifiedBy>usuari</cp:lastModifiedBy>
  <cp:revision>8</cp:revision>
  <dcterms:created xsi:type="dcterms:W3CDTF">2012-09-12T01:20:11Z</dcterms:created>
  <dcterms:modified xsi:type="dcterms:W3CDTF">2015-09-30T16:07:51Z</dcterms:modified>
</cp:coreProperties>
</file>