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0080625" cy="7559675"/>
  <p:notesSz cx="6797675" cy="987266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Montserrat" panose="020B0604020202020204" charset="0"/>
      <p:regular r:id="rId40"/>
      <p:bold r:id="rId41"/>
      <p:italic r:id="rId42"/>
      <p:boldItalic r:id="rId43"/>
    </p:embeddedFont>
    <p:embeddedFont>
      <p:font typeface="Open Sa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6mF9F+ENS2mZ5jpa6uuXa8FiL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2ABCF-DBDB-4E0A-AF71-E0B2A66634F6}">
  <a:tblStyle styleId="{2122ABCF-DBDB-4E0A-AF71-E0B2A66634F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5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2040" y="750960"/>
            <a:ext cx="4933800" cy="3700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847680" y="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1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10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11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13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p14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15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Google Shape;396;p16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Google Shape;403;p17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" name="Google Shape;411;p18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0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2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3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2040" y="750960"/>
            <a:ext cx="4933800" cy="3700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p8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:notes"/>
          <p:cNvSpPr txBox="1"/>
          <p:nvPr/>
        </p:nvSpPr>
        <p:spPr>
          <a:xfrm>
            <a:off x="3847680" y="9379080"/>
            <a:ext cx="294984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35538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679680" y="4689360"/>
            <a:ext cx="543816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2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4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2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3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4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5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6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subTitle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8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body" idx="3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1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2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2"/>
          <p:cNvSpPr txBox="1">
            <a:spLocks noGrp="1"/>
          </p:cNvSpPr>
          <p:nvPr>
            <p:ph type="body" idx="2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3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3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3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3"/>
          <p:cNvSpPr txBox="1">
            <a:spLocks noGrp="1"/>
          </p:cNvSpPr>
          <p:nvPr>
            <p:ph type="body" idx="4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4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4"/>
          <p:cNvSpPr txBox="1">
            <a:spLocks noGrp="1"/>
          </p:cNvSpPr>
          <p:nvPr>
            <p:ph type="body" idx="2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4"/>
          <p:cNvSpPr txBox="1">
            <a:spLocks noGrp="1"/>
          </p:cNvSpPr>
          <p:nvPr>
            <p:ph type="body" idx="3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4"/>
          <p:cNvSpPr txBox="1">
            <a:spLocks noGrp="1"/>
          </p:cNvSpPr>
          <p:nvPr>
            <p:ph type="body" idx="4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4"/>
          <p:cNvSpPr txBox="1">
            <a:spLocks noGrp="1"/>
          </p:cNvSpPr>
          <p:nvPr>
            <p:ph type="body" idx="5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4"/>
          <p:cNvSpPr txBox="1">
            <a:spLocks noGrp="1"/>
          </p:cNvSpPr>
          <p:nvPr>
            <p:ph type="body" idx="6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body" idx="4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ubTitle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6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7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9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0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0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0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1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1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1"/>
          <p:cNvSpPr txBox="1">
            <a:spLocks noGrp="1"/>
          </p:cNvSpPr>
          <p:nvPr>
            <p:ph type="body" idx="3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2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2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2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3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3"/>
          <p:cNvSpPr txBox="1">
            <a:spLocks noGrp="1"/>
          </p:cNvSpPr>
          <p:nvPr>
            <p:ph type="body" idx="2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4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4"/>
          <p:cNvSpPr txBox="1">
            <a:spLocks noGrp="1"/>
          </p:cNvSpPr>
          <p:nvPr>
            <p:ph type="body" idx="2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4"/>
          <p:cNvSpPr txBox="1">
            <a:spLocks noGrp="1"/>
          </p:cNvSpPr>
          <p:nvPr>
            <p:ph type="body" idx="3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4"/>
          <p:cNvSpPr txBox="1">
            <a:spLocks noGrp="1"/>
          </p:cNvSpPr>
          <p:nvPr>
            <p:ph type="body" idx="4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4"/>
          <p:cNvSpPr txBox="1">
            <a:spLocks noGrp="1"/>
          </p:cNvSpPr>
          <p:nvPr>
            <p:ph type="body" idx="5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4"/>
          <p:cNvSpPr txBox="1">
            <a:spLocks noGrp="1"/>
          </p:cNvSpPr>
          <p:nvPr>
            <p:ph type="body" idx="6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7"/>
          <p:cNvSpPr txBox="1">
            <a:spLocks noGrp="1"/>
          </p:cNvSpPr>
          <p:nvPr>
            <p:ph type="subTitle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8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9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9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1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2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2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2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3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3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3"/>
          <p:cNvSpPr txBox="1">
            <a:spLocks noGrp="1"/>
          </p:cNvSpPr>
          <p:nvPr>
            <p:ph type="body" idx="3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4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4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4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5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5"/>
          <p:cNvSpPr txBox="1">
            <a:spLocks noGrp="1"/>
          </p:cNvSpPr>
          <p:nvPr>
            <p:ph type="body" idx="2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6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6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6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6"/>
          <p:cNvSpPr txBox="1">
            <a:spLocks noGrp="1"/>
          </p:cNvSpPr>
          <p:nvPr>
            <p:ph type="body" idx="4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77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7"/>
          <p:cNvSpPr txBox="1">
            <a:spLocks noGrp="1"/>
          </p:cNvSpPr>
          <p:nvPr>
            <p:ph type="body" idx="2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7"/>
          <p:cNvSpPr txBox="1">
            <a:spLocks noGrp="1"/>
          </p:cNvSpPr>
          <p:nvPr>
            <p:ph type="body" idx="3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77"/>
          <p:cNvSpPr txBox="1">
            <a:spLocks noGrp="1"/>
          </p:cNvSpPr>
          <p:nvPr>
            <p:ph type="body" idx="4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77"/>
          <p:cNvSpPr txBox="1">
            <a:spLocks noGrp="1"/>
          </p:cNvSpPr>
          <p:nvPr>
            <p:ph type="body" idx="5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77"/>
          <p:cNvSpPr txBox="1">
            <a:spLocks noGrp="1"/>
          </p:cNvSpPr>
          <p:nvPr>
            <p:ph type="body" idx="6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80"/>
          <p:cNvSpPr txBox="1">
            <a:spLocks noGrp="1"/>
          </p:cNvSpPr>
          <p:nvPr>
            <p:ph type="subTitle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81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82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82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4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85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85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85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86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86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86"/>
          <p:cNvSpPr txBox="1">
            <a:spLocks noGrp="1"/>
          </p:cNvSpPr>
          <p:nvPr>
            <p:ph type="body" idx="3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87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87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87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88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88"/>
          <p:cNvSpPr txBox="1">
            <a:spLocks noGrp="1"/>
          </p:cNvSpPr>
          <p:nvPr>
            <p:ph type="body" idx="2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89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89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89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89"/>
          <p:cNvSpPr txBox="1">
            <a:spLocks noGrp="1"/>
          </p:cNvSpPr>
          <p:nvPr>
            <p:ph type="body" idx="4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90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0"/>
          <p:cNvSpPr txBox="1">
            <a:spLocks noGrp="1"/>
          </p:cNvSpPr>
          <p:nvPr>
            <p:ph type="body" idx="2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90"/>
          <p:cNvSpPr txBox="1">
            <a:spLocks noGrp="1"/>
          </p:cNvSpPr>
          <p:nvPr>
            <p:ph type="body" idx="3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0"/>
          <p:cNvSpPr txBox="1">
            <a:spLocks noGrp="1"/>
          </p:cNvSpPr>
          <p:nvPr>
            <p:ph type="body" idx="4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90"/>
          <p:cNvSpPr txBox="1">
            <a:spLocks noGrp="1"/>
          </p:cNvSpPr>
          <p:nvPr>
            <p:ph type="body" idx="5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90"/>
          <p:cNvSpPr txBox="1">
            <a:spLocks noGrp="1"/>
          </p:cNvSpPr>
          <p:nvPr>
            <p:ph type="body" idx="6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3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1260360" y="1236600"/>
            <a:ext cx="7559640" cy="263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title" idx="2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6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65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65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65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8"/>
          <p:cNvSpPr txBox="1"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78"/>
          <p:cNvSpPr txBox="1">
            <a:spLocks noGrp="1"/>
          </p:cNvSpPr>
          <p:nvPr>
            <p:ph type="body" idx="1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78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78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78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itats.gencat.cat/ca/que_puc_fer/25_any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universitats.gencat.cat/ca/que_puc_fer/25_anys/" TargetMode="External"/><Relationship Id="rId7" Type="http://schemas.openxmlformats.org/officeDocument/2006/relationships/hyperlink" Target="https://agora.xtec.cat/cfaguixols/moodl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senyament.gencat.cat/ca/serveis-tramits/proves/proves-acces/espec-esportius/" TargetMode="External"/><Relationship Id="rId5" Type="http://schemas.openxmlformats.org/officeDocument/2006/relationships/hyperlink" Target="http://queestudiar.gencat.cat/ca/estudis/esportius/" TargetMode="External"/><Relationship Id="rId4" Type="http://schemas.openxmlformats.org/officeDocument/2006/relationships/hyperlink" Target="http://queestudiar.gencat.cat/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inscripcio.gencat.cat/ca/estudis/batxillerat/informat/calendar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hyperlink" Target="https://triaeducativa.gencat.cat/ca/fp/" TargetMode="External"/><Relationship Id="rId4" Type="http://schemas.openxmlformats.org/officeDocument/2006/relationships/hyperlink" Target="http://queestudiar.gencat.cat/ca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iaeducativa.gencat.cat/ca/f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 txBox="1"/>
          <p:nvPr/>
        </p:nvSpPr>
        <p:spPr>
          <a:xfrm>
            <a:off x="504000" y="1769040"/>
            <a:ext cx="88700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600" b="1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"/>
          <p:cNvSpPr txBox="1"/>
          <p:nvPr/>
        </p:nvSpPr>
        <p:spPr>
          <a:xfrm>
            <a:off x="504000" y="80640"/>
            <a:ext cx="9071640" cy="170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800" b="1" i="0" u="sng" strike="noStrike" cap="non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INFORMACIÓ I ORIENTACIÓ GES 2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"/>
          <p:cNvSpPr txBox="1"/>
          <p:nvPr/>
        </p:nvSpPr>
        <p:spPr>
          <a:xfrm>
            <a:off x="504000" y="2038680"/>
            <a:ext cx="9201240" cy="4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https://educaciodigital.cat/cfaguixols/moodle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7560" y="2038680"/>
            <a:ext cx="3512880" cy="392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"/>
          <p:cNvSpPr txBox="1"/>
          <p:nvPr/>
        </p:nvSpPr>
        <p:spPr>
          <a:xfrm>
            <a:off x="504000" y="686160"/>
            <a:ext cx="9071640" cy="4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EXEMPCIÓ MATÈRIES ESPECÍFIQUES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0"/>
          <p:cNvSpPr txBox="1"/>
          <p:nvPr/>
        </p:nvSpPr>
        <p:spPr>
          <a:xfrm>
            <a:off x="388080" y="1293120"/>
            <a:ext cx="8870040" cy="626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0360" marR="0" lvl="0" indent="-27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estar en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possessió d’un cicle formatiu de grau mitjà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mateixa família professional ( que ve establert al quadre d’afinitats) que el cicle formatiu de grau superior al qual es vol accedir.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360" marR="0" lvl="0" indent="-27000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Tenir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experiència laboral relacionada amb el cicle formatiu a què es vol accedir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jornada completa (o el temps proporcional en cas de jornada a temps parcial), d'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any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més amb una categoria professional igual o superior a la que correspon el cicle formatiu de grau superior, o de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anys o més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 la categoria reconeguda oficialment (grup de cotització) és inferior o en diverses categories professionals equivalent a les dues anteriors.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360" marR="0" lvl="0" indent="-27000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Noto Sans Symbols"/>
              <a:buChar char="●"/>
            </a:pPr>
            <a:r>
              <a:rPr lang="es-E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Només per als cicles de la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família de serveis socioculturals i a la comunitat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haver participat en tasques de </a:t>
            </a:r>
            <a:r>
              <a:rPr lang="es-E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voluntariat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entitats que tenen com a finalitat activitats socioculturals, socioeducatives o de lleure, de nivell i tipus relacionats amb el cicle formatiu, amb una </a:t>
            </a:r>
            <a:r>
              <a:rPr lang="es-E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dedicació mínima equivalent a 1 any laboral a jornada completa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360" marR="0" lvl="0" indent="-27000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Només per als cicles de la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família d'activitats físiques i esportives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tenir </a:t>
            </a:r>
            <a:r>
              <a:rPr lang="es-E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experiència en l'entrenament, la direcció d'equips esportius o altres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activitats complementàries (competicions, preparació o planificació), amb una </a:t>
            </a:r>
            <a:r>
              <a:rPr lang="es-E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dedicació mínima equivalent a 1 any laboral a jornada completa o acreditar la condició d'esportista d'alt nivell o alt rendiment.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360" marR="0" lvl="0" indent="-27000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/>
          <p:nvPr/>
        </p:nvSpPr>
        <p:spPr>
          <a:xfrm>
            <a:off x="2880" y="1731240"/>
            <a:ext cx="9504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 txBox="1"/>
          <p:nvPr/>
        </p:nvSpPr>
        <p:spPr>
          <a:xfrm>
            <a:off x="435240" y="15004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ADREÇA  P.A.C.FG.S.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520" y="3312720"/>
            <a:ext cx="8556480" cy="20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sng" strike="noStrike" cap="none">
                <a:solidFill>
                  <a:srgbClr val="FF6633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PROVES D’ACCÉS A LA UNIVERSITAT + 25/45 ANYS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2"/>
          <p:cNvSpPr txBox="1"/>
          <p:nvPr/>
        </p:nvSpPr>
        <p:spPr>
          <a:xfrm>
            <a:off x="504000" y="1769040"/>
            <a:ext cx="8870040" cy="56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4800" b="1" i="0" u="sng" strike="noStrike" cap="non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INFORMACIÓ GENERAL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5719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8648"/>
              <a:buFont typeface="Noto Sans Symbols"/>
              <a:buChar char="●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proves d’accés a la universitat per a més grans de 25 anys són comunes per a totes les universitats de Catalunya.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5719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8648"/>
              <a:buFont typeface="Noto Sans Symbols"/>
              <a:buChar char="●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proves d'accés es convoquen una vegada a l'any. Cada candidat disposa d'un nombre il·limitat de convocatòries per superar-les.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5719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8648"/>
              <a:buFont typeface="Noto Sans Symbols"/>
              <a:buChar char="●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vegada superades les proves d'accés, els candidats que compleixin els requisits podran presentar-se de nou en convocatòries posteriors per millorar la qualificació obtinguda.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5719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8648"/>
              <a:buFont typeface="Noto Sans Symbols"/>
              <a:buChar char="●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cop superades les proves d'accés a la universitat per a més grans de 25 anys, la qualificació obtinguda té validesa indefinida. Es pot accedir a un grau universitari o a un cicle formatiu de grau superior.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4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4400" b="1" i="0" u="sng" strike="noStrike" cap="non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REQUISITS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3"/>
          <p:cNvSpPr txBox="1"/>
          <p:nvPr/>
        </p:nvSpPr>
        <p:spPr>
          <a:xfrm>
            <a:off x="504000" y="1769040"/>
            <a:ext cx="8870040" cy="528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400" b="0" i="0" u="none" strike="noStrike" cap="non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poden presentar a les proves els candidats que reuneixin els requisits següents: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Tenir 25 anys l'any natural en què realitzarà la prova.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No haver superat les PAU (o equivalent).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No estar en possessió d’un títol de tècnic superior de formació professional, d’arts plàstiques i disseny, o d’esports (o equivalent).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No tenir cap titulació universitària.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0" i="0" u="sng" strike="noStrike" cap="none">
                <a:solidFill>
                  <a:srgbClr val="00AE00"/>
                </a:solidFill>
                <a:latin typeface="Arial"/>
                <a:ea typeface="Arial"/>
                <a:cs typeface="Arial"/>
                <a:sym typeface="Arial"/>
              </a:rPr>
              <a:t>ESTRUCTURA DE LES PROVES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4"/>
          <p:cNvSpPr txBox="1"/>
          <p:nvPr/>
        </p:nvSpPr>
        <p:spPr>
          <a:xfrm>
            <a:off x="504000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prova s’estructura en dues fases: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s-E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general</a:t>
            </a: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igual per a tots els candidats.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s-E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específica</a:t>
            </a: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estructurada en cinc opcions vinculades amb les cinc branques de coneixement en què s’articulen els títols universitaris oficials de grau.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sng" strike="noStrike" cap="non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FASE GENERAL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5"/>
          <p:cNvSpPr txBox="1"/>
          <p:nvPr/>
        </p:nvSpPr>
        <p:spPr>
          <a:xfrm>
            <a:off x="504000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fase general té com a objectiu determinar la maduresa i la idoneïtat dels candidats per cursar estudis universitaris, així com la seva capacitat de raonament, de comprensió i d’expressió escrita en qualsevol de les dues llengües oficials a Catalunya, i el coneixement d’una llengua estrangera.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fase general consta de quatre exàmens: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a) Comentari de text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b) Llengua catalana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Llengua castellana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 Llengua estrangera (a triar entre anglès, francès, alemany, italià o portuguès)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sng" strike="noStrike" cap="non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FASE ESPECÍFICA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6"/>
          <p:cNvSpPr txBox="1"/>
          <p:nvPr/>
        </p:nvSpPr>
        <p:spPr>
          <a:xfrm>
            <a:off x="504000" y="1368000"/>
            <a:ext cx="8870040" cy="59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-E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específica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té com a finalitat valorar les habilitats, les capacitats i les aptituds dels candidats per seguir i superar estudis vinculats a cadascuna de les branques de coneixement entorn de les quals s’organitzen els títols universitaris oficials de grau.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S’estructura en cinc opcions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A. Arts i humanitats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Ciències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Ciències de la salut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Ciències socials i jurídiques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E. Enginyeria i arquitectura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 candidat ha d’escollir una de les cinc opcions. La fase específica consta de dos exàmens corresponents a matèries vinculades a l’opció d’accés triada. D’acord amb l’opció triada, el candidat tindrà preferència per accedir als estudis universitaris vinculats a aquella opció.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Per accedir a un cicle formatiu de grau superior amb PA+25, pot fer-se desde qualsevol opció, sense que aquesta hagi d’estar relacionada amb el cicle.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sng" strike="noStrike" cap="none">
                <a:solidFill>
                  <a:srgbClr val="00AE00"/>
                </a:solidFill>
                <a:latin typeface="Arial"/>
                <a:ea typeface="Arial"/>
                <a:cs typeface="Arial"/>
                <a:sym typeface="Arial"/>
              </a:rPr>
              <a:t>OPCIONS D’ACCÉS MATÈRIES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6" name="Google Shape;406;p17"/>
          <p:cNvGraphicFramePr/>
          <p:nvPr/>
        </p:nvGraphicFramePr>
        <p:xfrm>
          <a:off x="860760" y="1527480"/>
          <a:ext cx="8465750" cy="4967625"/>
        </p:xfrm>
        <a:graphic>
          <a:graphicData uri="http://schemas.openxmlformats.org/drawingml/2006/table">
            <a:tbl>
              <a:tblPr>
                <a:noFill/>
                <a:tableStyleId>{2122ABCF-DBDB-4E0A-AF71-E0B2A66634F6}</a:tableStyleId>
              </a:tblPr>
              <a:tblGrid>
                <a:gridCol w="308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A)</a:t>
                      </a:r>
                      <a:r>
                        <a:rPr lang="es-ES" sz="1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Arts i humanitats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Filosofia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Història contemporània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Història de l’art Literatura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B) </a:t>
                      </a:r>
                      <a:r>
                        <a:rPr lang="es-ES" sz="1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Ciències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Estadística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"/>
                        <a:buFont typeface="Noto Sans Symbols"/>
                        <a:buChar char="●"/>
                      </a:pPr>
                      <a:r>
                        <a:rPr lang="es-E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C)</a:t>
                      </a:r>
                      <a:r>
                        <a:rPr lang="es-ES" sz="16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Ciències de la salut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457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20"/>
                        <a:buFont typeface="Noto Sans Symbols"/>
                        <a:buChar char="●"/>
                      </a:pPr>
                      <a:r>
                        <a:rPr lang="es-ES" sz="16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Estadística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D) </a:t>
                      </a:r>
                      <a:r>
                        <a:rPr lang="es-ES" sz="16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Ciències socials i jurídiques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Economia de l’empresa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Estadística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Història contemporània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E) </a:t>
                      </a:r>
                      <a:r>
                        <a:rPr lang="es-ES" sz="18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Enginyeria i arquitectura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Dibuix tècnic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Economia de l’empresa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514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7" name="Google Shape;4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0440" y="4032360"/>
            <a:ext cx="2121840" cy="236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ADRECES P.A. + 25/45 ANYS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 txBox="1"/>
          <p:nvPr/>
        </p:nvSpPr>
        <p:spPr>
          <a:xfrm>
            <a:off x="504000" y="1769040"/>
            <a:ext cx="9288000" cy="54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s-ES" sz="40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CIAE </a:t>
            </a:r>
            <a:r>
              <a:rPr lang="es-ES" sz="22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(Centre d'Informació i Atenció a l'Estudiant)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2864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C/ Maria Aurèlia Capmany, 38</a:t>
            </a:r>
            <a:b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2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Campus de Montilivi</a:t>
            </a:r>
            <a:b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2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17071 Girona</a:t>
            </a:r>
            <a:b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2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Tel. 972 41 98 54</a:t>
            </a:r>
            <a:b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2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Fax 972 41 98 44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2864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Char char="-"/>
            </a:pPr>
            <a:r>
              <a:rPr lang="es-ES" sz="2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http://universitats.gencat.cat/ca/que_puc_fer/25_anys/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-   universitats.gencat.cat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-    Universitats a distància: UOC, UNED...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"/>
          <p:cNvSpPr/>
          <p:nvPr/>
        </p:nvSpPr>
        <p:spPr>
          <a:xfrm>
            <a:off x="991800" y="623520"/>
            <a:ext cx="8346960" cy="518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sng" strike="noStrike" cap="non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INFORMACIÓ I ORIENTACIÓ PROVES D'ACCÉS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587160" y="1818360"/>
            <a:ext cx="4809240" cy="3075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40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lang="es-E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CIAE (Centre d'Informació i Atenció a l'Estudiant)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0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lang="es-E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C/ Maria Aurèlia Capmany, 38</a:t>
            </a:r>
            <a:b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Campus de Montilivi</a:t>
            </a:r>
            <a:b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17071 Girona</a:t>
            </a:r>
            <a:b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Tel. 972 41 98 54</a:t>
            </a:r>
            <a:b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Fax 972 41 98 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s-ES" sz="14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universitats.gencat.cat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Arial"/>
              <a:buChar char="-"/>
            </a:pPr>
            <a:r>
              <a:rPr lang="es-E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Arial"/>
              <a:buChar char="-"/>
            </a:pPr>
            <a:r>
              <a:rPr lang="es-E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http://universitats.gencat.cat/ca/que_puc_fer/25_anys/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Arial"/>
              <a:buChar char="-"/>
            </a:pPr>
            <a:r>
              <a:rPr lang="es-E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s-ES" sz="1400" b="0" i="0" u="none" strike="noStrike" cap="none">
                <a:solidFill>
                  <a:srgbClr val="0047FF"/>
                </a:solidFill>
                <a:latin typeface="Arial"/>
                <a:ea typeface="Arial"/>
                <a:cs typeface="Arial"/>
                <a:sym typeface="Arial"/>
              </a:rPr>
              <a:t>Universitats a distància: UOC, UNED...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9"/>
          <p:cNvSpPr/>
          <p:nvPr/>
        </p:nvSpPr>
        <p:spPr>
          <a:xfrm>
            <a:off x="587160" y="1307880"/>
            <a:ext cx="3145320" cy="396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sng" strike="noStrike" cap="none">
                <a:solidFill>
                  <a:srgbClr val="FF3333"/>
                </a:solidFill>
                <a:latin typeface="Calibri"/>
                <a:ea typeface="Calibri"/>
                <a:cs typeface="Calibri"/>
                <a:sym typeface="Calibri"/>
              </a:rPr>
              <a:t>ADRECES P.A. + 25 ANYS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5396400" y="1323720"/>
            <a:ext cx="3952080" cy="396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ADRECES  P.A.C.FG.M.  PACFGS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9"/>
          <p:cNvSpPr/>
          <p:nvPr/>
        </p:nvSpPr>
        <p:spPr>
          <a:xfrm>
            <a:off x="5396400" y="1941480"/>
            <a:ext cx="4482000" cy="2224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s-E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http://queestudiar.gencat.cat/es/</a:t>
            </a:r>
            <a:r>
              <a:rPr lang="es-ES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s-ES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I.O.C. ( Institut Obert de Catalunya)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ENSENYAMENTS ESPORTIUS RÈGIM ESPECIAL: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ES" sz="14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Informació i orientació cicles i localitats on s’imparteix: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http://queestudiar.gencat.cat/ca/estudis/esportius/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s-ES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Matrícula prova específica EERE: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http://ensenyament.gencat.cat/ca/serveis-tramits/proves/proves-acces/espec-esportius/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587160" y="4821840"/>
            <a:ext cx="5038560" cy="243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demanar orientació específica i particular cal adreçar-se a la Cap d’Estudis, Àngels Río, o la Directora, Montse Baró, en horari de tutoria i prèvia cita: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dimarts de 12h a 13:30h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https://agora.xtec.cat/cfaguixols/moodle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1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Serveis Territorials de Girona. Plaça Pompeu Fabra, 1.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1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Telf: 872975000 (ext. 564)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54680" y="5371560"/>
            <a:ext cx="1693800" cy="189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"/>
          <p:cNvSpPr txBox="1"/>
          <p:nvPr/>
        </p:nvSpPr>
        <p:spPr>
          <a:xfrm>
            <a:off x="187200" y="315000"/>
            <a:ext cx="9445320" cy="18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DESPRÉS DEL GES 2, què?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"/>
          <p:cNvSpPr txBox="1"/>
          <p:nvPr/>
        </p:nvSpPr>
        <p:spPr>
          <a:xfrm>
            <a:off x="800280" y="2140560"/>
            <a:ext cx="5507280" cy="546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Quines opcions tinc</a:t>
            </a: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1.- El món laboral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2.- F.P.: Un CFGM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3.- Batxillerat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4.- Proves d’accés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5.- I.O.C.</a:t>
            </a:r>
            <a:endParaRPr sz="3200" b="1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3680" y="3026880"/>
            <a:ext cx="421236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"/>
          <p:cNvSpPr txBox="1"/>
          <p:nvPr/>
        </p:nvSpPr>
        <p:spPr>
          <a:xfrm>
            <a:off x="685800" y="507960"/>
            <a:ext cx="8614080" cy="81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IES OBERT DE CATALUNYA-</a:t>
            </a:r>
            <a:r>
              <a:rPr lang="es-ES" sz="44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IOC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 txBox="1"/>
          <p:nvPr/>
        </p:nvSpPr>
        <p:spPr>
          <a:xfrm>
            <a:off x="583920" y="1324800"/>
            <a:ext cx="8912880" cy="539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Què és la IOC?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Ensenyament  a distància del Departament d’E</a:t>
            </a:r>
            <a:r>
              <a:rPr lang="es-ES" sz="2400">
                <a:solidFill>
                  <a:srgbClr val="2F5597"/>
                </a:solidFill>
              </a:rPr>
              <a:t>ducació.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Permet estudiar d’una manera flexible i adaptada a les teves necessitats.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Entorn virtual d’aprenentatge per garantir l’atenció personalitzada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none" strike="noStrike" cap="none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QUÈ PUC ESTUDIAR A LA IOC?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Cicles formatius-formació professional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Proves PAU (grau superior / majors 25 o 45 anys)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https://ioc.xtec.cat/educacio/#estudis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35495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4888080" y="3627360"/>
            <a:ext cx="304920" cy="304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1"/>
          <p:cNvSpPr txBox="1"/>
          <p:nvPr/>
        </p:nvSpPr>
        <p:spPr>
          <a:xfrm>
            <a:off x="504000" y="143647"/>
            <a:ext cx="9071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Què pots estudiar a la IOC?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1"/>
          <p:cNvSpPr txBox="1"/>
          <p:nvPr/>
        </p:nvSpPr>
        <p:spPr>
          <a:xfrm>
            <a:off x="504000" y="1148075"/>
            <a:ext cx="9148200" cy="54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Batxillerat: </a:t>
            </a:r>
            <a:r>
              <a:rPr lang="es-ES" sz="28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tot online o </a:t>
            </a:r>
            <a:r>
              <a:rPr lang="es-ES" sz="2800" b="0" i="0" u="none" strike="noStrike" cap="none">
                <a:solidFill>
                  <a:srgbClr val="2F5597"/>
                </a:solidFill>
                <a:latin typeface="Montserrat"/>
                <a:ea typeface="Montserrat"/>
                <a:cs typeface="Montserrat"/>
                <a:sym typeface="Montserrat"/>
              </a:rPr>
              <a:t>Si ja estàs cursant el Batxillerat en un centre presencial, l’IOC ofereix la possibilitat d’estudiar algunes de les matèries a distància.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3200" b="1" i="0" u="none" strike="noStrike" cap="none">
                <a:solidFill>
                  <a:srgbClr val="333F50"/>
                </a:solidFill>
                <a:latin typeface="Arial"/>
                <a:ea typeface="Arial"/>
                <a:cs typeface="Arial"/>
                <a:sym typeface="Arial"/>
              </a:rPr>
              <a:t>Cicles Formatius: </a:t>
            </a:r>
            <a:r>
              <a:rPr lang="es-ES" sz="28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ampli ventall d’estudis de formació professional tant en el campus com amb materials didàctics en format digital; també inclou les pràctiques en centres presencials, així com un projecte. Necessari l'ús d'eines de videoconferència i/o l'enregistrament de vídeo, per la qual cosa cal disposar dels dispositius adequats per poder-les realizar</a:t>
            </a:r>
            <a:endParaRPr sz="2800" b="0" i="0" u="none" strike="noStrike" cap="none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8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CENTRE SUPORT: IES MONTILIVI-GIRONA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3200" b="0" i="0" u="none" strike="noStrike" cap="none">
                <a:solidFill>
                  <a:srgbClr val="333F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21" descr="IOC, Institut Obert de Catalunya – Fira Tria Fut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075" y="5222400"/>
            <a:ext cx="2071500" cy="105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MATRÍCULA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1240" y="1261080"/>
            <a:ext cx="4091400" cy="567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2" descr="IOC, Institut Obert de Catalunya – Fira Tria Futu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2640" y="5409000"/>
            <a:ext cx="2990880" cy="152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"/>
          <p:cNvSpPr txBox="1">
            <a:spLocks noGrp="1"/>
          </p:cNvSpPr>
          <p:nvPr>
            <p:ph type="title"/>
          </p:nvPr>
        </p:nvSpPr>
        <p:spPr>
          <a:xfrm>
            <a:off x="154004" y="301320"/>
            <a:ext cx="967339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4000"/>
              <a:t>PREINSCRIPCIONS CURS 2021/2022</a:t>
            </a:r>
            <a:endParaRPr sz="4000"/>
          </a:p>
        </p:txBody>
      </p:sp>
      <p:sp>
        <p:nvSpPr>
          <p:cNvPr id="452" name="Google Shape;452;p23"/>
          <p:cNvSpPr txBox="1">
            <a:spLocks noGrp="1"/>
          </p:cNvSpPr>
          <p:nvPr>
            <p:ph type="subTitle" idx="1"/>
          </p:nvPr>
        </p:nvSpPr>
        <p:spPr>
          <a:xfrm>
            <a:off x="454699" y="156312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600" b="1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preinscripció escolar al batxillerat</a:t>
            </a:r>
            <a:endParaRPr sz="3600" b="1">
              <a:solidFill>
                <a:srgbClr val="0070C0"/>
              </a:solidFill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600" b="1">
                <a:solidFill>
                  <a:srgbClr val="0070C0"/>
                </a:solidFill>
              </a:rPr>
              <a:t> i 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600" b="1" u="sng">
                <a:solidFill>
                  <a:srgbClr val="0070C0"/>
                </a:solidFill>
              </a:rPr>
              <a:t>cicles formatius de grau mitjà</a:t>
            </a:r>
            <a:endParaRPr sz="3600" b="1" u="sng">
              <a:solidFill>
                <a:srgbClr val="0070C0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400"/>
              <a:t>Presentació de sol·licituds: </a:t>
            </a:r>
            <a:r>
              <a:rPr lang="es-ES" sz="2400" b="1"/>
              <a:t>de l'11 al 17 de maig de 2021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 (de forma telemàtica)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4"/>
          <p:cNvSpPr txBox="1"/>
          <p:nvPr/>
        </p:nvSpPr>
        <p:spPr>
          <a:xfrm>
            <a:off x="504000" y="301320"/>
            <a:ext cx="907164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CFA de SFG us dona les </a:t>
            </a:r>
            <a:r>
              <a:rPr lang="es-E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gràcies </a:t>
            </a:r>
            <a:r>
              <a:rPr lang="es-E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compartir aquest temps amb tots nosaltres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24" descr="Pin de Elena Gómez Gracia en Citas | Frases, Citas, Frases en catal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150" y="2701425"/>
            <a:ext cx="5480749" cy="468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25" descr="Vinilos Frases y Textos &quot;El cervell&quot; 03575 - Tienda online de vinilos  decorativos, stickers, wall… | Frases celebres educacion, Frases  motivadoras, Frases bonit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8480" y="1104120"/>
            <a:ext cx="6864120" cy="53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"/>
          <p:cNvSpPr txBox="1"/>
          <p:nvPr/>
        </p:nvSpPr>
        <p:spPr>
          <a:xfrm>
            <a:off x="504000" y="301320"/>
            <a:ext cx="9071640" cy="87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1" i="0" u="none" strike="noStrike" cap="non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1- </a:t>
            </a:r>
            <a:r>
              <a:rPr lang="es-ES" sz="4400" b="1" i="0" u="sng" strike="noStrike" cap="non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EL MÓN LABORAL 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"/>
          <p:cNvSpPr txBox="1"/>
          <p:nvPr/>
        </p:nvSpPr>
        <p:spPr>
          <a:xfrm>
            <a:off x="604800" y="1415880"/>
            <a:ext cx="8870040" cy="552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Gràcies al teu títol de Graduat en Educació Secundària podràs accedir a treballar en tots aquells llocs que demanin aquesta titulació: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Ajuntaments (administració, consergeria…)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Estaments oficials: hospitals, residències,…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Consergeries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Serveis de neteja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160" y="4400640"/>
            <a:ext cx="3368520" cy="198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"/>
          <p:cNvSpPr txBox="1"/>
          <p:nvPr/>
        </p:nvSpPr>
        <p:spPr>
          <a:xfrm>
            <a:off x="374040" y="301320"/>
            <a:ext cx="89568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2- </a:t>
            </a:r>
            <a:r>
              <a:rPr lang="es-ES" sz="48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UN C.F.G.M. 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"/>
          <p:cNvSpPr txBox="1"/>
          <p:nvPr/>
        </p:nvSpPr>
        <p:spPr>
          <a:xfrm>
            <a:off x="385333" y="947106"/>
            <a:ext cx="3800374" cy="330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Els cicles formatius de grau mitjà (CFGM) són ensenyaments professionalitzadors que proporcionen la formació necessària per adquirir la competència professional i el coneixement propis de cada sector.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2560" y="1669320"/>
            <a:ext cx="3066480" cy="418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5800" y="1886040"/>
            <a:ext cx="3482280" cy="418212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"/>
          <p:cNvSpPr txBox="1"/>
          <p:nvPr/>
        </p:nvSpPr>
        <p:spPr>
          <a:xfrm>
            <a:off x="2546040" y="3775860"/>
            <a:ext cx="67848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S'agrupen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en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famílies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professionals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tenen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una durada de 2.000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hores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(en dos cursos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acadèmics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titulació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s'obté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en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finalitzar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un cicle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formatiu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grau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mitjà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és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la de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tècnic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tècnica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del perfil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professional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corresponent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, que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permet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l'accés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món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laboral, a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altres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cicles de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grau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mitjà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als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cicles de </a:t>
            </a:r>
            <a:r>
              <a:rPr lang="es-ES" sz="20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grau</a:t>
            </a:r>
            <a:r>
              <a:rPr lang="es-ES" sz="20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superior: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http://queestudiar.gencat.cat/ca/index.html</a:t>
            </a:r>
            <a:r>
              <a:rPr lang="es-ES" sz="20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FORMACIÓ PROFESSIONAL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VEURE VÍDEO: </a:t>
            </a:r>
            <a:r>
              <a:rPr lang="es-ES" sz="2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https://triaeducativa.gencat.cat/ca/fp/</a:t>
            </a:r>
            <a:r>
              <a:rPr lang="es-ES" sz="20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famílies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2840" y="1350720"/>
            <a:ext cx="2818440" cy="228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"/>
          <p:cNvSpPr txBox="1"/>
          <p:nvPr/>
        </p:nvSpPr>
        <p:spPr>
          <a:xfrm>
            <a:off x="504000" y="301320"/>
            <a:ext cx="9071640" cy="8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3- </a:t>
            </a:r>
            <a:r>
              <a:rPr lang="es-ES" sz="4400" b="1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"/>
          <p:cNvSpPr txBox="1"/>
          <p:nvPr/>
        </p:nvSpPr>
        <p:spPr>
          <a:xfrm>
            <a:off x="504000" y="1343160"/>
            <a:ext cx="9325800" cy="591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►ÉS UN ENSENYAMENT POSTOBLIGATORI.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►ES DISTRIBUEIX EN DOS CURSOS ACADÈMICS.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►EXISTEIXEN </a:t>
            </a: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TRES MODALITATS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N’HAURÀS D’ESCOLLIR UNA ORIENTADA A LA FORMACIÓ QUE REALITZARÀS POSTERIORMENT: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1.- ARTÍSTIC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2.- CIENTÍFIC-TECNOLÒGIC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3.- HUMANÍSTIC I SOCIAL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S’organitzen de manera flexible i si cal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vies diferents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cada modalitat.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5560" y="3048840"/>
            <a:ext cx="1287000" cy="72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0680" y="3769560"/>
            <a:ext cx="1076400" cy="10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9880" y="5223600"/>
            <a:ext cx="1461960" cy="82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/>
        </p:nvSpPr>
        <p:spPr>
          <a:xfrm>
            <a:off x="504000" y="301320"/>
            <a:ext cx="907164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4- </a:t>
            </a:r>
            <a:r>
              <a:rPr lang="es-ES" sz="4400" b="1" i="0" u="sng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PROVES D’ACCÉS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6"/>
          <p:cNvSpPr txBox="1"/>
          <p:nvPr/>
        </p:nvSpPr>
        <p:spPr>
          <a:xfrm>
            <a:off x="605160" y="1228680"/>
            <a:ext cx="8870040" cy="59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◘ Si et falta la formació específica per accedir a un ensenyament: CFGM, CFGS I UNIVERSITAT, etc…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pot accedir realitzant unes PROVES D’ACCÉS.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◘ Aquestes PA tenen una convocatòria anual, i pots preparar-te als CFA-Escoles d’Adults.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◘ Al CFA SFG preparem les PACFGS i PA+25/45ANYS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2320" y="5763600"/>
            <a:ext cx="2387520" cy="149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sng" strike="noStrike" cap="none">
                <a:solidFill>
                  <a:srgbClr val="FF6633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PROVES D’ACCÉS A CICLES FORMATIUS DE GRAU SUPERIOR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 txBox="1"/>
          <p:nvPr/>
        </p:nvSpPr>
        <p:spPr>
          <a:xfrm>
            <a:off x="576000" y="-956520"/>
            <a:ext cx="8870040" cy="933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POT CURSAR AQUESTS ESTUDIS DE CFGS?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858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Prova d’accés a CFGS</a:t>
            </a: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aspirants que compleixen 19 anys l’any natural en què realitzaran la prova, i sense cap requisit adicional.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ESTRUCTURA DE LA PROVA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572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600" b="1" i="0" u="sng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part comuna</a:t>
            </a:r>
            <a:r>
              <a:rPr lang="es-ES" sz="1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llengua catalana, llengua castellana, matemàtiques i llengua estrangera: anglès, francès i alemany.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572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s-ES" sz="1600" b="1" i="0" u="sng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part específica</a:t>
            </a:r>
            <a:r>
              <a:rPr lang="es-ES" sz="1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es seleccionaran dues assignatures en funció dels estudis que es vulguin cursar.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28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600" b="0" i="0" u="none" strike="noStrike" cap="none">
                <a:solidFill>
                  <a:srgbClr val="11111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matèries de la </a:t>
            </a:r>
            <a:r>
              <a:rPr lang="es-ES" sz="1600" b="1" i="0" u="none" strike="noStrike" cap="none">
                <a:solidFill>
                  <a:srgbClr val="11111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 específica</a:t>
            </a:r>
            <a:r>
              <a:rPr lang="es-ES" sz="1600" b="0" i="0" u="none" strike="noStrike" cap="none">
                <a:solidFill>
                  <a:srgbClr val="11111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Segons el cicle formatiu a què es vulgui accedir, caldrà triar dues matèries d’una de les opcions següents: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709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PART ESPECÍFICA</a:t>
            </a:r>
            <a:endParaRPr sz="4400" b="0" i="0" u="none" strike="noStrike" cap="none">
              <a:solidFill>
                <a:srgbClr val="99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https://triaeducativa.gencat.cat/ca/fp/</a:t>
            </a:r>
            <a:r>
              <a:rPr lang="es-ES" sz="1800" b="0" i="0" u="none" strike="noStrike" cap="none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2" name="Google Shape;342;p8"/>
          <p:cNvGraphicFramePr/>
          <p:nvPr/>
        </p:nvGraphicFramePr>
        <p:xfrm>
          <a:off x="504000" y="1769040"/>
          <a:ext cx="8870050" cy="4977725"/>
        </p:xfrm>
        <a:graphic>
          <a:graphicData uri="http://schemas.openxmlformats.org/drawingml/2006/table">
            <a:tbl>
              <a:tblPr>
                <a:noFill/>
                <a:tableStyleId>{2122ABCF-DBDB-4E0A-AF71-E0B2A66634F6}</a:tableStyleId>
              </a:tblPr>
              <a:tblGrid>
                <a:gridCol w="443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FAMÍLIES PROFESSIONALS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MATÈRIES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150">
                <a:tc>
                  <a:txBody>
                    <a:bodyPr/>
                    <a:lstStyle/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Arts gràfiques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Edificació i obra civil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Electricitat i electrònica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Energia i aigua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Fabricació mecànica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Fusta, moble i suro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Imatge i so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Indústries extractives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Informàtica i comunicacions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Instal·lació i manteniment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Marítimopesquera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Tèxtil, confecció i pell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Transport i manteniment de vehicles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 Vidre i ceràmica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Prevenció de riscos professionals (CFGS)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OPCIÓ A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dibuix tècnic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None/>
                      </a:pP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física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tecnologia industrial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150">
                <a:tc>
                  <a:txBody>
                    <a:bodyPr/>
                    <a:lstStyle/>
                    <a:p>
                      <a:pPr marL="457200" marR="0" lvl="0" indent="-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Activitats físiques i esportives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Agrària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Imatge personal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Indústries alimentàries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Química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Sanitat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Seguretat i medi ambient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 Serveis socioculturals i a la comunitat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Prevenció de riscos professionals (CFGS) 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OPCIÓ B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ciències de la terra i del medi  ambient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rgbClr val="993366"/>
                </a:solidFill>
                <a:latin typeface="Arial"/>
                <a:ea typeface="Arial"/>
                <a:cs typeface="Arial"/>
                <a:sym typeface="Arial"/>
              </a:rPr>
              <a:t>PART ESPECÍFICA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9" name="Google Shape;349;p9"/>
          <p:cNvGraphicFramePr/>
          <p:nvPr/>
        </p:nvGraphicFramePr>
        <p:xfrm>
          <a:off x="504000" y="1769040"/>
          <a:ext cx="8870050" cy="5303454"/>
        </p:xfrm>
        <a:graphic>
          <a:graphicData uri="http://schemas.openxmlformats.org/drawingml/2006/table">
            <a:tbl>
              <a:tblPr>
                <a:noFill/>
                <a:tableStyleId>{2122ABCF-DBDB-4E0A-AF71-E0B2A66634F6}</a:tableStyleId>
              </a:tblPr>
              <a:tblGrid>
                <a:gridCol w="443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FAMÍLIES PROFESSIONALS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MATÈRIES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275">
                <a:tc>
                  <a:txBody>
                    <a:bodyPr/>
                    <a:lstStyle/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Administració i gestió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Comerç i màrqueting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Hoteleria i turisme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Informàtica i comunicacions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 Serveis socioculturals i a la comunitat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FP Seguretat i medi ambient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342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"/>
                        <a:buFont typeface="Noto Sans Symbols"/>
                        <a:buChar char="●"/>
                      </a:pPr>
                      <a:r>
                        <a:rPr lang="es-E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Prevenció de riscos professionals (CFGS) 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OPCIÓ C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economia de l'empresa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geografia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psicologia i sociologia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segona llengua estrangera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2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150">
                <a:tc>
                  <a:txBody>
                    <a:bodyPr/>
                    <a:lstStyle/>
                    <a:p>
                      <a:pPr marL="0" marR="0" lvl="0" indent="-40005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Char char="●"/>
                      </a:pPr>
                      <a:r>
                        <a:rPr lang="es-E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Activitats físiques i esportives</a:t>
                      </a:r>
                      <a:r>
                        <a:rPr lang="es-ES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40005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Char char="●"/>
                      </a:pPr>
                      <a:r>
                        <a:rPr lang="es-ES" sz="1400" b="0" u="none" strike="noStrike" cap="none">
                          <a:solidFill>
                            <a:srgbClr val="0F24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Cicles d'ensenyaments esportius (*)</a:t>
                      </a:r>
                      <a:endParaRPr sz="1400" b="0" u="none" strike="noStrike" cap="none">
                        <a:solidFill>
                          <a:srgbClr val="0F24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2286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OPCIÓ D</a:t>
                      </a:r>
                      <a:endParaRPr sz="2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2860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Educació física (obligatòria) i una de les matèries següents: 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14400" marR="0" lvl="0" indent="-22860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14400" marR="0" lvl="0" indent="-22860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ciències de la terra i el medi ambient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14400" marR="0" lvl="0" indent="-22860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10"/>
                        <a:buFont typeface="Noto Sans Symbols"/>
                        <a:buChar char="●"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química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2062</Words>
  <Application>Microsoft Office PowerPoint</Application>
  <PresentationFormat>Personalizado</PresentationFormat>
  <Paragraphs>299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Noto Sans Symbols</vt:lpstr>
      <vt:lpstr>Calibri</vt:lpstr>
      <vt:lpstr>Montserrat</vt:lpstr>
      <vt:lpstr>Comic Sans MS</vt:lpstr>
      <vt:lpstr>Open Sans</vt:lpstr>
      <vt:lpstr>Times New Roman</vt:lpstr>
      <vt:lpstr>Arial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PREINSCRIPCIONS CURS 2021/2022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secretariacfa1</dc:creator>
  <cp:lastModifiedBy>prof-01</cp:lastModifiedBy>
  <cp:revision>1</cp:revision>
  <dcterms:modified xsi:type="dcterms:W3CDTF">2021-04-26T12:29:53Z</dcterms:modified>
</cp:coreProperties>
</file>