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6" r:id="rId4"/>
    <p:sldId id="258" r:id="rId5"/>
    <p:sldId id="279" r:id="rId6"/>
    <p:sldId id="281" r:id="rId7"/>
    <p:sldId id="282" r:id="rId8"/>
    <p:sldId id="283" r:id="rId9"/>
    <p:sldId id="277" r:id="rId10"/>
    <p:sldId id="275" r:id="rId11"/>
    <p:sldId id="261" r:id="rId12"/>
    <p:sldId id="271" r:id="rId13"/>
    <p:sldId id="272" r:id="rId14"/>
    <p:sldId id="273" r:id="rId15"/>
    <p:sldId id="274" r:id="rId16"/>
    <p:sldId id="263" r:id="rId17"/>
    <p:sldId id="264" r:id="rId18"/>
    <p:sldId id="265" r:id="rId19"/>
    <p:sldId id="267" r:id="rId20"/>
    <p:sldId id="268" r:id="rId21"/>
    <p:sldId id="270" r:id="rId22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FF99"/>
    <a:srgbClr val="F4F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5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6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9092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9261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9933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8676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2288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9268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940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99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856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855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5389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236C3-4B25-47AA-A0BC-73B78B014303}" type="datetimeFigureOut">
              <a:rPr lang="ca-ES" smtClean="0"/>
              <a:t>17/7/2020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7C50F-546A-4A5D-8BC2-E0D82ACE8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5232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6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71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24178" y="381321"/>
            <a:ext cx="9618133" cy="3934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a-ES" sz="969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s-ES" sz="969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4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INFORMACIÓ CURS PREPARACIÓ PROVES D’ACCÉS A C.F.G.S.</a:t>
            </a:r>
          </a:p>
          <a:p>
            <a:pPr algn="ctr"/>
            <a:endParaRPr lang="es-ES" sz="48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endParaRPr lang="es-ES" sz="48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EB2CF1A3-B74D-E84F-B9A1-DFBAAE78F3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524" y="4535893"/>
            <a:ext cx="1752545" cy="1940786"/>
          </a:xfrm>
          <a:prstGeom prst="rect">
            <a:avLst/>
          </a:prstGeom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695662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8355" y="395111"/>
            <a:ext cx="93359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b="1" dirty="0">
                <a:latin typeface="Comic Sans MS" panose="030F0702030302020204" pitchFamily="66" charset="0"/>
              </a:rPr>
              <a:t>AVALUACIÓ:</a:t>
            </a:r>
          </a:p>
          <a:p>
            <a:pPr algn="just"/>
            <a:endParaRPr lang="es-ES" sz="3200" b="1" dirty="0">
              <a:latin typeface="Comic Sans MS" panose="030F0702030302020204" pitchFamily="66" charset="0"/>
            </a:endParaRPr>
          </a:p>
          <a:p>
            <a:pPr marL="285738" indent="-285738" algn="just">
              <a:buFont typeface="Arial" panose="020B0604020202020204" pitchFamily="34" charset="0"/>
              <a:buChar char="•"/>
            </a:pP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durà</a:t>
            </a:r>
            <a:r>
              <a:rPr lang="es-ES" sz="3200" dirty="0">
                <a:latin typeface="Comic Sans MS" panose="030F0702030302020204" pitchFamily="66" charset="0"/>
              </a:rPr>
              <a:t> a </a:t>
            </a:r>
            <a:r>
              <a:rPr lang="es-ES" sz="3200" dirty="0" err="1">
                <a:latin typeface="Comic Sans MS" panose="030F0702030302020204" pitchFamily="66" charset="0"/>
              </a:rPr>
              <a:t>terme</a:t>
            </a:r>
            <a:r>
              <a:rPr lang="es-ES" sz="3200" dirty="0">
                <a:latin typeface="Comic Sans MS" panose="030F0702030302020204" pitchFamily="66" charset="0"/>
              </a:rPr>
              <a:t> una </a:t>
            </a:r>
            <a:r>
              <a:rPr lang="es-ES" sz="3200" dirty="0" err="1">
                <a:latin typeface="Comic Sans MS" panose="030F0702030302020204" pitchFamily="66" charset="0"/>
              </a:rPr>
              <a:t>avaluació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contínua</a:t>
            </a:r>
            <a:r>
              <a:rPr lang="es-ES" sz="3200" dirty="0">
                <a:latin typeface="Comic Sans MS" panose="030F0702030302020204" pitchFamily="66" charset="0"/>
              </a:rPr>
              <a:t> (</a:t>
            </a:r>
            <a:r>
              <a:rPr lang="es-ES" sz="3200" dirty="0" err="1">
                <a:latin typeface="Comic Sans MS" panose="030F0702030302020204" pitchFamily="66" charset="0"/>
              </a:rPr>
              <a:t>exàmens</a:t>
            </a:r>
            <a:r>
              <a:rPr lang="es-ES" sz="3200" dirty="0">
                <a:latin typeface="Comic Sans MS" panose="030F0702030302020204" pitchFamily="66" charset="0"/>
              </a:rPr>
              <a:t>, </a:t>
            </a:r>
            <a:r>
              <a:rPr lang="es-ES" sz="3200" dirty="0" err="1">
                <a:latin typeface="Comic Sans MS" panose="030F0702030302020204" pitchFamily="66" charset="0"/>
              </a:rPr>
              <a:t>treballs</a:t>
            </a:r>
            <a:r>
              <a:rPr lang="es-ES" sz="3200" dirty="0">
                <a:latin typeface="Comic Sans MS" panose="030F0702030302020204" pitchFamily="66" charset="0"/>
              </a:rPr>
              <a:t>, </a:t>
            </a:r>
            <a:r>
              <a:rPr lang="es-ES" sz="3200" dirty="0" err="1">
                <a:latin typeface="Comic Sans MS" panose="030F0702030302020204" pitchFamily="66" charset="0"/>
              </a:rPr>
              <a:t>exercicis</a:t>
            </a:r>
            <a:r>
              <a:rPr lang="es-ES" sz="3200" dirty="0">
                <a:latin typeface="Comic Sans MS" panose="030F0702030302020204" pitchFamily="66" charset="0"/>
              </a:rPr>
              <a:t>... i actitud de </a:t>
            </a:r>
            <a:r>
              <a:rPr lang="es-ES" sz="3200" dirty="0" err="1">
                <a:latin typeface="Comic Sans MS" panose="030F0702030302020204" pitchFamily="66" charset="0"/>
              </a:rPr>
              <a:t>l’alumne</a:t>
            </a:r>
            <a:r>
              <a:rPr lang="es-ES" sz="3200" dirty="0"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48355" y="3428621"/>
            <a:ext cx="933591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a-ES" sz="3200" dirty="0">
                <a:latin typeface="Comic Sans MS" panose="030F0702030302020204" pitchFamily="66" charset="0"/>
                <a:cs typeface="Arial" panose="020B0604020202020204" pitchFamily="34" charset="0"/>
              </a:rPr>
              <a:t>El professorat de les matèries específiques de l’IOC avaluaran amb els seus criteris, la part que imparteix, i el resultat es comunicarà al CFA, per a l’avaluació final.</a:t>
            </a:r>
          </a:p>
        </p:txBody>
      </p:sp>
    </p:spTree>
    <p:extLst>
      <p:ext uri="{BB962C8B-B14F-4D97-AF65-F5344CB8AC3E}">
        <p14:creationId xmlns:p14="http://schemas.microsoft.com/office/powerpoint/2010/main" val="4294400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905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4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799" y="457200"/>
            <a:ext cx="9030795" cy="53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36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altLang="es-ES" sz="2800" b="1" dirty="0"/>
              <a:t>Qualificació del curs corresponent al grau superior </a:t>
            </a:r>
            <a:r>
              <a:rPr lang="ca-ES" altLang="es-ES" sz="1400" b="1" dirty="0"/>
              <a:t>- 1</a:t>
            </a:r>
            <a:endParaRPr lang="ca-ES" altLang="es-E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399" y="1371600"/>
            <a:ext cx="9207869" cy="3048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591" indent="-228591" algn="l" defTabSz="914362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71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5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3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14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7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5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3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9933"/>
              </a:buClr>
              <a:buFont typeface="Wingdings" panose="05000000000000000000" pitchFamily="2" charset="2"/>
              <a:buChar char="ü"/>
            </a:pPr>
            <a:r>
              <a:rPr lang="ca-ES" altLang="es-ES" dirty="0"/>
              <a:t>Procediment de gestió de la qualificació final del curs </a:t>
            </a:r>
            <a:r>
              <a:rPr lang="ca-ES" altLang="es-ES" b="1" u="sng" dirty="0"/>
              <a:t>per part del centre</a:t>
            </a:r>
            <a:r>
              <a:rPr lang="ca-ES" altLang="es-ES" dirty="0"/>
              <a:t> qui faci </a:t>
            </a:r>
            <a:r>
              <a:rPr lang="ca-ES" altLang="es-ES" dirty="0">
                <a:solidFill>
                  <a:srgbClr val="FF9933"/>
                </a:solidFill>
              </a:rPr>
              <a:t>part comuna i part específica</a:t>
            </a:r>
            <a:r>
              <a:rPr lang="ca-ES" altLang="es-ES" dirty="0"/>
              <a:t>: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380999" y="2362200"/>
            <a:ext cx="7437126" cy="1295400"/>
          </a:xfrm>
          <a:prstGeom prst="rightArrowCallout">
            <a:avLst>
              <a:gd name="adj1" fmla="val 17648"/>
              <a:gd name="adj2" fmla="val 25000"/>
              <a:gd name="adj3" fmla="val 55725"/>
              <a:gd name="adj4" fmla="val 838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/>
            <a:r>
              <a:rPr lang="ca-ES" altLang="es-ES" sz="1800">
                <a:solidFill>
                  <a:srgbClr val="FFFF00"/>
                </a:solidFill>
                <a:latin typeface="Helvetica-Bold" pitchFamily="34" charset="0"/>
              </a:rPr>
              <a:t>Part comuna:</a:t>
            </a:r>
          </a:p>
          <a:p>
            <a:pPr eaLnBrk="1" hangingPunct="1"/>
            <a:r>
              <a:rPr lang="ca-ES" altLang="es-ES" sz="1800">
                <a:latin typeface="Helvetica-Bold" pitchFamily="34" charset="0"/>
              </a:rPr>
              <a:t> </a:t>
            </a:r>
            <a:r>
              <a:rPr lang="ca-ES" altLang="es-ES" sz="1600" b="1">
                <a:latin typeface="Helvetica-Bold" pitchFamily="34" charset="0"/>
              </a:rPr>
              <a:t>càlcul de la mitjana aritmètica de les qualificacions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obtingudes a cada una de les matèries seguint els 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criteris d’avaluació</a:t>
            </a:r>
            <a:endParaRPr lang="ca-ES" altLang="es-ES" sz="1600">
              <a:latin typeface="Helvetica-Bold" pitchFamily="34" charset="0"/>
            </a:endParaRPr>
          </a:p>
          <a:p>
            <a:pPr eaLnBrk="1" hangingPunct="1"/>
            <a:endParaRPr lang="ca-ES" altLang="es-ES" sz="1600">
              <a:latin typeface="Helvetica-Bold" pitchFamily="34" charset="0"/>
            </a:endParaRP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7010400" y="2286000"/>
            <a:ext cx="159367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 eaLnBrk="1" hangingPunct="1"/>
            <a:r>
              <a:rPr lang="ca-ES" altLang="es-ES"/>
              <a:t>50%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81000" y="4114800"/>
            <a:ext cx="7525662" cy="1524000"/>
          </a:xfrm>
          <a:prstGeom prst="rightArrowCallout">
            <a:avLst>
              <a:gd name="adj1" fmla="val 23380"/>
              <a:gd name="adj2" fmla="val 24190"/>
              <a:gd name="adj3" fmla="val 44625"/>
              <a:gd name="adj4" fmla="val 83333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/>
            <a:r>
              <a:rPr lang="ca-ES" altLang="es-ES" sz="1800">
                <a:solidFill>
                  <a:srgbClr val="FFFF00"/>
                </a:solidFill>
                <a:latin typeface="Helvetica-Bold" pitchFamily="34" charset="0"/>
              </a:rPr>
              <a:t>Part específica: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càlcul de la mitjana aritmètica de les qualificacions 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obtingudes  a cada una de les matèries seguint els 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criteris d’avaluació</a:t>
            </a:r>
            <a:endParaRPr lang="ca-ES" altLang="es-ES" sz="1600">
              <a:latin typeface="Helvetica-Bold" pitchFamily="34" charset="0"/>
            </a:endParaRPr>
          </a:p>
          <a:p>
            <a:pPr eaLnBrk="1" hangingPunct="1"/>
            <a:endParaRPr lang="ca-ES" altLang="es-ES" sz="1600" b="1">
              <a:latin typeface="Helvetica-Bold" pitchFamily="34" charset="0"/>
            </a:endParaRP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(</a:t>
            </a:r>
            <a:r>
              <a:rPr lang="ca-ES" altLang="es-ES" sz="1600" b="1" u="sng">
                <a:latin typeface="Helvetica-Bold" pitchFamily="34" charset="0"/>
              </a:rPr>
              <a:t>obtingud</a:t>
            </a:r>
            <a:r>
              <a:rPr lang="ca-ES" altLang="es-ES" sz="1600" b="1" i="1" u="sng">
                <a:latin typeface="Helvetica-Bold" pitchFamily="34" charset="0"/>
              </a:rPr>
              <a:t>es al centre o trameses per l’IOC</a:t>
            </a:r>
            <a:r>
              <a:rPr lang="ca-ES" altLang="es-ES" sz="1600" b="1">
                <a:latin typeface="Helvetica-Bold" pitchFamily="34" charset="0"/>
              </a:rPr>
              <a:t>).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7162799" y="4343400"/>
            <a:ext cx="1328058" cy="12192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 eaLnBrk="1" hangingPunct="1"/>
            <a:r>
              <a:rPr lang="ca-ES" altLang="es-ES"/>
              <a:t>50%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6705599" y="5867400"/>
            <a:ext cx="2390504" cy="838200"/>
          </a:xfrm>
          <a:prstGeom prst="flowChartPunchedTap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 eaLnBrk="1" hangingPunct="1"/>
            <a:r>
              <a:rPr lang="ca-ES" altLang="es-ES"/>
              <a:t>100%</a:t>
            </a: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6476999" y="5791200"/>
            <a:ext cx="283319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>
            <a:off x="685799" y="5943600"/>
            <a:ext cx="5931993" cy="6858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345664631 h 21600"/>
              <a:gd name="T4" fmla="*/ 2147483646 w 21600"/>
              <a:gd name="T5" fmla="*/ 691329263 h 21600"/>
              <a:gd name="T6" fmla="*/ 2147483646 w 21600"/>
              <a:gd name="T7" fmla="*/ 34566463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 eaLnBrk="1" hangingPunct="1"/>
            <a:r>
              <a:rPr lang="ca-ES" altLang="es-ES"/>
              <a:t>Qualificació final del curs</a:t>
            </a:r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>
            <a:off x="7467600" y="3886200"/>
            <a:ext cx="442686" cy="304800"/>
          </a:xfrm>
          <a:prstGeom prst="plus">
            <a:avLst>
              <a:gd name="adj" fmla="val 4427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8585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  <p:bldP spid="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61810" y="381000"/>
            <a:ext cx="8786989" cy="60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36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altLang="es-ES" sz="2800"/>
              <a:t>Qualificació del curs corresponent al </a:t>
            </a:r>
            <a:r>
              <a:rPr lang="ca-ES" altLang="es-ES" sz="2800">
                <a:solidFill>
                  <a:srgbClr val="000099"/>
                </a:solidFill>
              </a:rPr>
              <a:t>grau superior</a:t>
            </a:r>
            <a:r>
              <a:rPr lang="ca-ES" altLang="es-ES" sz="2800"/>
              <a:t> </a:t>
            </a:r>
            <a:r>
              <a:rPr lang="ca-ES" altLang="es-ES" sz="1400"/>
              <a:t>- 2</a:t>
            </a:r>
            <a:endParaRPr lang="es-ES" altLang="es-ES" sz="14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61810" y="1295400"/>
            <a:ext cx="8786989" cy="4800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591" indent="-228591" algn="l" defTabSz="914362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71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5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3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14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7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5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3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9933"/>
              </a:buClr>
              <a:buFont typeface="Wingdings" panose="05000000000000000000" pitchFamily="2" charset="2"/>
              <a:buChar char="ü"/>
            </a:pPr>
            <a:r>
              <a:rPr lang="ca-ES" altLang="es-ES"/>
              <a:t>Procediment de gestió de la qualificació final del curs </a:t>
            </a:r>
            <a:r>
              <a:rPr lang="ca-ES" altLang="es-ES" b="1" u="sng"/>
              <a:t>per part del centre</a:t>
            </a:r>
            <a:r>
              <a:rPr lang="ca-ES" altLang="es-ES"/>
              <a:t> qui es presenta sols a la </a:t>
            </a:r>
            <a:r>
              <a:rPr lang="ca-ES" altLang="es-ES">
                <a:solidFill>
                  <a:srgbClr val="FF9933"/>
                </a:solidFill>
              </a:rPr>
              <a:t>part comuna</a:t>
            </a:r>
            <a:r>
              <a:rPr lang="ca-ES" altLang="es-ES"/>
              <a:t>:</a:t>
            </a:r>
            <a:endParaRPr lang="ca-ES" altLang="es-E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61244" y="2362200"/>
            <a:ext cx="7236344" cy="1295400"/>
          </a:xfrm>
          <a:prstGeom prst="rightArrowCallout">
            <a:avLst>
              <a:gd name="adj1" fmla="val 17648"/>
              <a:gd name="adj2" fmla="val 25000"/>
              <a:gd name="adj3" fmla="val 55725"/>
              <a:gd name="adj4" fmla="val 838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/>
            <a:r>
              <a:rPr lang="ca-ES" altLang="es-ES" sz="1800">
                <a:solidFill>
                  <a:srgbClr val="FFFF00"/>
                </a:solidFill>
                <a:latin typeface="Helvetica-Bold" pitchFamily="34" charset="0"/>
              </a:rPr>
              <a:t>Part comuna: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Càlcul de la mitjana aritmètica de les qualificacions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obtingudes a cada una de les matèries seguint els </a:t>
            </a:r>
          </a:p>
          <a:p>
            <a:pPr eaLnBrk="1" hangingPunct="1"/>
            <a:r>
              <a:rPr lang="ca-ES" altLang="es-ES" sz="1600" b="1">
                <a:latin typeface="Helvetica-Bold" pitchFamily="34" charset="0"/>
              </a:rPr>
              <a:t>criteris d’avaluació</a:t>
            </a:r>
            <a:endParaRPr lang="ca-ES" altLang="es-ES" sz="1600">
              <a:latin typeface="Helvetica-Bold" pitchFamily="34" charset="0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7006166" y="2286000"/>
            <a:ext cx="1550645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ca-ES" altLang="es-ES"/>
              <a:t>100%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68455" y="4365625"/>
            <a:ext cx="5771845" cy="6858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345664631 h 21600"/>
              <a:gd name="T4" fmla="*/ 2147483646 w 21600"/>
              <a:gd name="T5" fmla="*/ 691329263 h 21600"/>
              <a:gd name="T6" fmla="*/ 2147483646 w 21600"/>
              <a:gd name="T7" fmla="*/ 34566463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ca-ES" altLang="es-ES"/>
              <a:t>Qualificació final del curs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6726238" y="4292600"/>
            <a:ext cx="2325968" cy="838200"/>
          </a:xfrm>
          <a:prstGeom prst="flowChartPunchedTap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ca-ES" altLang="es-ES"/>
              <a:t>100%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469474" y="4114800"/>
            <a:ext cx="275670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59047" y="6092825"/>
            <a:ext cx="9217724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s-ES" altLang="es-ES" sz="1600" b="1">
                <a:solidFill>
                  <a:srgbClr val="FF3300"/>
                </a:solidFill>
              </a:rPr>
              <a:t> Al final del </a:t>
            </a:r>
            <a:r>
              <a:rPr lang="ca-ES" altLang="es-ES" sz="1600" b="1">
                <a:solidFill>
                  <a:srgbClr val="FF3300"/>
                </a:solidFill>
              </a:rPr>
              <a:t>curs</a:t>
            </a:r>
            <a:r>
              <a:rPr lang="es-ES" altLang="es-ES" sz="1600" b="1">
                <a:solidFill>
                  <a:srgbClr val="FF3300"/>
                </a:solidFill>
              </a:rPr>
              <a:t> es l</a:t>
            </a:r>
            <a:r>
              <a:rPr lang="ca-ES" altLang="es-ES" sz="1600" b="1">
                <a:solidFill>
                  <a:srgbClr val="FF3300"/>
                </a:solidFill>
              </a:rPr>
              <a:t>liura un certificat del CFA SFG de la qualificació final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732130" y="5229225"/>
            <a:ext cx="861469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ca-ES" altLang="es-ES" sz="2000" b="1" dirty="0">
                <a:solidFill>
                  <a:schemeClr val="accent2"/>
                </a:solidFill>
                <a:latin typeface="Helvetica-Bold" pitchFamily="34" charset="0"/>
              </a:rPr>
              <a:t>La superació del curs en el CFA Sant Feliu de Guíxols es produirà si la qualificació global és </a:t>
            </a:r>
            <a:r>
              <a:rPr lang="ca-ES" altLang="es-ES" sz="2000" b="1" dirty="0">
                <a:solidFill>
                  <a:srgbClr val="FF3300"/>
                </a:solidFill>
                <a:latin typeface="Helvetica-Bold" pitchFamily="34" charset="0"/>
              </a:rPr>
              <a:t>5</a:t>
            </a:r>
            <a:r>
              <a:rPr lang="ca-ES" altLang="es-ES" sz="2000" b="1" dirty="0">
                <a:latin typeface="Helvetica-Bold" pitchFamily="34" charset="0"/>
              </a:rPr>
              <a:t> </a:t>
            </a:r>
            <a:r>
              <a:rPr lang="ca-ES" altLang="es-ES" sz="1600" dirty="0">
                <a:latin typeface="Helvetica-Bold" pitchFamily="34" charset="0"/>
              </a:rPr>
              <a:t>(</a:t>
            </a:r>
            <a:r>
              <a:rPr lang="ca-ES" altLang="es-ES" sz="1600" b="1" dirty="0">
                <a:latin typeface="Helvetica-Bold" pitchFamily="34" charset="0"/>
              </a:rPr>
              <a:t>equivalència a la prova 1 punt mínim</a:t>
            </a:r>
            <a:r>
              <a:rPr lang="ca-ES" altLang="es-ES" sz="1600" dirty="0">
                <a:latin typeface="Helvetica-Bold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373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457200"/>
            <a:ext cx="7772400" cy="53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36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altLang="es-ES" sz="2800"/>
              <a:t>Qualificació del curs corresponent al </a:t>
            </a:r>
            <a:r>
              <a:rPr lang="ca-ES" altLang="es-ES" sz="2800">
                <a:solidFill>
                  <a:srgbClr val="000099"/>
                </a:solidFill>
              </a:rPr>
              <a:t>grau superior</a:t>
            </a:r>
            <a:r>
              <a:rPr lang="ca-ES" altLang="es-ES" sz="2800"/>
              <a:t> </a:t>
            </a:r>
            <a:r>
              <a:rPr lang="ca-ES" altLang="es-ES" sz="1400"/>
              <a:t>- 3</a:t>
            </a:r>
            <a:endParaRPr lang="ca-ES" altLang="es-ES" sz="2800"/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457200" y="1600200"/>
            <a:ext cx="82296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9933"/>
              </a:buClr>
              <a:buFont typeface="Wingdings" panose="05000000000000000000" pitchFamily="2" charset="2"/>
              <a:buChar char="ü"/>
            </a:pPr>
            <a:r>
              <a:rPr lang="ca-ES" altLang="es-ES" dirty="0"/>
              <a:t>Quins efectes té la qualificació del curs de preparació per a la qualificació final de la prova d’accés?</a:t>
            </a:r>
          </a:p>
          <a:p>
            <a:pPr algn="just" eaLnBrk="1" hangingPunct="1">
              <a:spcBef>
                <a:spcPct val="50000"/>
              </a:spcBef>
              <a:buClr>
                <a:srgbClr val="FF9933"/>
              </a:buClr>
              <a:buFont typeface="Wingdings" panose="05000000000000000000" pitchFamily="2" charset="2"/>
              <a:buNone/>
            </a:pPr>
            <a:r>
              <a:rPr lang="ca-ES" altLang="es-ES" b="1" dirty="0">
                <a:solidFill>
                  <a:srgbClr val="0070C0"/>
                </a:solidFill>
              </a:rPr>
              <a:t>Un cop realitzada la prova, i si s’ha obtingut una puntuació mínima </a:t>
            </a:r>
            <a:r>
              <a:rPr lang="ca-ES" altLang="es-ES" b="1" dirty="0">
                <a:solidFill>
                  <a:srgbClr val="FF0000"/>
                </a:solidFill>
              </a:rPr>
              <a:t>4</a:t>
            </a:r>
            <a:r>
              <a:rPr lang="ca-ES" altLang="es-ES" b="1" dirty="0">
                <a:solidFill>
                  <a:srgbClr val="0070C0"/>
                </a:solidFill>
              </a:rPr>
              <a:t>, es sumarà a aquesta, el resultat corresponent a la multiplicació del coeficient 0,20 sobre la qualificació final del curs de preparació.</a:t>
            </a:r>
          </a:p>
        </p:txBody>
      </p:sp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762000" y="4572000"/>
          <a:ext cx="79248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Hoja de cálculo" r:id="rId3" imgW="7429676" imgH="1857547" progId="Excel.Sheet.8">
                  <p:embed/>
                </p:oleObj>
              </mc:Choice>
              <mc:Fallback>
                <p:oleObj name="Hoja de cálculo" r:id="rId3" imgW="7429676" imgH="1857547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79248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1524000" y="4114800"/>
            <a:ext cx="62880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es-ES" sz="1000" b="1"/>
              <a:t>PROPOSTA DE MODEL DE REGISTRE I DE CÀLCUL DE LES QUALIFICACIONS DE </a:t>
            </a:r>
            <a:r>
              <a:rPr lang="ca-ES" altLang="es-ES" sz="1000" b="1">
                <a:solidFill>
                  <a:srgbClr val="000099"/>
                </a:solidFill>
              </a:rPr>
              <a:t>GRAU  SUPERIOR</a:t>
            </a:r>
          </a:p>
        </p:txBody>
      </p:sp>
    </p:spTree>
    <p:extLst>
      <p:ext uri="{BB962C8B-B14F-4D97-AF65-F5344CB8AC3E}">
        <p14:creationId xmlns:p14="http://schemas.microsoft.com/office/powerpoint/2010/main" val="37807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457200"/>
            <a:ext cx="7772400" cy="53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36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altLang="es-ES" sz="2800"/>
              <a:t>Qualificació final del curs corresponent al </a:t>
            </a:r>
            <a:r>
              <a:rPr lang="ca-ES" altLang="es-ES" sz="2800">
                <a:solidFill>
                  <a:srgbClr val="000099"/>
                </a:solidFill>
              </a:rPr>
              <a:t>grau superior</a:t>
            </a:r>
            <a:r>
              <a:rPr lang="ca-ES" altLang="es-ES" sz="2800"/>
              <a:t> </a:t>
            </a:r>
            <a:r>
              <a:rPr lang="ca-ES" altLang="es-ES" sz="1400"/>
              <a:t>- 4</a:t>
            </a:r>
            <a:endParaRPr lang="ca-ES" altLang="es-ES" sz="280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1371600"/>
            <a:ext cx="7924800" cy="3048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591" indent="-228591" algn="l" defTabSz="914362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71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5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32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14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75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5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37" indent="-228591" algn="l" defTabSz="91436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9933"/>
              </a:buClr>
              <a:buFont typeface="Wingdings" panose="05000000000000000000" pitchFamily="2" charset="2"/>
              <a:buChar char="ü"/>
            </a:pPr>
            <a:r>
              <a:rPr lang="ca-ES" altLang="es-ES"/>
              <a:t>Criteri d’obtenció de la qualificació final de la </a:t>
            </a:r>
            <a:r>
              <a:rPr lang="ca-ES" altLang="es-ES" u="sng"/>
              <a:t>prova d’accés</a:t>
            </a:r>
            <a:r>
              <a:rPr lang="ca-ES" altLang="es-ES"/>
              <a:t>:</a:t>
            </a:r>
          </a:p>
          <a:p>
            <a:pPr>
              <a:buClr>
                <a:srgbClr val="FF9933"/>
              </a:buClr>
              <a:buFont typeface="Wingdings" panose="05000000000000000000" pitchFamily="2" charset="2"/>
              <a:buNone/>
            </a:pPr>
            <a:endParaRPr lang="ca-ES" altLang="es-ES"/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838200" y="2133600"/>
            <a:ext cx="7696200" cy="3048000"/>
          </a:xfrm>
          <a:prstGeom prst="downArrowCallout">
            <a:avLst>
              <a:gd name="adj1" fmla="val 63125"/>
              <a:gd name="adj2" fmla="val 63125"/>
              <a:gd name="adj3" fmla="val 16667"/>
              <a:gd name="adj4" fmla="val 71356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ca-ES" altLang="es-ES" sz="2200" dirty="0">
                <a:latin typeface="Helvetica-Bold" pitchFamily="34" charset="0"/>
              </a:rPr>
              <a:t>                         Resultat prova </a:t>
            </a:r>
            <a:r>
              <a:rPr lang="ca-ES" altLang="es-ES" sz="1400" dirty="0">
                <a:latin typeface="Helvetica-Bold" pitchFamily="34" charset="0"/>
              </a:rPr>
              <a:t>(superant nota mínima: </a:t>
            </a:r>
            <a:r>
              <a:rPr lang="ca-ES" altLang="es-ES" sz="1600" b="1" dirty="0">
                <a:solidFill>
                  <a:srgbClr val="FF3300"/>
                </a:solidFill>
                <a:latin typeface="Helvetica-Bold" pitchFamily="34" charset="0"/>
              </a:rPr>
              <a:t>4</a:t>
            </a:r>
            <a:r>
              <a:rPr lang="ca-ES" altLang="es-ES" sz="1400" dirty="0">
                <a:latin typeface="Helvetica-Bold" pitchFamily="34" charset="0"/>
              </a:rPr>
              <a:t>)</a:t>
            </a:r>
            <a:endParaRPr lang="ca-ES" altLang="es-ES" sz="2200" dirty="0">
              <a:latin typeface="Helvetica-Bold" pitchFamily="34" charset="0"/>
            </a:endParaRPr>
          </a:p>
          <a:p>
            <a:pPr algn="ctr" eaLnBrk="1" hangingPunct="1"/>
            <a:r>
              <a:rPr lang="ca-ES" altLang="es-ES" sz="2200" dirty="0">
                <a:latin typeface="Helvetica-Bold" pitchFamily="34" charset="0"/>
              </a:rPr>
              <a:t>+ </a:t>
            </a:r>
          </a:p>
          <a:p>
            <a:pPr algn="ctr" eaLnBrk="1" hangingPunct="1"/>
            <a:r>
              <a:rPr lang="ca-ES" altLang="es-ES" sz="2200" dirty="0">
                <a:latin typeface="Helvetica-Bold" pitchFamily="34" charset="0"/>
              </a:rPr>
              <a:t>0,20 de la qualificació del curs </a:t>
            </a:r>
            <a:r>
              <a:rPr lang="ca-ES" altLang="es-ES" sz="1400" dirty="0">
                <a:latin typeface="Helvetica-Bold" pitchFamily="34" charset="0"/>
              </a:rPr>
              <a:t>( </a:t>
            </a:r>
            <a:r>
              <a:rPr lang="ca-ES" altLang="es-ES" sz="1600" b="1" dirty="0">
                <a:solidFill>
                  <a:srgbClr val="FF3300"/>
                </a:solidFill>
                <a:latin typeface="Helvetica-Bold" pitchFamily="34" charset="0"/>
              </a:rPr>
              <a:t>2</a:t>
            </a:r>
            <a:r>
              <a:rPr lang="ca-ES" altLang="es-ES" sz="1400" dirty="0">
                <a:solidFill>
                  <a:srgbClr val="FF3300"/>
                </a:solidFill>
                <a:latin typeface="Helvetica-Bold" pitchFamily="34" charset="0"/>
              </a:rPr>
              <a:t> </a:t>
            </a:r>
            <a:r>
              <a:rPr lang="ca-ES" altLang="es-ES" sz="1400" dirty="0">
                <a:latin typeface="Helvetica-Bold" pitchFamily="34" charset="0"/>
              </a:rPr>
              <a:t>punts)</a:t>
            </a:r>
          </a:p>
          <a:p>
            <a:pPr algn="ctr" eaLnBrk="1" hangingPunct="1"/>
            <a:r>
              <a:rPr lang="ca-ES" altLang="es-ES" sz="2200" dirty="0">
                <a:latin typeface="Helvetica-Bold" pitchFamily="34" charset="0"/>
              </a:rPr>
              <a:t>+</a:t>
            </a:r>
          </a:p>
          <a:p>
            <a:pPr algn="ctr" eaLnBrk="1" hangingPunct="1"/>
            <a:r>
              <a:rPr lang="ca-ES" altLang="es-ES" sz="2200" dirty="0">
                <a:latin typeface="Helvetica-Bold" pitchFamily="34" charset="0"/>
              </a:rPr>
              <a:t> currículum </a:t>
            </a:r>
            <a:r>
              <a:rPr lang="ca-ES" altLang="es-ES" sz="1400" dirty="0">
                <a:latin typeface="Helvetica-Bold" pitchFamily="34" charset="0"/>
              </a:rPr>
              <a:t>(màxim</a:t>
            </a:r>
            <a:r>
              <a:rPr lang="ca-ES" altLang="es-ES" sz="1400" dirty="0">
                <a:solidFill>
                  <a:srgbClr val="FF3300"/>
                </a:solidFill>
                <a:latin typeface="Helvetica-Bold" pitchFamily="34" charset="0"/>
              </a:rPr>
              <a:t> 1 </a:t>
            </a:r>
            <a:r>
              <a:rPr lang="ca-ES" altLang="es-ES" sz="1400" dirty="0">
                <a:latin typeface="Helvetica-Bold" pitchFamily="34" charset="0"/>
              </a:rPr>
              <a:t>punt)</a:t>
            </a:r>
          </a:p>
        </p:txBody>
      </p:sp>
      <p:sp>
        <p:nvSpPr>
          <p:cNvPr id="5" name="WordArt 15"/>
          <p:cNvSpPr>
            <a:spLocks noChangeArrowheads="1" noChangeShapeType="1" noTextEdit="1"/>
          </p:cNvSpPr>
          <p:nvPr/>
        </p:nvSpPr>
        <p:spPr bwMode="auto">
          <a:xfrm>
            <a:off x="3505200" y="6210300"/>
            <a:ext cx="21336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a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Apte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2667000" y="5257800"/>
            <a:ext cx="40386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altLang="es-ES" b="1"/>
              <a:t>Si la puntuació total és igual o superior a 5.</a:t>
            </a:r>
          </a:p>
        </p:txBody>
      </p:sp>
    </p:spTree>
    <p:extLst>
      <p:ext uri="{BB962C8B-B14F-4D97-AF65-F5344CB8AC3E}">
        <p14:creationId xmlns:p14="http://schemas.microsoft.com/office/powerpoint/2010/main" val="3320553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13657" y="435429"/>
            <a:ext cx="902425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b="0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FUNCIONAMENT GENERAL DEL CENTRE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Recordeu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apagar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els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telèfons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mòbils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pt-BR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Les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classes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comencen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a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l’hora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i deu i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acaben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a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l’hora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punt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Depenent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cada</a:t>
            </a:r>
            <a:r>
              <a:rPr lang="pt-BR" sz="24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professor.</a:t>
            </a:r>
            <a:endParaRPr lang="pt-BR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pt-BR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Les classes són presencials. Cal un 80% d'assistència. Es controlarà amb signatures diàries.</a:t>
            </a:r>
            <a:r>
              <a:rPr lang="ca-ES" sz="24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2400" dirty="0">
                <a:latin typeface="Comic Sans MS" panose="030F0702030302020204" pitchFamily="66" charset="0"/>
                <a:cs typeface="Arial" panose="020B0604020202020204" pitchFamily="34" charset="0"/>
              </a:rPr>
              <a:t>És necessari un justificant del dia o dies que no es pugui assistir.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ls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horaris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són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susceptibles de 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canvi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en 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funció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les </a:t>
            </a:r>
            <a:r>
              <a:rPr lang="es-ES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necessitats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del centre.</a:t>
            </a:r>
          </a:p>
        </p:txBody>
      </p:sp>
    </p:spTree>
    <p:extLst>
      <p:ext uri="{BB962C8B-B14F-4D97-AF65-F5344CB8AC3E}">
        <p14:creationId xmlns:p14="http://schemas.microsoft.com/office/powerpoint/2010/main" val="132527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2741" y="5030138"/>
            <a:ext cx="898071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1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Us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preguem que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ens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comuniqueu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si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voleu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deixar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el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curs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pt-BR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La tutora us oferirà un horari de tutoria.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22741" y="2098285"/>
            <a:ext cx="8479972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1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Us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heu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fer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càrrec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recollir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fotocòpies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i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apunts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pels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companys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que no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vinguin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a classe.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2741" y="3633743"/>
            <a:ext cx="8479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latin typeface="Comic Sans MS" panose="030F0702030302020204" pitchFamily="66" charset="0"/>
              </a:rPr>
              <a:t>Cal respectar les normes de funcionament del centre: mòbils, fotocòpies, recollida selectiva, fumar, lavabos, netedat i ordre a les aules ...</a:t>
            </a:r>
            <a:endParaRPr lang="ca-ES" sz="2400" i="1" dirty="0">
              <a:latin typeface="Comic Sans MS" panose="030F0702030302020204" pitchFamily="66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22741" y="332558"/>
            <a:ext cx="9252857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1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La classe ha de triar un delegat o delegada que sigui interlocutor/a amb el claustre de mestres i professors i assisteixi a les reunions de delegats.</a:t>
            </a:r>
          </a:p>
        </p:txBody>
      </p:sp>
    </p:spTree>
    <p:extLst>
      <p:ext uri="{BB962C8B-B14F-4D97-AF65-F5344CB8AC3E}">
        <p14:creationId xmlns:p14="http://schemas.microsoft.com/office/powerpoint/2010/main" val="3911090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3287" y="266772"/>
            <a:ext cx="910045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2400" b="1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MATERIAL PER P.A.C.F.G.S</a:t>
            </a:r>
            <a:r>
              <a:rPr lang="ca-ES" sz="24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  <a:endParaRPr lang="ca-ES" sz="1000" b="1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CATALANA: material que aportarà la professora i del </a:t>
            </a:r>
            <a:r>
              <a:rPr lang="ca-ES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moodle</a:t>
            </a:r>
            <a:r>
              <a:rPr lang="ca-ES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ca-ES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CASTELLANA: material del </a:t>
            </a:r>
            <a:r>
              <a:rPr lang="ca-ES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moodle</a:t>
            </a:r>
            <a:r>
              <a:rPr lang="ca-ES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ca-ES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ANGLESA: “CONTRAST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for Batxillerat 1” (</a:t>
            </a:r>
            <a:r>
              <a:rPr lang="ca-ES" sz="2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catalan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). </a:t>
            </a:r>
            <a:r>
              <a:rPr lang="ca-ES" sz="2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Student’s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2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Book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r>
              <a:rPr lang="ca-ES" sz="2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Burlington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2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Books</a:t>
            </a:r>
            <a:r>
              <a:rPr lang="ca-ES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  <a:endParaRPr lang="ca-ES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ca-ES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MATEMÀTIQUES: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Dossier</a:t>
            </a:r>
            <a:r>
              <a:rPr lang="pt-BR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que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us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comunicarà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el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professor (baixar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del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2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moodle</a:t>
            </a:r>
            <a:r>
              <a:rPr lang="pt-BR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).</a:t>
            </a:r>
          </a:p>
          <a:p>
            <a:pPr algn="just"/>
            <a:endParaRPr lang="pt-BR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GEOGRAFIA SOCIAL I ECONÒMICA: Dossier que us comunicarà  la professora </a:t>
            </a:r>
          </a:p>
          <a:p>
            <a:pPr algn="just"/>
            <a:endParaRPr lang="ca-ES" sz="22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PSICOLOGIA: Dossier “Psicologia i Sociologia”.(Papereria</a:t>
            </a:r>
            <a:r>
              <a:rPr lang="it-IT" sz="2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Eva </a:t>
            </a:r>
            <a:r>
              <a:rPr lang="it-IT" sz="2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o moodle).</a:t>
            </a:r>
          </a:p>
        </p:txBody>
      </p:sp>
    </p:spTree>
    <p:extLst>
      <p:ext uri="{BB962C8B-B14F-4D97-AF65-F5344CB8AC3E}">
        <p14:creationId xmlns:p14="http://schemas.microsoft.com/office/powerpoint/2010/main" val="516620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8600" y="435430"/>
            <a:ext cx="938348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100" b="1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MESTRES I PROFESSORS/ES DEL CURS</a:t>
            </a:r>
          </a:p>
          <a:p>
            <a:endParaRPr lang="ca-ES" sz="2100" b="0" i="0" u="sng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TUTORA I  COORDINADORA :  Coral Bonet</a:t>
            </a: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ca-ES" sz="21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MATÈRIES COMUNES</a:t>
            </a: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CATALANA: Coral Bonet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CASTELLANA: Mª Àngels Río</a:t>
            </a: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LLENGUA ANGLESA: </a:t>
            </a:r>
            <a:r>
              <a:rPr lang="ca-ES" sz="2100" dirty="0">
                <a:solidFill>
                  <a:srgbClr val="000000"/>
                </a:solidFill>
                <a:latin typeface="Comic Sans MS" panose="030F0702030302020204" pitchFamily="66" charset="0"/>
              </a:rPr>
              <a:t>Esperança Mallol</a:t>
            </a:r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MATEMÀTIQUES: </a:t>
            </a:r>
            <a:r>
              <a:rPr lang="ca-ES" sz="21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Esther Garcia</a:t>
            </a:r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ca-ES" sz="2100" b="1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ca-ES" sz="21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MATÈRIES ESPECÍFIQUES</a:t>
            </a: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GEOGRAFIA: Ramon Suñé</a:t>
            </a:r>
          </a:p>
          <a:p>
            <a:endParaRPr lang="ca-ES" sz="21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1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PSICOLOGIA i SOCIOLOGIA: Montse Baró</a:t>
            </a:r>
          </a:p>
        </p:txBody>
      </p:sp>
    </p:spTree>
    <p:extLst>
      <p:ext uri="{BB962C8B-B14F-4D97-AF65-F5344CB8AC3E}">
        <p14:creationId xmlns:p14="http://schemas.microsoft.com/office/powerpoint/2010/main" val="296586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44286" y="265692"/>
            <a:ext cx="90460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44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QUI POT CURSAR AQUESTS ESTUDIS?</a:t>
            </a:r>
            <a:endParaRPr lang="ca-ES" sz="240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ca-ES" sz="3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ca-ES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Aspirants que compleixen 19 anys al llarg de l’any natural en què es realitza l’examen, sense cap requisit addicional.</a:t>
            </a:r>
          </a:p>
          <a:p>
            <a:endParaRPr lang="ca-ES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ca-ES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Aspirants que compleixen els 18 anys al llarg de l’any natural en què es realitza l’examen, i tenen un títol de Tècnic esportiu.</a:t>
            </a:r>
          </a:p>
        </p:txBody>
      </p:sp>
    </p:spTree>
    <p:extLst>
      <p:ext uri="{BB962C8B-B14F-4D97-AF65-F5344CB8AC3E}">
        <p14:creationId xmlns:p14="http://schemas.microsoft.com/office/powerpoint/2010/main" val="1633390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4543" y="402771"/>
            <a:ext cx="90024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b="0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Adreces d’interès: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Informació escola d’adults. CFA Sant Feliu de Guíxols:</a:t>
            </a:r>
          </a:p>
          <a:p>
            <a:r>
              <a:rPr lang="ca-ES" sz="24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	 </a:t>
            </a: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http://agora.xtec.cat/cfaguixols/moodle/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Informacions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prova d’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accés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(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temaris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i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examens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,...)</a:t>
            </a:r>
          </a:p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	 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www20.gencat.cat › 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Inici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› 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Serveis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i 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tramits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› 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Proves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› 	</a:t>
            </a:r>
            <a:r>
              <a:rPr lang="fr-FR" sz="24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     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Proves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d'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acces</a:t>
            </a:r>
            <a:endParaRPr lang="fr-FR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http://www.xtec.cat/fp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Altres:</a:t>
            </a:r>
          </a:p>
          <a:p>
            <a:endParaRPr lang="ca-ES" sz="24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ca-ES" sz="24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ca-ES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IOC : http://ioc.xtec.cat/educacio/</a:t>
            </a:r>
          </a:p>
        </p:txBody>
      </p:sp>
    </p:spTree>
    <p:extLst>
      <p:ext uri="{BB962C8B-B14F-4D97-AF65-F5344CB8AC3E}">
        <p14:creationId xmlns:p14="http://schemas.microsoft.com/office/powerpoint/2010/main" val="788921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5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5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44286" y="265692"/>
            <a:ext cx="90460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54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DURADA DEL CURS </a:t>
            </a:r>
            <a:endParaRPr lang="ca-ES" sz="54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2080" y="995680"/>
            <a:ext cx="95707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ca-ES" altLang="es-ES" sz="3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altLang="es-ES" sz="4400" dirty="0">
                <a:latin typeface="Comic Sans MS" panose="030F0702030302020204" pitchFamily="66" charset="0"/>
                <a:cs typeface="Arial" panose="020B0604020202020204" pitchFamily="34" charset="0"/>
              </a:rPr>
              <a:t>El curs va de setembre a maig.  </a:t>
            </a:r>
          </a:p>
          <a:p>
            <a:pPr algn="just"/>
            <a:endParaRPr lang="ca-ES" altLang="es-E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altLang="es-ES" sz="4400" dirty="0">
                <a:latin typeface="Comic Sans MS" panose="030F0702030302020204" pitchFamily="66" charset="0"/>
                <a:cs typeface="Arial" panose="020B0604020202020204" pitchFamily="34" charset="0"/>
              </a:rPr>
              <a:t>La durada mínima per a la preparació de les proves d'accés al grau superior és de 300 hores per a la part comuna i de 99 hores per a les dues matèries de la part específica.</a:t>
            </a:r>
          </a:p>
          <a:p>
            <a:pPr algn="just"/>
            <a:endParaRPr lang="ca-ES" altLang="es-ES" sz="3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a-ES" altLang="es-E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359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8611" y="235536"/>
            <a:ext cx="9261122" cy="7017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54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ESTRUCTURA DEL CURS</a:t>
            </a:r>
          </a:p>
          <a:p>
            <a:endParaRPr lang="ca-ES" sz="240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es-ES" sz="40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</a:t>
            </a:r>
            <a:r>
              <a:rPr lang="es-ES" sz="4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comuna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</a:p>
          <a:p>
            <a:endParaRPr lang="es-ES" sz="1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llengua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catalana, 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llengua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castellana, 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matemàtiques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llengua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estrangera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anglès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/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francès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(IOC)</a:t>
            </a:r>
          </a:p>
          <a:p>
            <a:endParaRPr lang="es-ES" sz="4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	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Aquesta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és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igual per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tothom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sz="4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28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4637" y="225777"/>
            <a:ext cx="892951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a-ES" sz="4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Part específica</a:t>
            </a:r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</a:p>
          <a:p>
            <a:r>
              <a:rPr lang="ca-E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Es seleccionaran dues assignatures en funció dels estudis que es vulguin cursar.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00779" y="2001892"/>
            <a:ext cx="901337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Al CFA St. Feliu de Guíxols s’imparteix: </a:t>
            </a:r>
          </a:p>
          <a:p>
            <a:pPr algn="just"/>
            <a:endParaRPr lang="ca-ES" sz="3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ca-E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GEOGRAFIA SOCIAL I ECONÒMICA 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ca-E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 PSICOLOGIA. </a:t>
            </a:r>
          </a:p>
          <a:p>
            <a:pPr marL="285738" indent="-285738" algn="just">
              <a:buFont typeface="Arial" panose="020B0604020202020204" pitchFamily="34" charset="0"/>
              <a:buChar char="•"/>
            </a:pPr>
            <a:endParaRPr lang="ca-ES" sz="3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 algn="just">
              <a:buFont typeface="Arial" panose="020B0604020202020204" pitchFamily="34" charset="0"/>
              <a:buChar char="•"/>
            </a:pPr>
            <a:r>
              <a:rPr lang="ca-E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Aquelles matèries específiques que no s’ofereixen al Centre s’hauran de cursar a través de L’IOC (Institut Obert de Catalunya).</a:t>
            </a:r>
          </a:p>
        </p:txBody>
      </p:sp>
    </p:spTree>
    <p:extLst>
      <p:ext uri="{BB962C8B-B14F-4D97-AF65-F5344CB8AC3E}">
        <p14:creationId xmlns:p14="http://schemas.microsoft.com/office/powerpoint/2010/main" val="183593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4819" y="328931"/>
            <a:ext cx="930526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Matèries de la </a:t>
            </a:r>
            <a:r>
              <a:rPr lang="ca-ES" sz="4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part específica</a:t>
            </a:r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</a:p>
          <a:p>
            <a:pPr algn="just"/>
            <a:endParaRPr lang="ca-ES" sz="4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Segons el cicle formatiu a què es vulgui accedir, caldrà triar dues matèries d’una de les opcions següents:</a:t>
            </a:r>
            <a:endParaRPr lang="ca-ES" sz="4000" dirty="0"/>
          </a:p>
        </p:txBody>
      </p:sp>
    </p:spTree>
    <p:extLst>
      <p:ext uri="{BB962C8B-B14F-4D97-AF65-F5344CB8AC3E}">
        <p14:creationId xmlns:p14="http://schemas.microsoft.com/office/powerpoint/2010/main" val="132194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7ABE8F2C-7F17-4059-9B47-F0EA7C049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41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7714" y="256945"/>
            <a:ext cx="93508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16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L’exempció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les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matèries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específiques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de la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prova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es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podrà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demanar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en el casos </a:t>
            </a:r>
            <a:r>
              <a:rPr lang="es-E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següents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:</a:t>
            </a:r>
          </a:p>
          <a:p>
            <a:pPr algn="just"/>
            <a:endParaRPr lang="ca-ES" sz="32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Per estar en possessió d’un cicle formatiu de</a:t>
            </a:r>
          </a:p>
          <a:p>
            <a:pPr algn="just"/>
            <a:r>
              <a:rPr lang="ca-E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de Tècnic esportiu.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32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Per </a:t>
            </a:r>
            <a:r>
              <a:rPr lang="pt-BR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experiència</a:t>
            </a:r>
            <a:r>
              <a:rPr lang="pt-BR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laboral, esportiva o de </a:t>
            </a:r>
            <a:r>
              <a:rPr lang="pt-BR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voluntariat</a:t>
            </a:r>
            <a:r>
              <a:rPr lang="pt-BR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relacionada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amb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el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cicle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formatiu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a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què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es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vol</a:t>
            </a:r>
            <a:r>
              <a:rPr lang="pt-BR" sz="3200" b="0" i="0" u="none" strike="noStrike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pt-BR" sz="3200" b="0" i="0" u="none" strike="noStrike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accedir</a:t>
            </a:r>
            <a:r>
              <a:rPr lang="pt-BR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ca-ES" sz="24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43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2478" y="0"/>
            <a:ext cx="9078242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ca-ES" sz="44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ASPECTES BÀSICS DEL CURS</a:t>
            </a:r>
            <a:endParaRPr lang="ca-ES" sz="4400" u="sng" dirty="0"/>
          </a:p>
        </p:txBody>
      </p:sp>
      <p:sp>
        <p:nvSpPr>
          <p:cNvPr id="3" name="Rectángulo 2"/>
          <p:cNvSpPr/>
          <p:nvPr/>
        </p:nvSpPr>
        <p:spPr>
          <a:xfrm>
            <a:off x="185421" y="1046440"/>
            <a:ext cx="9497786" cy="6001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b="1" dirty="0" err="1">
                <a:latin typeface="Comic Sans MS" panose="030F0702030302020204" pitchFamily="66" charset="0"/>
              </a:rPr>
              <a:t>Assistència</a:t>
            </a:r>
            <a:r>
              <a:rPr lang="es-ES" sz="4000" b="1" dirty="0">
                <a:latin typeface="Comic Sans MS" panose="030F0702030302020204" pitchFamily="66" charset="0"/>
              </a:rPr>
              <a:t>:</a:t>
            </a:r>
          </a:p>
          <a:p>
            <a:pPr algn="just"/>
            <a:endParaRPr lang="ca-E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 algn="just">
              <a:buFont typeface="Arial" panose="020B0604020202020204" pitchFamily="34" charset="0"/>
              <a:buChar char="•"/>
            </a:pP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Les classes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són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presencials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. Cal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assistir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obligatòriament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a un 80% de les classes (control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mitjançant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signatura</a:t>
            </a:r>
            <a:r>
              <a:rPr lang="fr-FR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).</a:t>
            </a:r>
          </a:p>
          <a:p>
            <a:pPr algn="just"/>
            <a:endParaRPr lang="fr-FR" sz="4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38" indent="-285738" algn="just">
              <a:buFont typeface="Arial" panose="020B0604020202020204" pitchFamily="34" charset="0"/>
              <a:buChar char="•"/>
            </a:pP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És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necessari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un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justificant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del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dia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o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dies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que no es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pugui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ca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assistir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 a </a:t>
            </a:r>
            <a:r>
              <a:rPr lang="es-E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classe</a:t>
            </a:r>
            <a:r>
              <a:rPr lang="es-E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es-ES" sz="240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66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</TotalTime>
  <Words>998</Words>
  <Application>Microsoft Office PowerPoint</Application>
  <PresentationFormat>A4 (210 x 297 mm)</PresentationFormat>
  <Paragraphs>156</Paragraphs>
  <Slides>21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Comic Sans MS</vt:lpstr>
      <vt:lpstr>Courier New</vt:lpstr>
      <vt:lpstr>Helvetica</vt:lpstr>
      <vt:lpstr>Helvetica-Bold</vt:lpstr>
      <vt:lpstr>Wingdings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profe-01</dc:creator>
  <cp:lastModifiedBy>Cfa Sant Feliu</cp:lastModifiedBy>
  <cp:revision>66</cp:revision>
  <dcterms:created xsi:type="dcterms:W3CDTF">2015-09-17T15:14:51Z</dcterms:created>
  <dcterms:modified xsi:type="dcterms:W3CDTF">2020-07-17T10:53:14Z</dcterms:modified>
</cp:coreProperties>
</file>