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>
        <p:scale>
          <a:sx n="91" d="100"/>
          <a:sy n="91" d="100"/>
        </p:scale>
        <p:origin x="-132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4CAC5-17E3-4263-B536-E228B480708C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10A59-5086-4C2F-A99D-560FD426B9B3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6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10A59-5086-4C2F-A99D-560FD426B9B3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756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10A59-5086-4C2F-A99D-560FD426B9B3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985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EB27D6-ECA9-4171-B7B3-B4FCC559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0D20FE7-4BF3-4FA8-96AC-0DA7FF1AF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F1DFF5-FD0B-4421-9DEA-C843E0A0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F735DE-8346-4F47-86F0-919A1429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6B3D3-6A1F-4CDE-AC44-7646A819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096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5FA41B-38F1-46E3-BEEF-880416FF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596C8FA-CEDF-4FF3-8362-FC96145B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2FED73-53B9-4EDC-AEAA-70CD10FC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980F67C-82AD-4BA9-A9B2-4B548F29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794A14-1E8B-4467-A925-82B3E7A3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27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FC3F571-EE83-433C-B6E4-71DD41DF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5F18C7F-5067-4162-9608-714FA1E6E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4CFEB5-107B-4D2D-ADBB-71C86B90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F4A24B-B0A8-4D71-AB5D-F60219CD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AA8B1C-7B5D-42CD-855F-D8821816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004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60A475-ED52-4DC4-9AD4-E1F919CB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55FCBFC-2A15-4337-B27F-9D621959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FA90377-6469-475D-BDC8-E85852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DBC68E-C9E2-4CD1-8211-068FF6E4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6BF9359-BF1B-499C-B492-70CBFB70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08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E5EBA0-EFA3-4CF5-9B7B-C94B36A9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87EAD5D-4C59-44B0-8930-9E73B5436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C41546-896B-4F54-9C9A-039D4B36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9DFD65-D2C2-485B-8B8B-1BE0D7B4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D652444-BE5C-4883-B4D1-DF37C2A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49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42E9FA-2DE9-48BD-A74A-782DEF6D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65052BA-437F-423B-8BF1-1AA151146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C311E09-FF47-494B-A6E8-0C466349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391F29C-59A7-4A0C-8A82-ADA967CD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C9CDBF6-B8BB-4113-8812-FE823036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3A44D88-AF78-484F-B817-602C4036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060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213ACB-B360-4ED5-9192-70CEFF5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06F9668-0C0A-4F98-8258-C060EBBDE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8363B58-4883-45BA-8AAD-E7405DD69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36A81C0-041B-4A7B-8B84-E5963807E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162553E-0328-47C1-9546-D6DF05A91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11E8867-F245-48E7-90CC-E49EE87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851065C-2BA8-4FA4-85BA-4FA9AC35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BA6B0E2-702D-4AFE-B3CB-A57FD8E9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536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91EBC4-F2DE-410A-8468-16C0D6AB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1578C24-6A83-4095-AAA0-3EBEA92D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A5C0446-92C0-4FD9-A5D5-6AA8E9F3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83F0BD5-2BE1-4762-8862-08210EB4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669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D44EB91-274D-4FC3-B767-21C6943B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A4F2F33-3CDE-42EC-BE0C-EA7631C0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DC35F41-E2BA-4658-9E50-0FE09904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12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E4F54B-49D1-434C-A24A-081B1E8D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30BB7D9-E443-47E9-BECF-EC90F475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88B6500-0F93-4755-BF79-8223ACA76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299970B-8A4C-4D62-A411-94D246B2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2145CEF-C422-40DB-A38C-5C056FDD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7C2A1EF-2E97-4634-8D09-A972DC7C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295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489ADB-14E6-44E5-BCA0-E34A7D6D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12CE7AF-2948-41B0-AED7-940E47F1C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C9C350-875D-4DC2-993E-25C71009E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C197802-FD94-4FD4-B87F-7537AE7C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9725CD5-D15A-48A1-B2E2-D681EC94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6D70A14-67C9-4FE8-8A3A-27EBFA5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11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8841397-C66F-414C-A0D5-AD4D2E21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7A9463D-661F-4991-91FC-DE985875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6BA492-B062-4820-9788-71E57F7C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33A8-D68E-40B3-B2DB-3E8EA2793FBE}" type="datetimeFigureOut">
              <a:rPr lang="ca-ES" smtClean="0"/>
              <a:pPr/>
              <a:t>28/03/2022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F056BD6-E940-418D-9B7C-351873E2F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674240-3610-47D2-91C9-ACA80FB92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D15C-A6D3-4012-9836-570560758CE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13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lamulpaceaeterna.wordpress.com/author/islamulpaceaetern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queestudiar.gencat.cat/ca/orientacio/joves/informo-ensenyaments/explora_mapa_destudi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sistema-educatiu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riaeducativa.gencat.cat/ca/orientac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ueestudiar.gencat.cat/ca/estudis/p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eestudiar.gencat.cat/ca/estudis/fp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ueestudiar.gencat.cat/ca/estudis/batxillera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-h.cat/educacio/1063469_1.aspx" TargetMode="External"/><Relationship Id="rId3" Type="http://schemas.openxmlformats.org/officeDocument/2006/relationships/hyperlink" Target="http://jovecat.gencat.cat/ca/temes/educacio_i_formacio/que_pots_fer_quan_acabis_l_eso/" TargetMode="External"/><Relationship Id="rId7" Type="http://schemas.openxmlformats.org/officeDocument/2006/relationships/hyperlink" Target="http://www.dinamitzaciolocallh.cat/920136_1.aspx?id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rveiocupacio.gencat.cat/ca/soc/centres-dinnovacio-i-formacio-ocupacional-cifo/cifo-lhospitalet-de-llobregat/" TargetMode="External"/><Relationship Id="rId5" Type="http://schemas.openxmlformats.org/officeDocument/2006/relationships/hyperlink" Target="http://serveiocupacio.gencat.cat/ca/inici" TargetMode="External"/><Relationship Id="rId10" Type="http://schemas.openxmlformats.org/officeDocument/2006/relationships/hyperlink" Target="https://infoeducacion.es/fp-hospitalet-llobregat-grado-medio-superior/" TargetMode="External"/><Relationship Id="rId4" Type="http://schemas.openxmlformats.org/officeDocument/2006/relationships/hyperlink" Target="http://www.barcelonesjove.net/serveis-comarcals/borsa-jove-dofertes-de-treball-daqu%C3%AD-o-lestranger" TargetMode="External"/><Relationship Id="rId9" Type="http://schemas.openxmlformats.org/officeDocument/2006/relationships/hyperlink" Target="https://www.ifp.es/fp-barcelona?c=I10822M0001&amp;gclid=EAIaIQobChMI-5_Fka-y2gIVDRHTCh175wEPEAAYASAAEgIOO_D_B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6" name="Oval 5">
              <a:extLst>
                <a:ext uri="{FF2B5EF4-FFF2-40B4-BE49-F238E27FC236}">
                  <a16:creationId xmlns=""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8" name="Oval 5">
              <a:extLst>
                <a:ext uri="{FF2B5EF4-FFF2-40B4-BE49-F238E27FC236}">
                  <a16:creationId xmlns=""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6A6F7F-39AF-4850-BA18-4755E0CC5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ca-ES" sz="4800" b="1" dirty="0">
                <a:solidFill>
                  <a:schemeClr val="accent2">
                    <a:lumMod val="50000"/>
                  </a:schemeClr>
                </a:solidFill>
              </a:rPr>
              <a:t>ORIENTACIÓ ACADÈMICA i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A739C5-21A9-41FA-8BB6-DE3AB5642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574" y="4495800"/>
            <a:ext cx="7553739" cy="762000"/>
          </a:xfrm>
        </p:spPr>
        <p:txBody>
          <a:bodyPr>
            <a:normAutofit/>
          </a:bodyPr>
          <a:lstStyle/>
          <a:p>
            <a:r>
              <a:rPr lang="ca-ES" sz="4400" dirty="0"/>
              <a:t>... I després del GES què?</a:t>
            </a:r>
          </a:p>
        </p:txBody>
      </p:sp>
    </p:spTree>
    <p:extLst>
      <p:ext uri="{BB962C8B-B14F-4D97-AF65-F5344CB8AC3E}">
        <p14:creationId xmlns:p14="http://schemas.microsoft.com/office/powerpoint/2010/main" val="317429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83115" y="365126"/>
            <a:ext cx="9242233" cy="86876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sz="4000" dirty="0"/>
              <a:t>PREINSCRIPCIÓ              </a:t>
            </a:r>
            <a:r>
              <a:rPr lang="es-ES" sz="4000" dirty="0" smtClean="0"/>
              <a:t>     CFGM</a:t>
            </a:r>
            <a:endParaRPr lang="es-ES" sz="4000" dirty="0"/>
          </a:p>
        </p:txBody>
      </p:sp>
      <p:sp>
        <p:nvSpPr>
          <p:cNvPr id="4" name="3 Rectángulo"/>
          <p:cNvSpPr/>
          <p:nvPr/>
        </p:nvSpPr>
        <p:spPr>
          <a:xfrm>
            <a:off x="881349" y="1410159"/>
            <a:ext cx="10485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/>
              <a:t>Preinscripció</a:t>
            </a:r>
          </a:p>
          <a:p>
            <a:r>
              <a:rPr lang="ca-ES" dirty="0"/>
              <a:t>Oferta inicial de places escolars: 10 de maig de 2019</a:t>
            </a:r>
          </a:p>
          <a:p>
            <a:r>
              <a:rPr lang="ca-ES" dirty="0"/>
              <a:t>Presentació de sol·licituds: </a:t>
            </a:r>
            <a:r>
              <a:rPr lang="ca-ES" b="1" dirty="0"/>
              <a:t>del 14 al 21 de maig de 2019</a:t>
            </a:r>
            <a:endParaRPr lang="ca-ES" dirty="0"/>
          </a:p>
          <a:p>
            <a:r>
              <a:rPr lang="ca-ES" dirty="0"/>
              <a:t>Presentació de documentació: fins al 23 de maig de 2019</a:t>
            </a:r>
          </a:p>
          <a:p>
            <a:r>
              <a:rPr lang="ca-ES" dirty="0"/>
              <a:t>Llista de sol·licituds amb la puntuació provisional: 7 de juny de 2019</a:t>
            </a:r>
          </a:p>
          <a:p>
            <a:r>
              <a:rPr lang="ca-ES" dirty="0"/>
              <a:t>Presentació de reclamacions: del 10 al 14 de juny de 2019</a:t>
            </a:r>
          </a:p>
          <a:p>
            <a:r>
              <a:rPr lang="ca-ES" dirty="0"/>
              <a:t>Llista de sol·licituds amb la puntuació un cop resoltes les reclamacions: 19 de juny de 2019</a:t>
            </a:r>
          </a:p>
          <a:p>
            <a:r>
              <a:rPr lang="ca-ES" dirty="0"/>
              <a:t>Sorteig del número de desempat: 20 de juny de 2019, a les 11 h, als serveis centrals del Departament d'Educació (Via Augusta, 202, Barcelona)</a:t>
            </a:r>
          </a:p>
          <a:p>
            <a:r>
              <a:rPr lang="ca-ES" dirty="0"/>
              <a:t>Llista ordenada definitiva: 25 de juny de 2019</a:t>
            </a:r>
          </a:p>
          <a:p>
            <a:r>
              <a:rPr lang="ca-ES" dirty="0"/>
              <a:t>Oferta final de places escolars: 5 de juliol de 2019</a:t>
            </a:r>
          </a:p>
          <a:p>
            <a:r>
              <a:rPr lang="ca-ES" dirty="0"/>
              <a:t>Llista d'alumnes admesos i llista d'espera: 8 de juliol de 2019</a:t>
            </a:r>
          </a:p>
          <a:p>
            <a:endParaRPr lang="ca-ES" b="1" dirty="0" smtClean="0"/>
          </a:p>
          <a:p>
            <a:r>
              <a:rPr lang="ca-ES" b="1" dirty="0" smtClean="0"/>
              <a:t>Matrícula</a:t>
            </a:r>
            <a:endParaRPr lang="ca-ES" b="1" dirty="0"/>
          </a:p>
          <a:p>
            <a:r>
              <a:rPr lang="ca-ES" dirty="0"/>
              <a:t>Alumnes preinscrits amb plaça assignada (matrícula ordinària): del 9 al 15 de juliol de 2019</a:t>
            </a:r>
          </a:p>
          <a:p>
            <a:r>
              <a:rPr lang="ca-ES" dirty="0"/>
              <a:t>Ampliació de sol·licituds (2a fase d'admissió): 2 i 3 de setembre de 2019</a:t>
            </a:r>
          </a:p>
          <a:p>
            <a:r>
              <a:rPr lang="ca-ES" dirty="0"/>
              <a:t>Llista d'admesos (2a fase d'admissió): 4 de setembre de 2019</a:t>
            </a:r>
          </a:p>
          <a:p>
            <a:r>
              <a:rPr lang="ca-ES" dirty="0"/>
              <a:t>Període de matrícula (2a fase d'admissió): 5 i 6 de setembre de 2019</a:t>
            </a:r>
          </a:p>
          <a:p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79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PREINSCRIPCIÓ                   CFGS</a:t>
            </a:r>
            <a:endParaRPr lang="es-ES" sz="4000" dirty="0"/>
          </a:p>
        </p:txBody>
      </p:sp>
      <p:sp>
        <p:nvSpPr>
          <p:cNvPr id="4" name="Rectangle 3"/>
          <p:cNvSpPr/>
          <p:nvPr/>
        </p:nvSpPr>
        <p:spPr>
          <a:xfrm>
            <a:off x="1439916" y="1514869"/>
            <a:ext cx="90388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/>
              <a:t>Preinscripció</a:t>
            </a:r>
          </a:p>
          <a:p>
            <a:endParaRPr lang="ca-ES" dirty="0" smtClean="0"/>
          </a:p>
          <a:p>
            <a:r>
              <a:rPr lang="ca-ES" dirty="0" smtClean="0"/>
              <a:t>Oferta </a:t>
            </a:r>
            <a:r>
              <a:rPr lang="ca-ES" dirty="0"/>
              <a:t>inicial de places escolars: 24 de maig de 2019</a:t>
            </a:r>
          </a:p>
          <a:p>
            <a:r>
              <a:rPr lang="ca-ES" dirty="0"/>
              <a:t>Presentació de sol·licituds: </a:t>
            </a:r>
            <a:r>
              <a:rPr lang="ca-ES" b="1" dirty="0"/>
              <a:t>del 29 de maig al 5 de juny de 2019</a:t>
            </a:r>
            <a:r>
              <a:rPr lang="ca-ES" dirty="0"/>
              <a:t>, ambdós inclosos</a:t>
            </a:r>
          </a:p>
          <a:p>
            <a:r>
              <a:rPr lang="ca-ES" dirty="0"/>
              <a:t>Presentació de documentació: fins al 7 de juny de 2019</a:t>
            </a:r>
          </a:p>
          <a:p>
            <a:r>
              <a:rPr lang="ca-ES" dirty="0"/>
              <a:t>Llista de sol·licituds amb la puntuació provisional: 28 de juny de 2019</a:t>
            </a:r>
          </a:p>
          <a:p>
            <a:r>
              <a:rPr lang="ca-ES" dirty="0"/>
              <a:t>Presentació de reclamacions: de l'1 al 4 de juliol de 2019</a:t>
            </a:r>
          </a:p>
          <a:p>
            <a:r>
              <a:rPr lang="ca-ES" dirty="0"/>
              <a:t>Llista de sol·licituds amb la puntuació un cop resoltes les reclamacions: 8 de juliol de 2019</a:t>
            </a:r>
          </a:p>
          <a:p>
            <a:r>
              <a:rPr lang="ca-ES" dirty="0"/>
              <a:t>Sorteig del número de desempat: 9 de juliol de 2019, a les 11 h, als serveis centrals del Departament d'Educació (Via Augusta, 202, Barcelona)</a:t>
            </a:r>
          </a:p>
          <a:p>
            <a:r>
              <a:rPr lang="ca-ES" dirty="0"/>
              <a:t>Llista ordenada definitiva: 10 de juliol de 2019</a:t>
            </a:r>
          </a:p>
          <a:p>
            <a:r>
              <a:rPr lang="ca-ES" dirty="0"/>
              <a:t>Oferta final de places escolars: 16 de juliol de 2019</a:t>
            </a:r>
          </a:p>
          <a:p>
            <a:r>
              <a:rPr lang="ca-ES" dirty="0"/>
              <a:t>Llista d'alumnes admesos i llista d'espera: 17 de juliol de 2019</a:t>
            </a:r>
          </a:p>
          <a:p>
            <a:endParaRPr lang="ca-ES" b="1" dirty="0" smtClean="0"/>
          </a:p>
          <a:p>
            <a:r>
              <a:rPr lang="ca-ES" b="1" dirty="0" smtClean="0"/>
              <a:t>Matrícula</a:t>
            </a:r>
            <a:endParaRPr lang="ca-ES" b="1" dirty="0"/>
          </a:p>
          <a:p>
            <a:r>
              <a:rPr lang="ca-ES" dirty="0"/>
              <a:t>Alumnes preinscrits amb plaça assignada: del 18 al 23 de juliol de 2019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2775" y="243432"/>
            <a:ext cx="10330531" cy="69910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PREINSCRIPCIÓ               BATXILLERAT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744230" y="975361"/>
            <a:ext cx="1031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r>
              <a:rPr lang="es-ES" b="1" dirty="0" err="1" smtClean="0"/>
              <a:t>Preinscripció</a:t>
            </a:r>
            <a:endParaRPr lang="es-ES" b="1" dirty="0"/>
          </a:p>
          <a:p>
            <a:r>
              <a:rPr lang="es-ES" dirty="0"/>
              <a:t>Oferta inicial de places </a:t>
            </a:r>
            <a:r>
              <a:rPr lang="es-ES" dirty="0" err="1"/>
              <a:t>escolars</a:t>
            </a:r>
            <a:r>
              <a:rPr lang="es-ES" dirty="0"/>
              <a:t>: 10 de </a:t>
            </a:r>
            <a:r>
              <a:rPr lang="es-ES" dirty="0" err="1"/>
              <a:t>maig</a:t>
            </a:r>
            <a:r>
              <a:rPr lang="es-ES" dirty="0"/>
              <a:t> de 2019</a:t>
            </a:r>
          </a:p>
          <a:p>
            <a:r>
              <a:rPr lang="es-ES" dirty="0" err="1"/>
              <a:t>Presentació</a:t>
            </a:r>
            <a:r>
              <a:rPr lang="es-ES" dirty="0"/>
              <a:t> de </a:t>
            </a:r>
            <a:r>
              <a:rPr lang="es-ES" dirty="0" err="1"/>
              <a:t>sol·licituds</a:t>
            </a:r>
            <a:r>
              <a:rPr lang="es-ES" dirty="0"/>
              <a:t>: </a:t>
            </a:r>
            <a:r>
              <a:rPr lang="es-ES" b="1" dirty="0"/>
              <a:t>del 14 al 21 de </a:t>
            </a:r>
            <a:r>
              <a:rPr lang="es-ES" b="1" dirty="0" err="1"/>
              <a:t>maig</a:t>
            </a:r>
            <a:r>
              <a:rPr lang="es-ES" b="1" dirty="0"/>
              <a:t> de 2019, </a:t>
            </a:r>
            <a:r>
              <a:rPr lang="es-ES" b="1" dirty="0" err="1"/>
              <a:t>ambdós</a:t>
            </a:r>
            <a:r>
              <a:rPr lang="es-ES" b="1" dirty="0"/>
              <a:t> </a:t>
            </a:r>
            <a:r>
              <a:rPr lang="es-ES" b="1" dirty="0" err="1"/>
              <a:t>inclosos</a:t>
            </a:r>
            <a:endParaRPr lang="es-ES" dirty="0"/>
          </a:p>
          <a:p>
            <a:r>
              <a:rPr lang="es-ES" dirty="0" err="1"/>
              <a:t>Presentació</a:t>
            </a:r>
            <a:r>
              <a:rPr lang="es-ES" dirty="0"/>
              <a:t> de </a:t>
            </a:r>
            <a:r>
              <a:rPr lang="es-ES" dirty="0" err="1"/>
              <a:t>documentació</a:t>
            </a:r>
            <a:r>
              <a:rPr lang="es-ES" dirty="0"/>
              <a:t>: </a:t>
            </a:r>
            <a:r>
              <a:rPr lang="es-ES" dirty="0" err="1"/>
              <a:t>fins</a:t>
            </a:r>
            <a:r>
              <a:rPr lang="es-ES" dirty="0"/>
              <a:t> al 23 de </a:t>
            </a:r>
            <a:r>
              <a:rPr lang="es-ES" dirty="0" err="1"/>
              <a:t>maig</a:t>
            </a:r>
            <a:r>
              <a:rPr lang="es-ES" dirty="0"/>
              <a:t> de 2019</a:t>
            </a:r>
          </a:p>
          <a:p>
            <a:r>
              <a:rPr lang="es-ES" dirty="0" err="1"/>
              <a:t>Llista</a:t>
            </a:r>
            <a:r>
              <a:rPr lang="es-ES" dirty="0"/>
              <a:t> de </a:t>
            </a:r>
            <a:r>
              <a:rPr lang="es-ES" dirty="0" err="1"/>
              <a:t>sol·licituds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puntuació</a:t>
            </a:r>
            <a:r>
              <a:rPr lang="es-ES" dirty="0"/>
              <a:t> provisional: 4 de </a:t>
            </a:r>
            <a:r>
              <a:rPr lang="es-ES" dirty="0" err="1"/>
              <a:t>juny</a:t>
            </a:r>
            <a:r>
              <a:rPr lang="es-ES" dirty="0"/>
              <a:t> de 2019</a:t>
            </a:r>
          </a:p>
          <a:p>
            <a:r>
              <a:rPr lang="es-ES" dirty="0" err="1"/>
              <a:t>Presentació</a:t>
            </a:r>
            <a:r>
              <a:rPr lang="es-ES" dirty="0"/>
              <a:t> de </a:t>
            </a:r>
            <a:r>
              <a:rPr lang="es-ES" dirty="0" err="1"/>
              <a:t>reclamacions</a:t>
            </a:r>
            <a:r>
              <a:rPr lang="es-ES" dirty="0"/>
              <a:t>: del 5 al 12 de </a:t>
            </a:r>
            <a:r>
              <a:rPr lang="es-ES" dirty="0" err="1"/>
              <a:t>juny</a:t>
            </a:r>
            <a:r>
              <a:rPr lang="es-ES" dirty="0"/>
              <a:t> de 2019</a:t>
            </a:r>
          </a:p>
          <a:p>
            <a:r>
              <a:rPr lang="es-ES" dirty="0" err="1"/>
              <a:t>Llista</a:t>
            </a:r>
            <a:r>
              <a:rPr lang="es-ES" dirty="0"/>
              <a:t> de </a:t>
            </a:r>
            <a:r>
              <a:rPr lang="es-ES" dirty="0" err="1"/>
              <a:t>sol·licituds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puntuació</a:t>
            </a:r>
            <a:r>
              <a:rPr lang="es-ES" dirty="0"/>
              <a:t> un </a:t>
            </a:r>
            <a:r>
              <a:rPr lang="es-ES" dirty="0" err="1"/>
              <a:t>cop</a:t>
            </a:r>
            <a:r>
              <a:rPr lang="es-ES" dirty="0"/>
              <a:t> </a:t>
            </a:r>
            <a:r>
              <a:rPr lang="es-ES" dirty="0" err="1"/>
              <a:t>resoltes</a:t>
            </a:r>
            <a:r>
              <a:rPr lang="es-ES" dirty="0"/>
              <a:t> les </a:t>
            </a:r>
            <a:r>
              <a:rPr lang="es-ES" dirty="0" err="1"/>
              <a:t>reclamacions</a:t>
            </a:r>
            <a:r>
              <a:rPr lang="es-ES" dirty="0"/>
              <a:t>: 17 de </a:t>
            </a:r>
            <a:r>
              <a:rPr lang="es-ES" dirty="0" err="1"/>
              <a:t>juny</a:t>
            </a:r>
            <a:r>
              <a:rPr lang="es-ES" dirty="0"/>
              <a:t> de 2019</a:t>
            </a:r>
          </a:p>
          <a:p>
            <a:r>
              <a:rPr lang="es-ES" dirty="0" err="1"/>
              <a:t>Sorteig</a:t>
            </a:r>
            <a:r>
              <a:rPr lang="es-ES" dirty="0"/>
              <a:t> del número de </a:t>
            </a:r>
            <a:r>
              <a:rPr lang="es-ES" dirty="0" err="1"/>
              <a:t>desempat</a:t>
            </a:r>
            <a:r>
              <a:rPr lang="es-ES" dirty="0"/>
              <a:t>: 18 de </a:t>
            </a:r>
            <a:r>
              <a:rPr lang="es-ES" dirty="0" err="1"/>
              <a:t>juny</a:t>
            </a:r>
            <a:r>
              <a:rPr lang="es-ES" dirty="0"/>
              <a:t> de 2019, a les 11 h,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serveis</a:t>
            </a:r>
            <a:r>
              <a:rPr lang="es-ES" dirty="0"/>
              <a:t> </a:t>
            </a:r>
            <a:r>
              <a:rPr lang="es-ES" dirty="0" err="1"/>
              <a:t>centrals</a:t>
            </a:r>
            <a:r>
              <a:rPr lang="es-ES" dirty="0"/>
              <a:t> del </a:t>
            </a:r>
            <a:r>
              <a:rPr lang="es-ES" dirty="0" err="1"/>
              <a:t>Departament</a:t>
            </a:r>
            <a:r>
              <a:rPr lang="es-ES" dirty="0"/>
              <a:t> </a:t>
            </a:r>
            <a:r>
              <a:rPr lang="es-ES" dirty="0" err="1"/>
              <a:t>d'Educació</a:t>
            </a:r>
            <a:r>
              <a:rPr lang="es-ES" dirty="0"/>
              <a:t> (</a:t>
            </a:r>
            <a:r>
              <a:rPr lang="es-ES" dirty="0" err="1"/>
              <a:t>Via</a:t>
            </a:r>
            <a:r>
              <a:rPr lang="es-ES" dirty="0"/>
              <a:t> Augusta, 202, Barcelona)</a:t>
            </a:r>
          </a:p>
          <a:p>
            <a:r>
              <a:rPr lang="es-ES" dirty="0" err="1"/>
              <a:t>Llista</a:t>
            </a:r>
            <a:r>
              <a:rPr lang="es-ES" dirty="0"/>
              <a:t> ordenada definitiva: 21 de </a:t>
            </a:r>
            <a:r>
              <a:rPr lang="es-ES" dirty="0" err="1"/>
              <a:t>juny</a:t>
            </a:r>
            <a:r>
              <a:rPr lang="es-ES" dirty="0"/>
              <a:t> de 2019</a:t>
            </a:r>
          </a:p>
          <a:p>
            <a:r>
              <a:rPr lang="es-ES" dirty="0"/>
              <a:t>Oferta final de places </a:t>
            </a:r>
            <a:r>
              <a:rPr lang="es-ES" dirty="0" err="1"/>
              <a:t>escolars</a:t>
            </a:r>
            <a:r>
              <a:rPr lang="es-ES" dirty="0"/>
              <a:t>: 5 de </a:t>
            </a:r>
            <a:r>
              <a:rPr lang="es-ES" dirty="0" err="1"/>
              <a:t>juliol</a:t>
            </a:r>
            <a:r>
              <a:rPr lang="es-ES" dirty="0"/>
              <a:t> de 2019</a:t>
            </a:r>
          </a:p>
          <a:p>
            <a:r>
              <a:rPr lang="es-ES" dirty="0" err="1"/>
              <a:t>Llista</a:t>
            </a:r>
            <a:r>
              <a:rPr lang="es-ES" dirty="0"/>
              <a:t> </a:t>
            </a:r>
            <a:r>
              <a:rPr lang="es-ES" dirty="0" err="1"/>
              <a:t>d'alumnes</a:t>
            </a:r>
            <a:r>
              <a:rPr lang="es-ES" dirty="0"/>
              <a:t> </a:t>
            </a:r>
            <a:r>
              <a:rPr lang="es-ES" dirty="0" err="1"/>
              <a:t>admesos</a:t>
            </a:r>
            <a:r>
              <a:rPr lang="es-ES" dirty="0"/>
              <a:t> i </a:t>
            </a:r>
            <a:r>
              <a:rPr lang="es-ES" dirty="0" err="1"/>
              <a:t>llista</a:t>
            </a:r>
            <a:r>
              <a:rPr lang="es-ES" dirty="0"/>
              <a:t> </a:t>
            </a:r>
            <a:r>
              <a:rPr lang="es-ES" dirty="0" err="1"/>
              <a:t>d'espera</a:t>
            </a:r>
            <a:r>
              <a:rPr lang="es-ES" dirty="0"/>
              <a:t>: 8 de </a:t>
            </a:r>
            <a:r>
              <a:rPr lang="es-ES" dirty="0" err="1"/>
              <a:t>juliol</a:t>
            </a:r>
            <a:r>
              <a:rPr lang="es-ES" dirty="0"/>
              <a:t> de 2019</a:t>
            </a:r>
          </a:p>
          <a:p>
            <a:endParaRPr lang="es-ES" b="1" dirty="0" smtClean="0"/>
          </a:p>
          <a:p>
            <a:r>
              <a:rPr lang="es-ES" b="1" dirty="0" smtClean="0"/>
              <a:t>Matrícula</a:t>
            </a:r>
            <a:endParaRPr lang="es-ES" b="1" dirty="0"/>
          </a:p>
          <a:p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preinscrits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plaça</a:t>
            </a:r>
            <a:r>
              <a:rPr lang="es-ES" dirty="0"/>
              <a:t> </a:t>
            </a:r>
            <a:r>
              <a:rPr lang="es-ES" dirty="0" err="1"/>
              <a:t>assignada</a:t>
            </a:r>
            <a:r>
              <a:rPr lang="es-ES" dirty="0"/>
              <a:t>: del 9 al 15 de </a:t>
            </a:r>
            <a:r>
              <a:rPr lang="es-ES" dirty="0" err="1"/>
              <a:t>juliol</a:t>
            </a:r>
            <a:r>
              <a:rPr lang="es-ES" dirty="0"/>
              <a:t> de 2019, </a:t>
            </a:r>
            <a:r>
              <a:rPr lang="es-ES" dirty="0" err="1"/>
              <a:t>ambdós</a:t>
            </a:r>
            <a:r>
              <a:rPr lang="es-ES" dirty="0"/>
              <a:t> </a:t>
            </a:r>
            <a:r>
              <a:rPr lang="es-ES" dirty="0" err="1"/>
              <a:t>inclosos</a:t>
            </a:r>
            <a:endParaRPr lang="es-ES" dirty="0"/>
          </a:p>
          <a:p>
            <a:r>
              <a:rPr lang="es-ES" dirty="0" err="1"/>
              <a:t>Termini</a:t>
            </a:r>
            <a:r>
              <a:rPr lang="es-ES" dirty="0"/>
              <a:t> </a:t>
            </a:r>
            <a:r>
              <a:rPr lang="es-ES" dirty="0" err="1"/>
              <a:t>perquè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 </a:t>
            </a:r>
            <a:r>
              <a:rPr lang="es-ES" dirty="0" err="1"/>
              <a:t>alumnes</a:t>
            </a:r>
            <a:r>
              <a:rPr lang="es-ES" dirty="0"/>
              <a:t> </a:t>
            </a:r>
            <a:r>
              <a:rPr lang="es-ES" dirty="0" err="1"/>
              <a:t>pendents</a:t>
            </a:r>
            <a:r>
              <a:rPr lang="es-ES" dirty="0"/>
              <a:t> de </a:t>
            </a:r>
            <a:r>
              <a:rPr lang="es-ES" dirty="0" err="1"/>
              <a:t>l'avaluació</a:t>
            </a:r>
            <a:r>
              <a:rPr lang="es-ES" dirty="0"/>
              <a:t> de </a:t>
            </a:r>
            <a:r>
              <a:rPr lang="es-ES" dirty="0" err="1"/>
              <a:t>setembre</a:t>
            </a:r>
            <a:r>
              <a:rPr lang="es-ES" dirty="0"/>
              <a:t> </a:t>
            </a:r>
            <a:r>
              <a:rPr lang="es-ES" dirty="0" err="1"/>
              <a:t>confirmin</a:t>
            </a:r>
            <a:r>
              <a:rPr lang="es-ES" dirty="0"/>
              <a:t>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continuació</a:t>
            </a:r>
            <a:r>
              <a:rPr lang="es-ES" dirty="0"/>
              <a:t> al centre: del 9 al 15 de </a:t>
            </a:r>
            <a:r>
              <a:rPr lang="es-ES" dirty="0" err="1"/>
              <a:t>juliol</a:t>
            </a:r>
            <a:r>
              <a:rPr lang="es-ES" dirty="0"/>
              <a:t> de 2019</a:t>
            </a:r>
          </a:p>
          <a:p>
            <a:r>
              <a:rPr lang="es-ES" dirty="0" err="1"/>
              <a:t>Alumnes</a:t>
            </a:r>
            <a:r>
              <a:rPr lang="es-ES" dirty="0"/>
              <a:t> de </a:t>
            </a:r>
            <a:r>
              <a:rPr lang="es-ES" dirty="0" err="1"/>
              <a:t>batxillerat</a:t>
            </a:r>
            <a:r>
              <a:rPr lang="es-ES" dirty="0"/>
              <a:t> </a:t>
            </a:r>
            <a:r>
              <a:rPr lang="es-ES" dirty="0" err="1"/>
              <a:t>pendents</a:t>
            </a:r>
            <a:r>
              <a:rPr lang="es-ES" dirty="0"/>
              <a:t> de </a:t>
            </a:r>
            <a:r>
              <a:rPr lang="es-ES" dirty="0" err="1"/>
              <a:t>l'avaluació</a:t>
            </a:r>
            <a:r>
              <a:rPr lang="es-ES" dirty="0"/>
              <a:t> de </a:t>
            </a:r>
            <a:r>
              <a:rPr lang="es-ES" dirty="0" err="1"/>
              <a:t>setembre</a:t>
            </a:r>
            <a:r>
              <a:rPr lang="es-ES" dirty="0"/>
              <a:t>: del 6 al 10 de </a:t>
            </a:r>
            <a:r>
              <a:rPr lang="es-ES" dirty="0" err="1"/>
              <a:t>setembre</a:t>
            </a:r>
            <a:r>
              <a:rPr lang="es-ES" dirty="0"/>
              <a:t> de 2019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F49A7C-898F-4C21-A737-AFE776F9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680" cy="830629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PREINSCRIPCIÓ         EDUCACIÓ D’ADULTS</a:t>
            </a:r>
            <a:endParaRPr lang="ca-ES" sz="4000" dirty="0"/>
          </a:p>
        </p:txBody>
      </p:sp>
      <p:sp>
        <p:nvSpPr>
          <p:cNvPr id="4" name="Rectangle 3"/>
          <p:cNvSpPr/>
          <p:nvPr/>
        </p:nvSpPr>
        <p:spPr>
          <a:xfrm>
            <a:off x="1366344" y="1506224"/>
            <a:ext cx="92596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/>
              <a:t>Preinscripció</a:t>
            </a:r>
          </a:p>
          <a:p>
            <a:r>
              <a:rPr lang="ca-ES" dirty="0"/>
              <a:t>Oferta d'ensenyaments: 22 de maig de 2019</a:t>
            </a:r>
          </a:p>
          <a:p>
            <a:r>
              <a:rPr lang="ca-ES" dirty="0"/>
              <a:t>Oferta de places: 14 de juny de 2019</a:t>
            </a:r>
          </a:p>
          <a:p>
            <a:r>
              <a:rPr lang="ca-ES" dirty="0"/>
              <a:t>Informació i orientació per als alumnes nous: durant el mes de juny de 2019</a:t>
            </a:r>
          </a:p>
          <a:p>
            <a:r>
              <a:rPr lang="ca-ES" dirty="0"/>
              <a:t>Presentació de sol·licituds: </a:t>
            </a:r>
            <a:r>
              <a:rPr lang="ca-ES" b="1" dirty="0"/>
              <a:t>del 18 al 25 de juny de 2019</a:t>
            </a:r>
            <a:endParaRPr lang="ca-ES" dirty="0"/>
          </a:p>
          <a:p>
            <a:r>
              <a:rPr lang="ca-ES" dirty="0"/>
              <a:t>Llista de sol·licituds amb la puntuació provisional: 1 de juliol de 2019 a partir de les 14 h</a:t>
            </a:r>
          </a:p>
          <a:p>
            <a:r>
              <a:rPr lang="ca-ES" dirty="0"/>
              <a:t>Sorteig del número de desempat: 2 de juliol del 2019, a les 11 h, als serveis centrals del Departament d'Educació (Via Augusta, 202, Barcelona)</a:t>
            </a:r>
          </a:p>
          <a:p>
            <a:r>
              <a:rPr lang="ca-ES" dirty="0"/>
              <a:t>Presentació de reclamacions: de l'1 al 5 de juliol de 2019</a:t>
            </a:r>
          </a:p>
          <a:p>
            <a:r>
              <a:rPr lang="ca-ES" dirty="0"/>
              <a:t>Llista ordenada definitiva: 8 de juliol de 2019</a:t>
            </a:r>
          </a:p>
          <a:p>
            <a:r>
              <a:rPr lang="ca-ES" dirty="0"/>
              <a:t>Llista d'admesos i exclosos (per activitats) i llista d'espera: 10 de juliol de 2019 a les 14 h</a:t>
            </a:r>
          </a:p>
          <a:p>
            <a:endParaRPr lang="ca-ES" b="1" dirty="0" smtClean="0"/>
          </a:p>
          <a:p>
            <a:r>
              <a:rPr lang="ca-ES" b="1" dirty="0" smtClean="0"/>
              <a:t>Matrícula</a:t>
            </a:r>
            <a:endParaRPr lang="ca-ES" b="1" dirty="0"/>
          </a:p>
          <a:p>
            <a:r>
              <a:rPr lang="ca-ES" dirty="0"/>
              <a:t>Alumnes preinscrits amb plaça assignada: del 2 al 9 de setembre de 2019</a:t>
            </a:r>
          </a:p>
          <a:p>
            <a:r>
              <a:rPr lang="ca-ES" dirty="0"/>
              <a:t>Alumnes preinscrits de la llista d'espera: a partir del 12 de setembre de 2019</a:t>
            </a:r>
          </a:p>
        </p:txBody>
      </p:sp>
    </p:spTree>
    <p:extLst>
      <p:ext uri="{BB962C8B-B14F-4D97-AF65-F5344CB8AC3E}">
        <p14:creationId xmlns:p14="http://schemas.microsoft.com/office/powerpoint/2010/main" val="2354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Marcador de contenido 17" descr="Imagen que contiene mesa, interior, música, silbato&#10;&#10;Descripción generada con confianza muy alta">
            <a:extLst>
              <a:ext uri="{FF2B5EF4-FFF2-40B4-BE49-F238E27FC236}">
                <a16:creationId xmlns="" xmlns:a16="http://schemas.microsoft.com/office/drawing/2014/main" id="{AC8B56C1-74C1-46FF-9A67-63D118192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902" r="12056"/>
          <a:stretch/>
        </p:blipFill>
        <p:spPr>
          <a:xfrm>
            <a:off x="4990150" y="10"/>
            <a:ext cx="7201849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7FCDB0AE-1EB4-439F-B359-94255CA6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6153443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7030A0"/>
                </a:solidFill>
              </a:rPr>
              <a:t>ORIENTACIÓ ACADÈMICA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="" xmlns:a16="http://schemas.microsoft.com/office/drawing/2014/main" id="{425A106A-5EC4-45D0-9D07-B535F878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1148434">
            <a:off x="1325846" y="1960700"/>
            <a:ext cx="5507097" cy="395325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Programes</a:t>
            </a:r>
            <a:r>
              <a:rPr lang="en-US" dirty="0">
                <a:solidFill>
                  <a:srgbClr val="7030A0"/>
                </a:solidFill>
              </a:rPr>
              <a:t> de </a:t>
            </a:r>
            <a:r>
              <a:rPr lang="en-US" dirty="0" err="1">
                <a:solidFill>
                  <a:srgbClr val="7030A0"/>
                </a:solidFill>
              </a:rPr>
              <a:t>Formació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Inicial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Formació</a:t>
            </a:r>
            <a:r>
              <a:rPr lang="en-US" dirty="0">
                <a:solidFill>
                  <a:srgbClr val="7030A0"/>
                </a:solidFill>
              </a:rPr>
              <a:t> Professional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Grau </a:t>
            </a:r>
            <a:r>
              <a:rPr lang="en-US" dirty="0" err="1">
                <a:solidFill>
                  <a:srgbClr val="7030A0"/>
                </a:solidFill>
              </a:rPr>
              <a:t>Mitjà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sz="2400" dirty="0" err="1">
                <a:solidFill>
                  <a:srgbClr val="7030A0"/>
                </a:solidFill>
              </a:rPr>
              <a:t>Grau</a:t>
            </a:r>
            <a:r>
              <a:rPr lang="en-US" sz="2400" dirty="0">
                <a:solidFill>
                  <a:srgbClr val="7030A0"/>
                </a:solidFill>
              </a:rPr>
              <a:t> Superior</a:t>
            </a:r>
          </a:p>
          <a:p>
            <a:r>
              <a:rPr lang="en-US" dirty="0" err="1">
                <a:solidFill>
                  <a:srgbClr val="7030A0"/>
                </a:solidFill>
              </a:rPr>
              <a:t>Batxillerat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Idiomes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Ensenyaments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artístics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Ensenyaments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esportius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i desprÃ©s de l'eso quÃ¨">
            <a:hlinkClick r:id="rId2"/>
            <a:extLst>
              <a:ext uri="{FF2B5EF4-FFF2-40B4-BE49-F238E27FC236}">
                <a16:creationId xmlns="" xmlns:a16="http://schemas.microsoft.com/office/drawing/2014/main" id="{4EFB7632-F071-48D4-9C3F-292ABA20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0" y="1200839"/>
            <a:ext cx="9688598" cy="52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511"/>
          </a:xfrm>
        </p:spPr>
        <p:txBody>
          <a:bodyPr>
            <a:normAutofit/>
          </a:bodyPr>
          <a:lstStyle/>
          <a:p>
            <a:r>
              <a:rPr lang="es-ES" dirty="0">
                <a:hlinkClick r:id="rId4" action="ppaction://hlinkfile"/>
              </a:rPr>
              <a:t>Sistema </a:t>
            </a:r>
            <a:r>
              <a:rPr lang="es-ES" dirty="0" err="1">
                <a:hlinkClick r:id="rId4" action="ppaction://hlinkfile"/>
              </a:rPr>
              <a:t>educatiu</a:t>
            </a:r>
            <a:r>
              <a:rPr lang="es-ES" dirty="0">
                <a:hlinkClick r:id="rId4" action="ppaction://hlinkfile"/>
              </a:rPr>
              <a:t> </a:t>
            </a:r>
            <a:r>
              <a:rPr lang="es-ES" dirty="0" err="1">
                <a:hlinkClick r:id="rId4" action="ppaction://hlinkfile"/>
              </a:rPr>
              <a:t>català</a:t>
            </a:r>
            <a:r>
              <a:rPr lang="es-ES" dirty="0">
                <a:hlinkClick r:id="rId4" action="ppaction://hlinkfile"/>
              </a:rPr>
              <a:t>       </a:t>
            </a:r>
            <a:r>
              <a:rPr lang="es-ES" sz="1800" dirty="0"/>
              <a:t>(</a:t>
            </a:r>
            <a:r>
              <a:rPr lang="es-ES" sz="1800" dirty="0" err="1" smtClean="0"/>
              <a:t>click</a:t>
            </a:r>
            <a:r>
              <a:rPr lang="es-ES" sz="1800" dirty="0" smtClean="0"/>
              <a:t> per </a:t>
            </a:r>
            <a:r>
              <a:rPr lang="es-ES" sz="1800" dirty="0"/>
              <a:t>a </a:t>
            </a:r>
            <a:r>
              <a:rPr lang="es-ES" sz="1800" dirty="0" err="1"/>
              <a:t>més</a:t>
            </a:r>
            <a:r>
              <a:rPr lang="es-ES" sz="1800" dirty="0"/>
              <a:t> </a:t>
            </a:r>
            <a:r>
              <a:rPr lang="es-ES" sz="1800" dirty="0" err="1"/>
              <a:t>informació</a:t>
            </a:r>
            <a:r>
              <a:rPr lang="es-E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0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EED49883-4830-4DDC-B7F7-A14031470E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a-ES" sz="4000" b="1" dirty="0"/>
              <a:t>Que es pot fer després del GES?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94D71C46-8592-46E1-A7ED-C750571F2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ca-E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a-ES" sz="4400" dirty="0">
                <a:solidFill>
                  <a:srgbClr val="7030A0"/>
                </a:solidFill>
                <a:latin typeface="Calibri" panose="020F0502020204030204" pitchFamily="34" charset="0"/>
              </a:rPr>
              <a:t>1.-Continuar estudiant</a:t>
            </a:r>
          </a:p>
          <a:p>
            <a:endParaRPr lang="ca-ES" sz="4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a-ES" sz="4400" dirty="0">
                <a:solidFill>
                  <a:srgbClr val="7030A0"/>
                </a:solidFill>
                <a:latin typeface="Calibri" panose="020F0502020204030204" pitchFamily="34" charset="0"/>
              </a:rPr>
              <a:t>2.-Anar a treballar</a:t>
            </a:r>
          </a:p>
          <a:p>
            <a:endParaRPr lang="ca-ES" sz="4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a-ES" sz="4400" dirty="0">
                <a:solidFill>
                  <a:srgbClr val="7030A0"/>
                </a:solidFill>
                <a:latin typeface="Calibri" panose="020F0502020204030204" pitchFamily="34" charset="0"/>
              </a:rPr>
              <a:t>3.-Continuar estudiant i anar a treballar</a:t>
            </a:r>
            <a:endParaRPr lang="ca-E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CC09F4-7C57-4514-AC43-0CB42FE1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365126"/>
            <a:ext cx="11264347" cy="102635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a-ES" b="1" cap="all" dirty="0"/>
              <a:t/>
            </a:r>
            <a:br>
              <a:rPr lang="ca-ES" b="1" cap="all" dirty="0"/>
            </a:br>
            <a:r>
              <a:rPr lang="ca-ES" b="1" cap="all" dirty="0"/>
              <a:t/>
            </a:r>
            <a:br>
              <a:rPr lang="ca-ES" b="1" cap="all" dirty="0"/>
            </a:br>
            <a:r>
              <a:rPr lang="ca-ES" b="1" cap="all" dirty="0"/>
              <a:t>P</a:t>
            </a:r>
            <a:r>
              <a:rPr lang="ca-ES" b="1" dirty="0"/>
              <a:t>rimer de tot cal que tinguis en compte aquets aspectes  </a:t>
            </a:r>
            <a:r>
              <a:rPr lang="ca-ES" b="1" dirty="0" smtClean="0"/>
              <a:t>              </a:t>
            </a:r>
            <a:r>
              <a:rPr lang="ca-ES" sz="2200" dirty="0" smtClean="0">
                <a:solidFill>
                  <a:srgbClr val="7030A0"/>
                </a:solidFill>
                <a:hlinkClick r:id="rId2"/>
              </a:rPr>
              <a:t>Qüestionari </a:t>
            </a:r>
            <a:r>
              <a:rPr lang="ca-ES" sz="2200" dirty="0">
                <a:solidFill>
                  <a:srgbClr val="7030A0"/>
                </a:solidFill>
                <a:hlinkClick r:id="rId2"/>
              </a:rPr>
              <a:t>d’autoconeixement i orientació</a:t>
            </a:r>
            <a:r>
              <a:rPr lang="ca-ES" sz="2200" b="1" dirty="0"/>
              <a:t/>
            </a:r>
            <a:br>
              <a:rPr lang="ca-ES" sz="2200" b="1" dirty="0"/>
            </a:br>
            <a:r>
              <a:rPr lang="ca-ES" b="1" dirty="0"/>
              <a:t/>
            </a:r>
            <a:br>
              <a:rPr lang="ca-ES" b="1" dirty="0"/>
            </a:br>
            <a:endParaRPr lang="ca-ES" sz="3600" b="1" cap="al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8014BAF-359B-4A50-8B1A-66449AE34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804" y="1663548"/>
            <a:ext cx="9673148" cy="49874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1.-Quines són les teves capacitats i habilitats?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2.-Quines són les teves vocacions?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3.-Quina és la teva situació familiar i personal?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4.-Quines són les teves necessitats?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5.-Quines opcions se t’ofereixen?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a-ES" sz="3600" dirty="0">
                <a:solidFill>
                  <a:srgbClr val="7030A0"/>
                </a:solidFill>
              </a:rPr>
              <a:t>6.-Què prioritzes i/o tries?</a:t>
            </a:r>
          </a:p>
        </p:txBody>
      </p:sp>
    </p:spTree>
    <p:extLst>
      <p:ext uri="{BB962C8B-B14F-4D97-AF65-F5344CB8AC3E}">
        <p14:creationId xmlns:p14="http://schemas.microsoft.com/office/powerpoint/2010/main" val="143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="" xmlns:a16="http://schemas.microsoft.com/office/drawing/2014/main" id="{8BE4909F-1396-4BEB-B905-5370B163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ca-ES" sz="2100" dirty="0"/>
              <a:t/>
            </a:r>
            <a:br>
              <a:rPr lang="ca-ES" sz="2100" dirty="0"/>
            </a:br>
            <a:r>
              <a:rPr lang="ca-ES" sz="4000" u="sng" dirty="0">
                <a:hlinkClick r:id="rId3"/>
              </a:rPr>
              <a:t>Programes de formació i inserció</a:t>
            </a:r>
            <a:r>
              <a:rPr lang="ca-ES" sz="2100" u="sng" dirty="0"/>
              <a:t/>
            </a:r>
            <a:br>
              <a:rPr lang="ca-ES" sz="2100" u="sng" dirty="0"/>
            </a:br>
            <a:r>
              <a:rPr lang="ca-ES" sz="2100" dirty="0"/>
              <a:t/>
            </a:r>
            <a:br>
              <a:rPr lang="ca-ES" sz="2100" dirty="0"/>
            </a:br>
            <a:endParaRPr lang="ca-ES" sz="2100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="" xmlns:a16="http://schemas.microsoft.com/office/drawing/2014/main" id="{93E93E33-D9FB-4A90-9AA6-1C5F78E4D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a-ES" sz="2400" dirty="0"/>
          </a:p>
          <a:p>
            <a:endParaRPr lang="ca-ES" sz="2000" u="sng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297519C7-2AE2-4DC8-BB9C-319119BEA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857" y="1406769"/>
            <a:ext cx="6119447" cy="50861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dirty="0"/>
              <a:t>Els programes de formació i inserció (PFI), que són voluntaris i duren un curs acadèmic, estan pensats per a </a:t>
            </a:r>
            <a:r>
              <a:rPr lang="ca-ES" b="1" dirty="0"/>
              <a:t>joves d'entre 16 i 21 anys</a:t>
            </a:r>
            <a:r>
              <a:rPr lang="ca-ES" dirty="0"/>
              <a:t> que han deixat l'educació secundària obligatòria i no segueixen estudis en el sistema educatiu ni participen en cap acció formativa. L'objectiu dels PFI és proporcionar-los, d'una banda, la possibilitat de tornar al sistema educatiu (a la formació professional) i, de l'altra, l'aprenentatge imprescindible per accedir al mercat de treball.</a:t>
            </a:r>
          </a:p>
          <a:p>
            <a:pPr marL="0" indent="0">
              <a:buNone/>
            </a:pPr>
            <a:r>
              <a:rPr lang="ca-ES" dirty="0"/>
              <a:t>Els PFI s'adscriuen a diferents famílies professionals.</a:t>
            </a:r>
          </a:p>
          <a:p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3A0F6E0-207C-4B7B-AE37-FAD942E2E7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23118"/>
            <a:ext cx="4212102" cy="52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4A3D79C-D70D-44FF-8466-3E3942FBA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780" r="6620"/>
          <a:stretch/>
        </p:blipFill>
        <p:spPr>
          <a:xfrm>
            <a:off x="6400802" y="211015"/>
            <a:ext cx="5725513" cy="6247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5A39624-6FF3-4CB7-86C2-28023C58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378226"/>
            <a:ext cx="5343908" cy="5080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/>
              <a:t>La formació professional capacita per a l'exercici qualificat de diverses professions i proporciona la formació necessària per adquirir la competència professional i el coneixement propis de cada sector. </a:t>
            </a:r>
          </a:p>
          <a:p>
            <a:pPr marL="0" indent="0">
              <a:buNone/>
            </a:pPr>
            <a:r>
              <a:rPr lang="ca-ES" dirty="0"/>
              <a:t>La formació professional s'organitza per famílies professionals que ordenen els ensenyaments en cicles de grau mitjà o de grau superior; amb la superació dels primers s'obté el títol de tècnic i amb la superació dels segons el de tècnic superior.</a:t>
            </a:r>
          </a:p>
          <a:p>
            <a:endParaRPr lang="ca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19C229-87D3-413E-B514-065E5EC8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5553088" cy="748960"/>
          </a:xfrm>
        </p:spPr>
        <p:txBody>
          <a:bodyPr>
            <a:normAutofit fontScale="90000"/>
          </a:bodyPr>
          <a:lstStyle/>
          <a:p>
            <a:r>
              <a:rPr lang="ca-ES" sz="2800" u="sng" dirty="0"/>
              <a:t/>
            </a:r>
            <a:br>
              <a:rPr lang="ca-ES" sz="2800" u="sng" dirty="0"/>
            </a:br>
            <a:r>
              <a:rPr lang="ca-ES" sz="4000" u="sng" dirty="0">
                <a:hlinkClick r:id="rId3"/>
              </a:rPr>
              <a:t>Formació professional</a:t>
            </a:r>
            <a:r>
              <a:rPr lang="ca-ES" sz="2800" u="sng" dirty="0"/>
              <a:t/>
            </a:r>
            <a:br>
              <a:rPr lang="ca-ES" sz="2800" u="sng" dirty="0"/>
            </a:b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21683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B4DBF17-664A-4522-B3D5-52E2DBCB92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120" y="147422"/>
            <a:ext cx="6236880" cy="1758462"/>
          </a:xfrm>
          <a:prstGeom prst="rect">
            <a:avLst/>
          </a:prstGeom>
        </p:spPr>
      </p:pic>
      <p:pic>
        <p:nvPicPr>
          <p:cNvPr id="2050" name="Picture 2" descr="Imatge relacionada">
            <a:extLst>
              <a:ext uri="{FF2B5EF4-FFF2-40B4-BE49-F238E27FC236}">
                <a16:creationId xmlns="" xmlns:a16="http://schemas.microsoft.com/office/drawing/2014/main" id="{E41083BD-0831-4893-AC0F-23A0D47F8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055"/>
          <a:stretch/>
        </p:blipFill>
        <p:spPr bwMode="auto">
          <a:xfrm>
            <a:off x="5513240" y="2220194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CC1F7D-A507-4C15-ADBE-19C2E1DFC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605293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u="sng" dirty="0" err="1">
                <a:hlinkClick r:id="rId4"/>
              </a:rPr>
              <a:t>Batxillerat</a:t>
            </a:r>
            <a:endParaRPr lang="en-U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01FC79-AA8A-4F11-B8D9-E4080CE4A8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91175"/>
            <a:ext cx="4992757" cy="46857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batxillerat</a:t>
            </a:r>
            <a:r>
              <a:rPr lang="en-US" dirty="0"/>
              <a:t> forma part de </a:t>
            </a:r>
            <a:r>
              <a:rPr lang="en-US" dirty="0" err="1"/>
              <a:t>l’educació</a:t>
            </a:r>
            <a:r>
              <a:rPr lang="en-US" dirty="0"/>
              <a:t> </a:t>
            </a:r>
            <a:r>
              <a:rPr lang="en-US" dirty="0" err="1"/>
              <a:t>secundària</a:t>
            </a:r>
            <a:r>
              <a:rPr lang="en-US" dirty="0"/>
              <a:t> </a:t>
            </a:r>
            <a:r>
              <a:rPr lang="en-US" dirty="0" err="1"/>
              <a:t>postobligatòria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distribueix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acadèmics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desenvolupa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modalitats</a:t>
            </a:r>
            <a:r>
              <a:rPr lang="en-US" dirty="0"/>
              <a:t>, </a:t>
            </a:r>
            <a:r>
              <a:rPr lang="en-US" dirty="0" err="1"/>
              <a:t>s’organitza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flexible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vies </a:t>
            </a:r>
            <a:r>
              <a:rPr lang="en-US" dirty="0" err="1"/>
              <a:t>diferents</a:t>
            </a:r>
            <a:r>
              <a:rPr lang="en-US" dirty="0"/>
              <a:t> dins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modalitat</a:t>
            </a:r>
            <a:r>
              <a:rPr lang="en-US" dirty="0"/>
              <a:t>, de </a:t>
            </a:r>
            <a:r>
              <a:rPr lang="en-US" dirty="0" err="1"/>
              <a:t>manera</a:t>
            </a:r>
            <a:r>
              <a:rPr lang="en-US" dirty="0"/>
              <a:t> que pot </a:t>
            </a:r>
            <a:r>
              <a:rPr lang="en-US" dirty="0" err="1"/>
              <a:t>oferir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preparació</a:t>
            </a:r>
            <a:r>
              <a:rPr lang="en-US" dirty="0"/>
              <a:t> </a:t>
            </a:r>
            <a:r>
              <a:rPr lang="en-US" dirty="0" err="1"/>
              <a:t>especialitzada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alumnes</a:t>
            </a:r>
            <a:r>
              <a:rPr lang="en-US" dirty="0"/>
              <a:t> </a:t>
            </a:r>
            <a:r>
              <a:rPr lang="en-US" dirty="0" err="1"/>
              <a:t>d’acord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les </a:t>
            </a:r>
            <a:r>
              <a:rPr lang="en-US" dirty="0" err="1"/>
              <a:t>seves</a:t>
            </a:r>
            <a:r>
              <a:rPr lang="en-US" dirty="0"/>
              <a:t> perspectives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interessos</a:t>
            </a:r>
            <a:r>
              <a:rPr lang="en-US" dirty="0"/>
              <a:t> de </a:t>
            </a:r>
            <a:r>
              <a:rPr lang="en-US" dirty="0" err="1"/>
              <a:t>formació</a:t>
            </a:r>
            <a:r>
              <a:rPr lang="en-US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76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22E6B7C-5200-47E0-9F2D-CB2BC1B8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90"/>
            <a:ext cx="7038860" cy="793216"/>
          </a:xfrm>
          <a:solidFill>
            <a:schemeClr val="accent4"/>
          </a:solidFill>
        </p:spPr>
        <p:txBody>
          <a:bodyPr/>
          <a:lstStyle/>
          <a:p>
            <a:r>
              <a:rPr lang="ca-ES" dirty="0"/>
              <a:t>Algunes webs d’interès: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B35ADCD-7A1C-4B3D-91C6-300E0C032B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457325"/>
            <a:ext cx="10515600" cy="47418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3"/>
              </a:rPr>
              <a:t>Què pots fer quan acabis la ESO</a:t>
            </a:r>
            <a:r>
              <a:rPr lang="ca-ES" dirty="0"/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4"/>
              </a:rPr>
              <a:t>Ofertes de treball i formació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5"/>
              </a:rPr>
              <a:t>Servei d’ocupació de Catalunya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6"/>
              </a:rPr>
              <a:t>CIFO l’Hospitalet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7"/>
              </a:rPr>
              <a:t>Programes de garantia juvenil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8"/>
              </a:rPr>
              <a:t>Formació professional a L’Hospitalet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dirty="0">
                <a:hlinkClick r:id="rId9"/>
              </a:rPr>
              <a:t>Beques Formació professional Fundació Planeta</a:t>
            </a:r>
            <a:endParaRPr lang="ca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 err="1">
                <a:hlinkClick r:id="rId10"/>
              </a:rPr>
              <a:t>Instituts</a:t>
            </a:r>
            <a:r>
              <a:rPr lang="es-ES" dirty="0">
                <a:hlinkClick r:id="rId10"/>
              </a:rPr>
              <a:t> de </a:t>
            </a:r>
            <a:r>
              <a:rPr lang="es-ES" dirty="0" err="1">
                <a:hlinkClick r:id="rId10"/>
              </a:rPr>
              <a:t>Formació</a:t>
            </a:r>
            <a:r>
              <a:rPr lang="es-ES" dirty="0">
                <a:hlinkClick r:id="rId10"/>
              </a:rPr>
              <a:t> </a:t>
            </a:r>
            <a:r>
              <a:rPr lang="es-ES" dirty="0" err="1">
                <a:hlinkClick r:id="rId10"/>
              </a:rPr>
              <a:t>professional</a:t>
            </a:r>
            <a:r>
              <a:rPr lang="es-ES" dirty="0">
                <a:hlinkClick r:id="rId10"/>
              </a:rPr>
              <a:t> de </a:t>
            </a:r>
            <a:r>
              <a:rPr lang="es-ES" dirty="0" err="1">
                <a:hlinkClick r:id="rId10"/>
              </a:rPr>
              <a:t>L’Hospitalet</a:t>
            </a:r>
            <a:endParaRPr lang="es-E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35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314</TotalTime>
  <Words>384</Words>
  <Application>Microsoft Office PowerPoint</Application>
  <PresentationFormat>Personalització</PresentationFormat>
  <Paragraphs>113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Tema de Office</vt:lpstr>
      <vt:lpstr>ORIENTACIÓ ACADÈMICA i LABORAL</vt:lpstr>
      <vt:lpstr>ORIENTACIÓ ACADÈMICA</vt:lpstr>
      <vt:lpstr>Sistema educatiu català       (click per a més informació)</vt:lpstr>
      <vt:lpstr>Que es pot fer després del GES?</vt:lpstr>
      <vt:lpstr>  Primer de tot cal que tinguis en compte aquets aspectes                Qüestionari d’autoconeixement i orientació  </vt:lpstr>
      <vt:lpstr> Programes de formació i inserció  </vt:lpstr>
      <vt:lpstr> Formació professional </vt:lpstr>
      <vt:lpstr>Batxillerat</vt:lpstr>
      <vt:lpstr>Algunes webs d’interès:</vt:lpstr>
      <vt:lpstr>PREINSCRIPCIÓ                   CFGM</vt:lpstr>
      <vt:lpstr>PREINSCRIPCIÓ                   CFGS</vt:lpstr>
      <vt:lpstr>PREINSCRIPCIÓ               BATXILLERAT</vt:lpstr>
      <vt:lpstr>PREINSCRIPCIÓ         EDUCACIÓ D’ADULTS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 ACADÈMICA i LABORAL</dc:title>
  <dc:creator>Carme Mestres</dc:creator>
  <cp:lastModifiedBy>Gestio</cp:lastModifiedBy>
  <cp:revision>39</cp:revision>
  <dcterms:created xsi:type="dcterms:W3CDTF">2018-04-07T17:24:53Z</dcterms:created>
  <dcterms:modified xsi:type="dcterms:W3CDTF">2022-03-28T11:04:50Z</dcterms:modified>
</cp:coreProperties>
</file>