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PT Sans Narrow"/>
      <p:regular r:id="rId26"/>
      <p:bold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F5050F-9A2E-47C7-8C19-E557C2004534}">
  <a:tblStyle styleId="{13F5050F-9A2E-47C7-8C19-E557C20045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TSansNarrow-regular.fntdata"/><Relationship Id="rId25" Type="http://schemas.openxmlformats.org/officeDocument/2006/relationships/slide" Target="slides/slide19.xml"/><Relationship Id="rId28" Type="http://schemas.openxmlformats.org/officeDocument/2006/relationships/font" Target="fonts/OpenSans-regular.fntdata"/><Relationship Id="rId27" Type="http://schemas.openxmlformats.org/officeDocument/2006/relationships/font" Target="fonts/PTSans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63ccbbe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gb63ccbbe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4179de01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b4179de01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4179de01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4179de01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4179de01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b4179de01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4179de01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4179de01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4179de010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b4179de01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4179de01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4179de01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4179de010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4179de010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4179de010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b4179de01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4179de010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b4179de010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4179de01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4179de01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87706de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b87706de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4179de01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4179de01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4179de01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4179de01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4179de01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b4179de01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a381fbd7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ba381fbd7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4179de01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4179de01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4179de01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4179de01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a381fbd7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a381fbd7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9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9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664800" y="1549338"/>
            <a:ext cx="78144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ca"/>
              <a:t>L’EDAT ANTIGA</a:t>
            </a:r>
            <a:endParaRPr/>
          </a:p>
        </p:txBody>
      </p:sp>
      <p:pic>
        <p:nvPicPr>
          <p:cNvPr descr="Macintosh HD:Users:Aida:Downloads:baixa.png" id="67" name="Google Shape;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1882950" y="2795475"/>
            <a:ext cx="53781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3600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Esquemes del tema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" name="Google Shape;169;p22"/>
          <p:cNvGraphicFramePr/>
          <p:nvPr/>
        </p:nvGraphicFramePr>
        <p:xfrm>
          <a:off x="278425" y="70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862375"/>
                <a:gridCol w="2862375"/>
                <a:gridCol w="2862375"/>
              </a:tblGrid>
              <a:tr h="436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 sz="1300"/>
                        <a:t>COM S’ORGANITZAVA LA SOCIETAT?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VIVIEN?</a:t>
                      </a:r>
                      <a:endParaRPr b="1"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QUINES CREENCES TENIEN?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1566175">
                <a:tc>
                  <a:txBody>
                    <a:bodyPr/>
                    <a:lstStyle/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 u="sng"/>
                        <a:t>Persones lliures</a:t>
                      </a:r>
                      <a:r>
                        <a:rPr lang="ca"/>
                        <a:t>: homes que decidien les lleis.</a:t>
                      </a:r>
                      <a:endParaRPr/>
                    </a:p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 u="sng"/>
                        <a:t>Persones no lliures</a:t>
                      </a:r>
                      <a:r>
                        <a:rPr lang="ca"/>
                        <a:t>: les dones, els esclaus i els estrangers. No tenien dret a decidir.</a:t>
                      </a:r>
                      <a:endParaRPr u="sng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Grans comerciants.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Comerciaven amb els ibers.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Empórion: primer lloc de la península ibèrica que va tenir moneda.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Politeistes: tenien molts déus i deesses.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S'ALIMENTAVEN?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CULTURA I ART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DESCOBRIMENTS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818725">
                <a:tc rowSpan="3"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Pa, vi, llegums (faves, llenties, cigrons, mongetes i pèsols), verdures i hortalisses, fruita (ametlles, figues i pomes), carn, peix, ocells i ous.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Llengua: grec.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Escultures de marbre.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Arquitectura i pintura.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Ceràmica: ús domèstic.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Mosaics.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Objectes de metall.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Democràcia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Filosofia: art de pensar.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Olimpíades.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Teatre.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300">
                <a:tc vMerge="1"/>
                <a:tc vMerge="1"/>
                <a:tc vMerge="1"/>
              </a:tr>
              <a:tr h="313650">
                <a:tc vMerge="1"/>
                <a:tc vMerge="1"/>
                <a:tc vMerge="1"/>
              </a:tr>
            </a:tbl>
          </a:graphicData>
        </a:graphic>
      </p:graphicFrame>
      <p:pic>
        <p:nvPicPr>
          <p:cNvPr descr="Macintosh HD:Users:Aida:Downloads:baixa.png"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2. Els Grecs</a:t>
            </a:r>
            <a:endParaRPr/>
          </a:p>
        </p:txBody>
      </p:sp>
      <p:pic>
        <p:nvPicPr>
          <p:cNvPr descr="Macintosh HD:Users:Aida:Downloads:baixa.png" id="172" name="Google Shape;1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2. </a:t>
            </a:r>
            <a:r>
              <a:rPr lang="ca"/>
              <a:t>Els Grecs</a:t>
            </a:r>
            <a:endParaRPr/>
          </a:p>
        </p:txBody>
      </p:sp>
      <p:pic>
        <p:nvPicPr>
          <p:cNvPr descr="Macintosh HD:Users:Aida:Downloads:baixa.png"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Google Shape;179;p23"/>
          <p:cNvGraphicFramePr/>
          <p:nvPr/>
        </p:nvGraphicFramePr>
        <p:xfrm>
          <a:off x="2441850" y="647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4260300"/>
              </a:tblGrid>
              <a:tr h="360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ES VESTIEN?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2" y="1160475"/>
            <a:ext cx="8218176" cy="3812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 rot="-5400000">
            <a:off x="7491125" y="3358000"/>
            <a:ext cx="292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https://enciclopediacultural.com/vestimenta-griega/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3. </a:t>
            </a:r>
            <a:r>
              <a:rPr lang="ca"/>
              <a:t>Els Romans</a:t>
            </a:r>
            <a:endParaRPr/>
          </a:p>
        </p:txBody>
      </p:sp>
      <p:pic>
        <p:nvPicPr>
          <p:cNvPr descr="Macintosh HD:Users:Aida:Downloads:baixa.png" id="187" name="Google Shape;18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" name="Google Shape;188;p24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989400"/>
              </a:tblGrid>
              <a:tr h="65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ON VIVIEN? 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(ZONA GEOGRÀFICA)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Península itàlica.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Imperi romà (romanització): Mediterrani i gran part d’Europa.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La capital era Roma.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 Catalunya: Tàrraco, Bàrcino, Ilerda.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850" y="676475"/>
            <a:ext cx="5538101" cy="4126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2766050" y="4802600"/>
            <a:ext cx="621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https://sites.google.com/a/xtec.cat/les-histories-de-1r-i-2n/historia-1r-eso/historia-antiga/roma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3</a:t>
            </a:r>
            <a:r>
              <a:rPr lang="ca"/>
              <a:t>. Els Romans</a:t>
            </a:r>
            <a:endParaRPr/>
          </a:p>
        </p:txBody>
      </p:sp>
      <p:pic>
        <p:nvPicPr>
          <p:cNvPr descr="Macintosh HD:Users:Aida:Downloads:baixa.png" id="196" name="Google Shape;19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7" name="Google Shape;197;p25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989400"/>
              </a:tblGrid>
              <a:tr h="393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VIVIEN?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D7E6B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Ciutats més organitzades</a:t>
                      </a:r>
                      <a:r>
                        <a:rPr lang="ca"/>
                        <a:t>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Ciutats </a:t>
                      </a:r>
                      <a:r>
                        <a:rPr lang="ca"/>
                        <a:t>en forma de quadrícula.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Cases: </a:t>
                      </a:r>
                      <a:r>
                        <a:rPr i="1" lang="ca"/>
                        <a:t>domus</a:t>
                      </a:r>
                      <a:r>
                        <a:rPr lang="ca"/>
                        <a:t>.</a:t>
                      </a:r>
                      <a:endParaRPr/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8" name="Google Shape;198;p25"/>
          <p:cNvPicPr preferRelativeResize="0"/>
          <p:nvPr/>
        </p:nvPicPr>
        <p:blipFill rotWithShape="1">
          <a:blip r:embed="rId4">
            <a:alphaModFix/>
          </a:blip>
          <a:srcRect b="0" l="14111" r="18944" t="8197"/>
          <a:stretch/>
        </p:blipFill>
        <p:spPr>
          <a:xfrm>
            <a:off x="3590200" y="767850"/>
            <a:ext cx="5242100" cy="404498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4015150" y="4812825"/>
            <a:ext cx="481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https://pt.slideshare.net/MonicaRoigeSedo/les-ciutats-romanes-45172287/11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" name="Google Shape;204;p26"/>
          <p:cNvGraphicFramePr/>
          <p:nvPr/>
        </p:nvGraphicFramePr>
        <p:xfrm>
          <a:off x="278425" y="70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862375"/>
                <a:gridCol w="2862375"/>
                <a:gridCol w="2862375"/>
              </a:tblGrid>
              <a:tr h="540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 sz="1300"/>
                        <a:t>COM S’ORGANITZAVA LA SOCIETAT?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VIVIEN?</a:t>
                      </a:r>
                      <a:endParaRPr b="1"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QUINES CREENCES TENIEN?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1667275">
                <a:tc>
                  <a:txBody>
                    <a:bodyPr/>
                    <a:lstStyle/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 u="sng"/>
                        <a:t>Emperador</a:t>
                      </a:r>
                      <a:r>
                        <a:rPr lang="ca"/>
                        <a:t>: cap de l’Imperi.</a:t>
                      </a:r>
                      <a:endParaRPr/>
                    </a:p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 u="sng"/>
                        <a:t>Persones lliures</a:t>
                      </a:r>
                      <a:r>
                        <a:rPr lang="ca"/>
                        <a:t>: patricis, comerciants, soldats i lliberts.</a:t>
                      </a:r>
                      <a:endParaRPr/>
                    </a:p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 u="sng"/>
                        <a:t>Esclaus</a:t>
                      </a:r>
                      <a:r>
                        <a:rPr lang="ca"/>
                        <a:t>: persones que pertanyien a un amo i gladiadors.</a:t>
                      </a:r>
                      <a:endParaRPr u="sng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Agricultura intensiva: sèquies i guaret.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Comerç pel Mediterrani: cereals, vi, conserves de peix i metall.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Eren grans enginyers.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Politeistes: tenien molts déus i deesses.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4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S'ALIMENTAVEN?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CULTURA I ART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DESCOBRIMENTS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759525">
                <a:tc rowSpan="3"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Pa (aliment de rics), vi, mel, olives, verdures, cereals, ous, llegums, carns i peixos.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Salses: </a:t>
                      </a:r>
                      <a:r>
                        <a:rPr i="1" lang="ca"/>
                        <a:t>garum</a:t>
                      </a:r>
                      <a:r>
                        <a:rPr lang="ca"/>
                        <a:t>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Conserves: amb sal.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Llengua: llatí.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Escultura, arquitectura i pintura.  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Ceràmica.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Mosaics.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Aqüeductes, ponts, muralles, arcs, amfiteatres, temples religiosos, balnearis, circs, escoles, vies (camins empedrats).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50">
                <a:tc vMerge="1"/>
                <a:tc vMerge="1"/>
                <a:tc vMerge="1"/>
              </a:tr>
              <a:tr h="419475">
                <a:tc vMerge="1"/>
                <a:tc vMerge="1"/>
                <a:tc vMerge="1"/>
              </a:tr>
            </a:tbl>
          </a:graphicData>
        </a:graphic>
      </p:graphicFrame>
      <p:pic>
        <p:nvPicPr>
          <p:cNvPr descr="Macintosh HD:Users:Aida:Downloads:baixa.png" id="205" name="Google Shape;20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3</a:t>
            </a:r>
            <a:r>
              <a:rPr lang="ca"/>
              <a:t>. Els Romans</a:t>
            </a:r>
            <a:endParaRPr/>
          </a:p>
        </p:txBody>
      </p:sp>
      <p:pic>
        <p:nvPicPr>
          <p:cNvPr descr="Macintosh HD:Users:Aida:Downloads:baixa.png" id="207" name="Google Shape;20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3</a:t>
            </a:r>
            <a:r>
              <a:rPr lang="ca"/>
              <a:t>. Els Romans</a:t>
            </a:r>
            <a:endParaRPr/>
          </a:p>
        </p:txBody>
      </p:sp>
      <p:pic>
        <p:nvPicPr>
          <p:cNvPr descr="Macintosh HD:Users:Aida:Downloads:baixa.png" id="213" name="Google Shape;21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125" y="1321825"/>
            <a:ext cx="4425886" cy="28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1625" y="1321825"/>
            <a:ext cx="4053250" cy="286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27"/>
          <p:cNvGraphicFramePr/>
          <p:nvPr/>
        </p:nvGraphicFramePr>
        <p:xfrm>
          <a:off x="2441850" y="647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4260300"/>
              </a:tblGrid>
              <a:tr h="360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ES VESTIEN?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17" name="Google Shape;217;p27"/>
          <p:cNvSpPr txBox="1"/>
          <p:nvPr/>
        </p:nvSpPr>
        <p:spPr>
          <a:xfrm>
            <a:off x="3331775" y="4698325"/>
            <a:ext cx="560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https://historiadelvestit.wordpress.com/2016/04/23/els-vestits-a-lanitga-roma/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4</a:t>
            </a:r>
            <a:r>
              <a:rPr lang="ca"/>
              <a:t>. Els Egipcis</a:t>
            </a:r>
            <a:endParaRPr/>
          </a:p>
        </p:txBody>
      </p:sp>
      <p:pic>
        <p:nvPicPr>
          <p:cNvPr descr="Macintosh HD:Users:Aida:Downloads:baixa.png" id="223" name="Google Shape;2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p28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3465650"/>
              </a:tblGrid>
              <a:tr h="330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ON VIVIEN? (ZONA GEOGRÀFICA)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463200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Egipte (Àfrica)</a:t>
                      </a:r>
                      <a:r>
                        <a:rPr lang="ca"/>
                        <a:t>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25" name="Google Shape;2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927" y="183313"/>
            <a:ext cx="3379125" cy="477687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/>
        </p:nvSpPr>
        <p:spPr>
          <a:xfrm rot="-5400000">
            <a:off x="6822425" y="2676875"/>
            <a:ext cx="425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 https://rpuigserversocials.files.wordpress.com/2020/08/mapaanticegipte.png?w=718/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4</a:t>
            </a:r>
            <a:r>
              <a:rPr lang="ca"/>
              <a:t>. Els Egipcis</a:t>
            </a:r>
            <a:endParaRPr/>
          </a:p>
        </p:txBody>
      </p:sp>
      <p:pic>
        <p:nvPicPr>
          <p:cNvPr descr="Macintosh HD:Users:Aida:Downloads:baixa.png" id="232" name="Google Shape;23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3" name="Google Shape;233;p29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256725"/>
              </a:tblGrid>
              <a:tr h="393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VIVIEN?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D7E6B"/>
                    </a:solidFill>
                  </a:tcPr>
                </a:tc>
              </a:tr>
              <a:tr h="678600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Al desert.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En ciutats al costat del riu Nil (2n més llarg del món).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150" y="841125"/>
            <a:ext cx="6325349" cy="36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3428400" y="4595275"/>
            <a:ext cx="560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https://sites.google.com/site/totegipte/com-vivien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Google Shape;240;p30"/>
          <p:cNvGraphicFramePr/>
          <p:nvPr/>
        </p:nvGraphicFramePr>
        <p:xfrm>
          <a:off x="278425" y="70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862375"/>
                <a:gridCol w="2862375"/>
                <a:gridCol w="2979850"/>
              </a:tblGrid>
              <a:tr h="540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 sz="1300"/>
                        <a:t>COM S’ORGANITZAVA LA SOCIETAT?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VIVIEN?</a:t>
                      </a:r>
                      <a:endParaRPr b="1"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QUINES CREENCES TENIEN?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1777850">
                <a:tc>
                  <a:txBody>
                    <a:bodyPr/>
                    <a:lstStyle/>
                    <a:p>
                      <a:pPr indent="-179875" lvl="0" marL="180975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Faraó o faraona: rei egipci.</a:t>
                      </a:r>
                      <a:endParaRPr/>
                    </a:p>
                    <a:p>
                      <a:pPr indent="-179875" lvl="0" marL="180975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Tutankamon, Cleopatra, Keobs, Nefertiti, Ramsés II, Akenaton.</a:t>
                      </a:r>
                      <a:endParaRPr/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u="sng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Agricultors</a:t>
                      </a:r>
                      <a:r>
                        <a:rPr lang="ca"/>
                        <a:t>,</a:t>
                      </a:r>
                      <a:r>
                        <a:rPr lang="ca"/>
                        <a:t> r</a:t>
                      </a:r>
                      <a:r>
                        <a:rPr lang="ca"/>
                        <a:t>amaders, pescadors i artesans.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Comerciaven pel riu Nil. 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Politeistes: tenien molts déus i deesses amb cap d’animal. 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Creien en la vida després de la mort. 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Piràmides</a:t>
                      </a:r>
                      <a:r>
                        <a:rPr lang="ca"/>
                        <a:t>: tombes dels faraons. 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Mòmies i sarcòfags. 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4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S'ALIMENTAVEN?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CULTURA I ART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DESCOBRIMENTS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759525"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Blat, civada i lli.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Peixos que pescaven al riu.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Arquitectura: piràmides.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Jeroglífics (escriptura).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Pintura.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Papir (planta per a tot), clau, maquillatge, tisores, raspall i pasta de dents, pinta, perruca, desodorant, perfum, jocs de taula (senet: semblant escacs).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250">
                <a:tc vMerge="1"/>
                <a:tc vMerge="1"/>
                <a:tc vMerge="1"/>
              </a:tr>
              <a:tr h="419475">
                <a:tc vMerge="1"/>
                <a:tc vMerge="1"/>
                <a:tc vMerge="1"/>
              </a:tr>
            </a:tbl>
          </a:graphicData>
        </a:graphic>
      </p:graphicFrame>
      <p:pic>
        <p:nvPicPr>
          <p:cNvPr descr="Macintosh HD:Users:Aida:Downloads:baixa.png" id="241" name="Google Shape;2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4</a:t>
            </a:r>
            <a:r>
              <a:rPr lang="ca"/>
              <a:t>. Els Egipcis</a:t>
            </a:r>
            <a:endParaRPr/>
          </a:p>
        </p:txBody>
      </p:sp>
      <p:pic>
        <p:nvPicPr>
          <p:cNvPr descr="Macintosh HD:Users:Aida:Downloads:baixa.png" id="243" name="Google Shape;2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4</a:t>
            </a:r>
            <a:r>
              <a:rPr lang="ca"/>
              <a:t>. Els Egipcis</a:t>
            </a:r>
            <a:endParaRPr/>
          </a:p>
        </p:txBody>
      </p:sp>
      <p:pic>
        <p:nvPicPr>
          <p:cNvPr descr="Macintosh HD:Users:Aida:Downloads:baixa.png" id="249" name="Google Shape;2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7350" y="1116673"/>
            <a:ext cx="5609308" cy="36414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1" name="Google Shape;251;p31"/>
          <p:cNvGraphicFramePr/>
          <p:nvPr/>
        </p:nvGraphicFramePr>
        <p:xfrm>
          <a:off x="2441850" y="647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4260300"/>
              </a:tblGrid>
              <a:tr h="360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ES VESTIEN?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52" name="Google Shape;252;p31"/>
          <p:cNvSpPr txBox="1"/>
          <p:nvPr/>
        </p:nvSpPr>
        <p:spPr>
          <a:xfrm rot="-5400000">
            <a:off x="6867725" y="2783500"/>
            <a:ext cx="416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http://www.kendallredburn.com/images/costumesofallnations/IMG_5861.JPG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Etapes de la història</a:t>
            </a:r>
            <a:endParaRPr/>
          </a:p>
        </p:txBody>
      </p:sp>
      <p:pic>
        <p:nvPicPr>
          <p:cNvPr descr="Macintosh HD:Users:Aida:Downloads:baixa.png" id="74" name="Google Shape;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76475"/>
            <a:ext cx="8839200" cy="257771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1038225" y="854900"/>
            <a:ext cx="2162100" cy="390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PREHISTÒRIA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333375" y="2517025"/>
            <a:ext cx="1100100" cy="447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Paleolític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1504950" y="2517125"/>
            <a:ext cx="1066800" cy="447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Neolític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2676525" y="2474250"/>
            <a:ext cx="1066800" cy="757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Edat dels Metalls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3962400" y="2474250"/>
            <a:ext cx="1066800" cy="707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EDAT ANTIGA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5148250" y="2445675"/>
            <a:ext cx="1100100" cy="70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EDAT MITJANA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6319825" y="2445675"/>
            <a:ext cx="1124100" cy="70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EDAT MODERNA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7600925" y="2445675"/>
            <a:ext cx="1357500" cy="70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latin typeface="Open Sans"/>
                <a:ea typeface="Open Sans"/>
                <a:cs typeface="Open Sans"/>
                <a:sym typeface="Open Sans"/>
              </a:rPr>
              <a:t>EDAT </a:t>
            </a:r>
            <a:r>
              <a:rPr b="1" lang="ca" sz="1000">
                <a:latin typeface="Open Sans"/>
                <a:ea typeface="Open Sans"/>
                <a:cs typeface="Open Sans"/>
                <a:sym typeface="Open Sans"/>
              </a:rPr>
              <a:t>CONTEMPORÀNIA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3359900" y="3860875"/>
            <a:ext cx="962100" cy="66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3.500</a:t>
            </a: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 aC 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Open Sans"/>
                <a:ea typeface="Open Sans"/>
                <a:cs typeface="Open Sans"/>
                <a:sym typeface="Open Sans"/>
              </a:rPr>
              <a:t>Invenció escriptura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5" name="Google Shape;85;p14"/>
          <p:cNvCxnSpPr/>
          <p:nvPr/>
        </p:nvCxnSpPr>
        <p:spPr>
          <a:xfrm flipH="1">
            <a:off x="3838538" y="2831575"/>
            <a:ext cx="4800" cy="102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4"/>
          <p:cNvCxnSpPr/>
          <p:nvPr/>
        </p:nvCxnSpPr>
        <p:spPr>
          <a:xfrm flipH="1">
            <a:off x="5086313" y="2831575"/>
            <a:ext cx="4800" cy="102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4"/>
          <p:cNvSpPr txBox="1"/>
          <p:nvPr/>
        </p:nvSpPr>
        <p:spPr>
          <a:xfrm>
            <a:off x="4607675" y="3860875"/>
            <a:ext cx="1021500" cy="66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476 dC 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000">
                <a:latin typeface="Open Sans"/>
                <a:ea typeface="Open Sans"/>
                <a:cs typeface="Open Sans"/>
                <a:sym typeface="Open Sans"/>
              </a:rPr>
              <a:t>Caiguda Imperi Romà</a:t>
            </a:r>
            <a:endParaRPr sz="11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8" name="Google Shape;88;p14"/>
          <p:cNvCxnSpPr/>
          <p:nvPr/>
        </p:nvCxnSpPr>
        <p:spPr>
          <a:xfrm flipH="1">
            <a:off x="6281675" y="2831575"/>
            <a:ext cx="4800" cy="102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14"/>
          <p:cNvSpPr txBox="1"/>
          <p:nvPr/>
        </p:nvSpPr>
        <p:spPr>
          <a:xfrm>
            <a:off x="5803025" y="3860875"/>
            <a:ext cx="1183500" cy="808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1492 dC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000">
                <a:latin typeface="Open Sans"/>
                <a:ea typeface="Open Sans"/>
                <a:cs typeface="Open Sans"/>
                <a:sym typeface="Open Sans"/>
              </a:rPr>
              <a:t>Arribada de Cristòfol Colom a Amèrica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0" name="Google Shape;90;p14"/>
          <p:cNvCxnSpPr/>
          <p:nvPr/>
        </p:nvCxnSpPr>
        <p:spPr>
          <a:xfrm flipH="1">
            <a:off x="7520025" y="2831575"/>
            <a:ext cx="4800" cy="102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" name="Google Shape;91;p14"/>
          <p:cNvSpPr txBox="1"/>
          <p:nvPr/>
        </p:nvSpPr>
        <p:spPr>
          <a:xfrm>
            <a:off x="7160375" y="3860875"/>
            <a:ext cx="1183500" cy="66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1789 dC 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000">
                <a:latin typeface="Open Sans"/>
                <a:ea typeface="Open Sans"/>
                <a:cs typeface="Open Sans"/>
                <a:sym typeface="Open Sans"/>
              </a:rPr>
              <a:t>Revolució Francesa</a:t>
            </a:r>
            <a:endParaRPr sz="11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2" name="Google Shape;92;p14"/>
          <p:cNvCxnSpPr/>
          <p:nvPr/>
        </p:nvCxnSpPr>
        <p:spPr>
          <a:xfrm flipH="1">
            <a:off x="233338" y="2831575"/>
            <a:ext cx="4800" cy="102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4"/>
          <p:cNvSpPr txBox="1"/>
          <p:nvPr/>
        </p:nvSpPr>
        <p:spPr>
          <a:xfrm>
            <a:off x="152400" y="3860875"/>
            <a:ext cx="1281000" cy="666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300">
                <a:latin typeface="Open Sans"/>
                <a:ea typeface="Open Sans"/>
                <a:cs typeface="Open Sans"/>
                <a:sym typeface="Open Sans"/>
              </a:rPr>
              <a:t>2.000.000 aC 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200">
                <a:latin typeface="Open Sans"/>
                <a:ea typeface="Open Sans"/>
                <a:cs typeface="Open Sans"/>
                <a:sym typeface="Open Sans"/>
              </a:rPr>
              <a:t>Primers humans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2078100" y="4774450"/>
            <a:ext cx="706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Adaptació Font:  </a:t>
            </a:r>
            <a:r>
              <a:rPr i="1" lang="ca" sz="800">
                <a:solidFill>
                  <a:srgbClr val="B7B7B7"/>
                </a:solidFill>
              </a:rPr>
              <a:t>https://es.liveworksheets.com/worksheets/es/Ciencias_Sociales/Edades_de_la_Historia/Repaso_etapas_de_la_historia_tv840268uu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L’EDAT ANTIGA</a:t>
            </a:r>
            <a:endParaRPr/>
          </a:p>
        </p:txBody>
      </p:sp>
      <p:pic>
        <p:nvPicPr>
          <p:cNvPr descr="Macintosh HD:Users:Aida:Downloads:baixa.png"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2100149" y="1094975"/>
            <a:ext cx="494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600">
                <a:solidFill>
                  <a:schemeClr val="accent1"/>
                </a:solidFill>
              </a:rPr>
              <a:t>ALGUNES DE LES PRIMERES CIVILITZACIONS</a:t>
            </a:r>
            <a:endParaRPr sz="1600">
              <a:solidFill>
                <a:schemeClr val="accent1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38" y="1739487"/>
            <a:ext cx="2168226" cy="2168225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5"/>
          <p:cNvSpPr txBox="1"/>
          <p:nvPr/>
        </p:nvSpPr>
        <p:spPr>
          <a:xfrm>
            <a:off x="647000" y="4121113"/>
            <a:ext cx="216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/>
              <a:t>IBERS</a:t>
            </a: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612" y="1716363"/>
            <a:ext cx="1843001" cy="2168225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5"/>
          <p:cNvSpPr txBox="1"/>
          <p:nvPr/>
        </p:nvSpPr>
        <p:spPr>
          <a:xfrm>
            <a:off x="2971350" y="4121113"/>
            <a:ext cx="216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/>
              <a:t>GRECS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340" y="1739488"/>
            <a:ext cx="2168100" cy="212197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15"/>
          <p:cNvSpPr txBox="1"/>
          <p:nvPr/>
        </p:nvSpPr>
        <p:spPr>
          <a:xfrm>
            <a:off x="5133063" y="4121113"/>
            <a:ext cx="216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/>
              <a:t>ROMANS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0912" y="1716363"/>
            <a:ext cx="1115993" cy="2168224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5"/>
          <p:cNvSpPr txBox="1"/>
          <p:nvPr/>
        </p:nvSpPr>
        <p:spPr>
          <a:xfrm>
            <a:off x="7381050" y="4121125"/>
            <a:ext cx="111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/>
              <a:t>EGIPCIS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99575"/>
            <a:ext cx="2842775" cy="21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726" y="841125"/>
            <a:ext cx="5565176" cy="393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1. </a:t>
            </a:r>
            <a:r>
              <a:rPr lang="ca"/>
              <a:t>Els Ibers</a:t>
            </a:r>
            <a:endParaRPr/>
          </a:p>
        </p:txBody>
      </p:sp>
      <p:pic>
        <p:nvPicPr>
          <p:cNvPr descr="Macintosh HD:Users:Aida:Downloads:baixa.png" id="117" name="Google Shape;1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" name="Google Shape;118;p16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989400"/>
              </a:tblGrid>
              <a:tr h="65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ON VIVIEN? 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(ZONA GEOGRÀFICA)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84150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Península Ibèrica: est i sud.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 Catalunya: Runes de Darró (Vilanova), Calafell.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19" name="Google Shape;119;p16"/>
          <p:cNvSpPr txBox="1"/>
          <p:nvPr/>
        </p:nvSpPr>
        <p:spPr>
          <a:xfrm>
            <a:off x="5870300" y="4777150"/>
            <a:ext cx="315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</a:rPr>
              <a:t>https://www.cch.cat/php/ls.php?fx=1vtar01200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311650" y="4792600"/>
            <a:ext cx="298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http://www.wikillerato.org/Imagen:Mapa_iberos.jpg.html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1. </a:t>
            </a:r>
            <a:r>
              <a:rPr lang="ca"/>
              <a:t>Els Ibers</a:t>
            </a:r>
            <a:endParaRPr/>
          </a:p>
        </p:txBody>
      </p:sp>
      <p:pic>
        <p:nvPicPr>
          <p:cNvPr descr="Macintosh HD:Users:Aida:Downloads:baixa.png"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17"/>
          <p:cNvGraphicFramePr/>
          <p:nvPr/>
        </p:nvGraphicFramePr>
        <p:xfrm>
          <a:off x="431275" y="89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989400"/>
              </a:tblGrid>
              <a:tr h="40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</a:t>
                      </a:r>
                      <a:r>
                        <a:rPr b="1" lang="ca"/>
                        <a:t> VIVIEN? 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D7E6B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Poblats estables als cims dels turons.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Tenien muralles.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Cases fetes de pedra i fusta.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8" name="Google Shape;128;p17"/>
          <p:cNvSpPr txBox="1"/>
          <p:nvPr/>
        </p:nvSpPr>
        <p:spPr>
          <a:xfrm rot="-5400000">
            <a:off x="7257750" y="3155725"/>
            <a:ext cx="345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http://edatantigaelsibers.blogspot.com/2018/04/el-poblat-iber.html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900" y="736425"/>
            <a:ext cx="5018411" cy="43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Google Shape;134;p18"/>
          <p:cNvGraphicFramePr/>
          <p:nvPr/>
        </p:nvGraphicFramePr>
        <p:xfrm>
          <a:off x="278425" y="70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862375"/>
                <a:gridCol w="2862375"/>
                <a:gridCol w="2862375"/>
              </a:tblGrid>
              <a:tr h="436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 sz="1300"/>
                        <a:t>COM S’ORGANITZAVA LA SOCIETAT?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VIVIEN?</a:t>
                      </a:r>
                      <a:endParaRPr b="1"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QUINES CREENCES TENIEN?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1566175">
                <a:tc>
                  <a:txBody>
                    <a:bodyPr/>
                    <a:lstStyle/>
                    <a:p>
                      <a:pPr indent="-179875" lvl="0" marL="180975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Consell de nobles: centre polític i militar.</a:t>
                      </a:r>
                      <a:endParaRPr/>
                    </a:p>
                    <a:p>
                      <a:pPr indent="-179875" lvl="0" marL="180975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Artesans.</a:t>
                      </a:r>
                      <a:endParaRPr/>
                    </a:p>
                    <a:p>
                      <a:pPr indent="-179875" lvl="0" marL="180975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Poble pla (agricultors).</a:t>
                      </a:r>
                      <a:endParaRPr u="sng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Agricultors, ramaders, artesans i comerciants.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Moneda pròpia.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Intercanviaven amb altres.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Politeistes: tenien molts déus i deesses.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Incineraven els morts.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 QUÈ S'ALIMENTAVEN?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CULTURA I ART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DESCOBRIMENTS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818725">
                <a:tc rowSpan="3"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Cereals (blat, civada).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Llegums (llenties, faves).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Llet.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Carn de porc.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Mel.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Llengua pròpia.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Ceràmica.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Escultures (Dama d‘Elx).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Metalls.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Moneda de metall.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Arada de rastrell.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300">
                <a:tc vMerge="1"/>
                <a:tc vMerge="1"/>
                <a:tc vMerge="1"/>
              </a:tr>
              <a:tr h="313650">
                <a:tc vMerge="1"/>
                <a:tc vMerge="1"/>
                <a:tc vMerge="1"/>
              </a:tr>
            </a:tbl>
          </a:graphicData>
        </a:graphic>
      </p:graphicFrame>
      <p:pic>
        <p:nvPicPr>
          <p:cNvPr descr="Macintosh HD:Users:Aida:Downloads:baixa.png" id="135" name="Google Shape;13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1</a:t>
            </a:r>
            <a:r>
              <a:rPr lang="ca"/>
              <a:t>. Els Ibers</a:t>
            </a:r>
            <a:endParaRPr/>
          </a:p>
        </p:txBody>
      </p:sp>
      <p:pic>
        <p:nvPicPr>
          <p:cNvPr descr="Macintosh HD:Users:Aida:Downloads:baixa.png"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1. </a:t>
            </a:r>
            <a:r>
              <a:rPr lang="ca"/>
              <a:t>Els Ibers</a:t>
            </a:r>
            <a:endParaRPr/>
          </a:p>
        </p:txBody>
      </p:sp>
      <p:pic>
        <p:nvPicPr>
          <p:cNvPr descr="Macintosh HD:Users:Aida:Downloads:baixa.png" id="143" name="Google Shape;1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4" name="Google Shape;144;p19"/>
          <p:cNvGraphicFramePr/>
          <p:nvPr/>
        </p:nvGraphicFramePr>
        <p:xfrm>
          <a:off x="196525" y="990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1929100"/>
              </a:tblGrid>
              <a:tr h="434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ES VESTIEN?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859275">
                <a:tc>
                  <a:txBody>
                    <a:bodyPr/>
                    <a:lstStyle/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Túniques de lli.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Mànigues de mig braç.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Calçat de cuir.</a:t>
                      </a:r>
                      <a:endParaRPr/>
                    </a:p>
                    <a:p>
                      <a:pPr indent="-178899" lvl="0" marL="179999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Joies de metall.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5" name="Google Shape;145;p19"/>
          <p:cNvSpPr txBox="1"/>
          <p:nvPr/>
        </p:nvSpPr>
        <p:spPr>
          <a:xfrm rot="-5400000">
            <a:off x="7054475" y="2918200"/>
            <a:ext cx="379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https://es.slideshare.net/martasanchezroca/els-ibers-a-catalunya-7699165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4">
            <a:alphaModFix/>
          </a:blip>
          <a:srcRect b="6313" l="3223" r="1411" t="20442"/>
          <a:stretch/>
        </p:blipFill>
        <p:spPr>
          <a:xfrm>
            <a:off x="2248375" y="990400"/>
            <a:ext cx="6549550" cy="377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2. </a:t>
            </a:r>
            <a:r>
              <a:rPr lang="ca"/>
              <a:t>Els Grecs</a:t>
            </a:r>
            <a:endParaRPr/>
          </a:p>
        </p:txBody>
      </p:sp>
      <p:pic>
        <p:nvPicPr>
          <p:cNvPr descr="Macintosh HD:Users:Aida:Downloads:baixa.png" id="152" name="Google Shape;15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 b="7244" l="0" r="2893" t="0"/>
          <a:stretch/>
        </p:blipFill>
        <p:spPr>
          <a:xfrm>
            <a:off x="2848175" y="841125"/>
            <a:ext cx="5984125" cy="35616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4" name="Google Shape;154;p20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423225"/>
              </a:tblGrid>
              <a:tr h="657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ON VIVIEN? 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(ZONA GEOGRÀFICA)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Península de Grècia.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A Catalunya: colònia </a:t>
                      </a:r>
                      <a:r>
                        <a:rPr lang="ca"/>
                        <a:t>d'Empórion</a:t>
                      </a:r>
                      <a:r>
                        <a:rPr lang="ca"/>
                        <a:t> (Empúries).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5" name="Google Shape;155;p20"/>
          <p:cNvSpPr txBox="1"/>
          <p:nvPr/>
        </p:nvSpPr>
        <p:spPr>
          <a:xfrm rot="-5400000">
            <a:off x="6907950" y="2765475"/>
            <a:ext cx="415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</a:t>
            </a: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https://socialsmartamata.wordpress.com/2017/03/29/les-colonitzacions-gregues/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-30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2. Els Grecs</a:t>
            </a:r>
            <a:endParaRPr/>
          </a:p>
        </p:txBody>
      </p:sp>
      <p:pic>
        <p:nvPicPr>
          <p:cNvPr descr="Macintosh HD:Users:Aida:Downloads:baixa.png"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5150" y="47825"/>
            <a:ext cx="790575" cy="62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p21"/>
          <p:cNvGraphicFramePr/>
          <p:nvPr/>
        </p:nvGraphicFramePr>
        <p:xfrm>
          <a:off x="311700" y="84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{13F5050F-9A2E-47C7-8C19-E557C2004534}</a:tableStyleId>
              </a:tblPr>
              <a:tblGrid>
                <a:gridCol w="2989400"/>
              </a:tblGrid>
              <a:tr h="40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a"/>
                        <a:t>COM VIVIEN? </a:t>
                      </a:r>
                      <a:endParaRPr sz="1600"/>
                    </a:p>
                  </a:txBody>
                  <a:tcPr marT="91425" marB="91425" marR="91425" marL="91425">
                    <a:solidFill>
                      <a:srgbClr val="DD7E6B"/>
                    </a:solidFill>
                  </a:tcPr>
                </a:tc>
              </a:tr>
              <a:tr h="957025">
                <a:tc>
                  <a:txBody>
                    <a:bodyPr/>
                    <a:lstStyle/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Normalment tenien muralla.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Ciutats: </a:t>
                      </a:r>
                      <a:r>
                        <a:rPr i="1" lang="ca"/>
                        <a:t>polis</a:t>
                      </a:r>
                      <a:r>
                        <a:rPr lang="ca"/>
                        <a:t>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Carrers estrets i tortuosos.</a:t>
                      </a:r>
                      <a:endParaRPr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Cases senzilles: </a:t>
                      </a:r>
                      <a:r>
                        <a:rPr lang="ca" sz="1300"/>
                        <a:t>maons de fang.</a:t>
                      </a:r>
                      <a:endParaRPr sz="1300"/>
                    </a:p>
                    <a:p>
                      <a:pPr indent="-178899" lvl="0" marL="179999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ca"/>
                        <a:t>Empórion: tenia àgora, port, cases i temples.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500" y="841125"/>
            <a:ext cx="5538099" cy="39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5792100" y="4775250"/>
            <a:ext cx="319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ca" sz="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Font: http://www.buxaweb.cat/dossiers/grecia.htm</a:t>
            </a:r>
            <a:endParaRPr i="1" sz="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