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</p:sldIdLst>
  <p:sldSz cy="5143500" cx="9144000"/>
  <p:notesSz cx="6858000" cy="9144000"/>
  <p:embeddedFontLst>
    <p:embeddedFont>
      <p:font typeface="PT Sans Narrow"/>
      <p:regular r:id="rId22"/>
      <p:bold r:id="rId23"/>
    </p:embeddedFont>
    <p:embeddedFont>
      <p:font typeface="Open Sans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font" Target="fonts/PTSansNarrow-regular.fntdata"/><Relationship Id="rId21" Type="http://schemas.openxmlformats.org/officeDocument/2006/relationships/slide" Target="slides/slide15.xml"/><Relationship Id="rId24" Type="http://schemas.openxmlformats.org/officeDocument/2006/relationships/font" Target="fonts/OpenSans-regular.fntdata"/><Relationship Id="rId23" Type="http://schemas.openxmlformats.org/officeDocument/2006/relationships/font" Target="fonts/PTSansNarrow-bold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OpenSans-italic.fntdata"/><Relationship Id="rId25" Type="http://schemas.openxmlformats.org/officeDocument/2006/relationships/font" Target="fonts/OpenSans-bold.fntdata"/><Relationship Id="rId27" Type="http://schemas.openxmlformats.org/officeDocument/2006/relationships/font" Target="fonts/OpenSans-bold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78cb44244d_0_3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78cb44244d_0_3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78cb44244d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" name="Google Shape;169;g78cb44244d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78cb44244d_0_3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78cb44244d_0_3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78cb44244d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g78cb44244d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78cb44244d_0_3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78cb44244d_0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78cb44244d_0_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g78cb44244d_0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78cb44244d_0_3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78cb44244d_0_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78cb44244d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" name="Google Shape;117;g78cb44244d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78cb44244d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78cb44244d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78cb44244d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g78cb44244d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78cb44244d_0_3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78cb44244d_0_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8cb44244d_0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g78cb44244d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78cb44244d_0_3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78cb44244d_0_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78cb44244d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" name="Google Shape;156;g78cb44244d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78cb44244d_0_3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78cb44244d_0_3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Google Shape;55;p14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" name="Google Shape;56;p14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7" name="Google Shape;57;p14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58" name="Google Shape;58;p14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9" name="Google Shape;59;p14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60" name="Google Shape;60;p14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61" name="Google Shape;61;p14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2" name="Google Shape;62;p14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63" name="Google Shape;63;p14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64" name="Google Shape;64;p14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5" name="Google Shape;65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0" name="Google Shape;7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6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74" name="Google Shape;7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8" name="Google Shape;78;p17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9" name="Google Shape;7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82" name="Google Shape;8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5" name="Google Shape;8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6" name="Google Shape;8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6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9" name="Google Shape;8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1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2" name="Google Shape;92;p2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3" name="Google Shape;93;p21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94" name="Google Shape;94;p21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5" name="Google Shape;95;p2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6" name="Google Shape;96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2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99" name="Google Shape;99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3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3"/>
          <p:cNvSpPr txBox="1"/>
          <p:nvPr>
            <p:ph hasCustomPrompt="1"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3" name="Google Shape;103;p23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4" name="Google Shape;104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tropic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b="0" i="0" sz="18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5"/>
          <p:cNvSpPr txBox="1"/>
          <p:nvPr>
            <p:ph idx="4294967295" type="ctrTitle"/>
          </p:nvPr>
        </p:nvSpPr>
        <p:spPr>
          <a:xfrm>
            <a:off x="1003650" y="436928"/>
            <a:ext cx="7136700" cy="1094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ca" sz="5700"/>
              <a:t>EL PASSAT DE LA TERRA</a:t>
            </a:r>
            <a:endParaRPr sz="5700"/>
          </a:p>
        </p:txBody>
      </p:sp>
      <p:pic>
        <p:nvPicPr>
          <p:cNvPr id="112" name="Google Shape;11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6975" y="1604575"/>
            <a:ext cx="3130050" cy="313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" y="2268203"/>
            <a:ext cx="2702175" cy="180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1700" y="2268203"/>
            <a:ext cx="2702175" cy="1802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4"/>
          <p:cNvSpPr txBox="1"/>
          <p:nvPr>
            <p:ph type="title"/>
          </p:nvPr>
        </p:nvSpPr>
        <p:spPr>
          <a:xfrm>
            <a:off x="311700" y="0"/>
            <a:ext cx="87780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ca"/>
              <a:t>5. </a:t>
            </a:r>
            <a:r>
              <a:rPr b="0" lang="ca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Creieu que les persones de la Prehistòria eren salvatges?</a:t>
            </a:r>
            <a:endParaRPr/>
          </a:p>
        </p:txBody>
      </p:sp>
      <p:pic>
        <p:nvPicPr>
          <p:cNvPr id="172" name="Google Shape;17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825" y="964775"/>
            <a:ext cx="2630743" cy="39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3968" y="1307750"/>
            <a:ext cx="5777633" cy="32524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35"/>
          <p:cNvPicPr preferRelativeResize="0"/>
          <p:nvPr/>
        </p:nvPicPr>
        <p:blipFill rotWithShape="1">
          <a:blip r:embed="rId3">
            <a:alphaModFix/>
          </a:blip>
          <a:srcRect b="0" l="7799" r="8244" t="0"/>
          <a:stretch/>
        </p:blipFill>
        <p:spPr>
          <a:xfrm>
            <a:off x="117200" y="435775"/>
            <a:ext cx="2271349" cy="3828499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5"/>
          <p:cNvSpPr txBox="1"/>
          <p:nvPr>
            <p:ph type="title"/>
          </p:nvPr>
        </p:nvSpPr>
        <p:spPr>
          <a:xfrm>
            <a:off x="2388550" y="953700"/>
            <a:ext cx="6535500" cy="36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ca" sz="21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Fake</a:t>
            </a:r>
            <a:r>
              <a:rPr b="0" lang="ca"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→ </a:t>
            </a:r>
            <a:r>
              <a:rPr b="0" lang="ca"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la gent de la Prehistòria era salvatge i es comportaven com animals. </a:t>
            </a:r>
            <a:endParaRPr b="0" sz="2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" sz="2100">
                <a:solidFill>
                  <a:srgbClr val="6AA84F"/>
                </a:solidFill>
                <a:latin typeface="Open Sans"/>
                <a:ea typeface="Open Sans"/>
                <a:cs typeface="Open Sans"/>
                <a:sym typeface="Open Sans"/>
              </a:rPr>
              <a:t>Real</a:t>
            </a:r>
            <a:r>
              <a:rPr b="0" lang="ca"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→ </a:t>
            </a:r>
            <a:r>
              <a:rPr lang="ca"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la gent de la Prehistòria no era tan diferent a nosaltres i no només caçaven, menjaven i dormien, sinó que enterraven els morts, pintaven, feien música... </a:t>
            </a:r>
            <a:endParaRPr sz="2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6"/>
          <p:cNvSpPr txBox="1"/>
          <p:nvPr>
            <p:ph type="title"/>
          </p:nvPr>
        </p:nvSpPr>
        <p:spPr>
          <a:xfrm>
            <a:off x="311700" y="0"/>
            <a:ext cx="8520600" cy="15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ca"/>
              <a:t>6</a:t>
            </a:r>
            <a:r>
              <a:rPr lang="ca"/>
              <a:t>. </a:t>
            </a:r>
            <a:r>
              <a:rPr b="0" lang="ca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Què en penseu de la següent afirmació?  </a:t>
            </a:r>
            <a:r>
              <a:rPr b="0" i="1" lang="ca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la Prehistòria els homes caçaven i les dones només tenien cura dels fills i de la llar</a:t>
            </a:r>
            <a:r>
              <a:rPr b="0" lang="ca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/>
          </a:p>
        </p:txBody>
      </p:sp>
      <p:pic>
        <p:nvPicPr>
          <p:cNvPr id="185" name="Google Shape;18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050" y="1688750"/>
            <a:ext cx="8343900" cy="300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7"/>
          <p:cNvPicPr preferRelativeResize="0"/>
          <p:nvPr/>
        </p:nvPicPr>
        <p:blipFill rotWithShape="1">
          <a:blip r:embed="rId3">
            <a:alphaModFix/>
          </a:blip>
          <a:srcRect b="0" l="7799" r="8244" t="0"/>
          <a:stretch/>
        </p:blipFill>
        <p:spPr>
          <a:xfrm>
            <a:off x="117200" y="435775"/>
            <a:ext cx="2271349" cy="3828499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7"/>
          <p:cNvSpPr txBox="1"/>
          <p:nvPr>
            <p:ph type="title"/>
          </p:nvPr>
        </p:nvSpPr>
        <p:spPr>
          <a:xfrm>
            <a:off x="2388550" y="953700"/>
            <a:ext cx="6535500" cy="36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ca" sz="21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Fake</a:t>
            </a:r>
            <a:r>
              <a:rPr b="0" lang="ca"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→ </a:t>
            </a:r>
            <a:r>
              <a:rPr b="0" lang="ca"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els homes es dedicaven a la caça i a fer les eines mentre les dones tenien cura dels infants i preparaven el menjar.</a:t>
            </a:r>
            <a:r>
              <a:rPr b="0" lang="ca"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sz="2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" sz="2100">
                <a:solidFill>
                  <a:srgbClr val="6AA84F"/>
                </a:solidFill>
                <a:latin typeface="Open Sans"/>
                <a:ea typeface="Open Sans"/>
                <a:cs typeface="Open Sans"/>
                <a:sym typeface="Open Sans"/>
              </a:rPr>
              <a:t>Real</a:t>
            </a:r>
            <a:r>
              <a:rPr b="0" lang="ca"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→ </a:t>
            </a:r>
            <a:r>
              <a:rPr lang="ca"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tant els homes com les dones feien les diferents activitats quotidianes: caçar, fer eines... Realitzaven les feines segons qui tenia més habilitat per fer-les.</a:t>
            </a:r>
            <a:endParaRPr sz="2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8"/>
          <p:cNvSpPr txBox="1"/>
          <p:nvPr>
            <p:ph type="title"/>
          </p:nvPr>
        </p:nvSpPr>
        <p:spPr>
          <a:xfrm>
            <a:off x="311700" y="0"/>
            <a:ext cx="8520600" cy="12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ca"/>
              <a:t>7</a:t>
            </a:r>
            <a:r>
              <a:rPr lang="ca"/>
              <a:t>. </a:t>
            </a:r>
            <a:r>
              <a:rPr b="0" lang="ca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Penseu que les eines de la Prehistòria eren senzilles i poc diverses? </a:t>
            </a:r>
            <a:r>
              <a:rPr lang="ca"/>
              <a:t> </a:t>
            </a:r>
            <a:endParaRPr/>
          </a:p>
        </p:txBody>
      </p:sp>
      <p:pic>
        <p:nvPicPr>
          <p:cNvPr id="197" name="Google Shape;19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1750" y="1424875"/>
            <a:ext cx="5900499" cy="33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9"/>
          <p:cNvPicPr preferRelativeResize="0"/>
          <p:nvPr/>
        </p:nvPicPr>
        <p:blipFill rotWithShape="1">
          <a:blip r:embed="rId3">
            <a:alphaModFix/>
          </a:blip>
          <a:srcRect b="0" l="7799" r="8244" t="0"/>
          <a:stretch/>
        </p:blipFill>
        <p:spPr>
          <a:xfrm>
            <a:off x="117200" y="435775"/>
            <a:ext cx="2271349" cy="3828499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9"/>
          <p:cNvSpPr txBox="1"/>
          <p:nvPr>
            <p:ph type="title"/>
          </p:nvPr>
        </p:nvSpPr>
        <p:spPr>
          <a:xfrm>
            <a:off x="2388550" y="953700"/>
            <a:ext cx="6535500" cy="36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ca" sz="21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Fake</a:t>
            </a:r>
            <a:r>
              <a:rPr b="0" lang="ca"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→ </a:t>
            </a:r>
            <a:r>
              <a:rPr b="0" lang="ca"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la Prehistòria tenien poques eines i molt senzilles, que feien servir per caçar.  </a:t>
            </a:r>
            <a:endParaRPr b="0" sz="2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" sz="2100">
                <a:solidFill>
                  <a:srgbClr val="6AA84F"/>
                </a:solidFill>
                <a:latin typeface="Open Sans"/>
                <a:ea typeface="Open Sans"/>
                <a:cs typeface="Open Sans"/>
                <a:sym typeface="Open Sans"/>
              </a:rPr>
              <a:t>Real</a:t>
            </a:r>
            <a:r>
              <a:rPr b="0" lang="ca"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→ </a:t>
            </a:r>
            <a:r>
              <a:rPr lang="ca"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la Prehistòria van existir diferents tipus d’eines i atuells, que amb el pas del temps van anar canviant i evolucionant segons les necessitats.</a:t>
            </a:r>
            <a:endParaRPr sz="2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6"/>
          <p:cNvSpPr txBox="1"/>
          <p:nvPr>
            <p:ph type="title"/>
          </p:nvPr>
        </p:nvSpPr>
        <p:spPr>
          <a:xfrm>
            <a:off x="311700" y="0"/>
            <a:ext cx="8520600" cy="11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1. </a:t>
            </a:r>
            <a:r>
              <a:rPr b="0" lang="ca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Creieu que van viure en la mateixa època els dinosaures i els humans? </a:t>
            </a:r>
            <a:endParaRPr/>
          </a:p>
        </p:txBody>
      </p:sp>
      <p:pic>
        <p:nvPicPr>
          <p:cNvPr id="120" name="Google Shape;12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8763" y="1412725"/>
            <a:ext cx="5106475" cy="3364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7"/>
          <p:cNvPicPr preferRelativeResize="0"/>
          <p:nvPr/>
        </p:nvPicPr>
        <p:blipFill rotWithShape="1">
          <a:blip r:embed="rId3">
            <a:alphaModFix/>
          </a:blip>
          <a:srcRect b="0" l="7799" r="8244" t="0"/>
          <a:stretch/>
        </p:blipFill>
        <p:spPr>
          <a:xfrm>
            <a:off x="117200" y="435775"/>
            <a:ext cx="2271349" cy="3828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7"/>
          <p:cNvSpPr txBox="1"/>
          <p:nvPr>
            <p:ph type="title"/>
          </p:nvPr>
        </p:nvSpPr>
        <p:spPr>
          <a:xfrm>
            <a:off x="2388550" y="953700"/>
            <a:ext cx="6535500" cy="32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ca" sz="21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Fake</a:t>
            </a:r>
            <a:r>
              <a:rPr b="0" lang="ca"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→ els humans van viure amb els dinosaures durant molt de temps fins que aquests van desaparèixer per la caiguda d’un meteorit. </a:t>
            </a:r>
            <a:endParaRPr b="0" sz="2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" sz="2100">
                <a:solidFill>
                  <a:srgbClr val="6AA84F"/>
                </a:solidFill>
                <a:latin typeface="Open Sans"/>
                <a:ea typeface="Open Sans"/>
                <a:cs typeface="Open Sans"/>
                <a:sym typeface="Open Sans"/>
              </a:rPr>
              <a:t>Real</a:t>
            </a:r>
            <a:r>
              <a:rPr b="0" lang="ca"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→ </a:t>
            </a:r>
            <a:r>
              <a:rPr lang="ca"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els dinosaures mai van conviure amb els humans. Els dinosaures van desaparèixer fa 65 milions d’anys i els nostres avantpassats van aparèixer fa 2,5 milions d’anys.</a:t>
            </a:r>
            <a:r>
              <a:rPr b="0" lang="ca"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sz="2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700" y="1435763"/>
            <a:ext cx="2832200" cy="294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8"/>
          <p:cNvSpPr txBox="1"/>
          <p:nvPr>
            <p:ph type="title"/>
          </p:nvPr>
        </p:nvSpPr>
        <p:spPr>
          <a:xfrm>
            <a:off x="311700" y="0"/>
            <a:ext cx="8520600" cy="11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2</a:t>
            </a:r>
            <a:r>
              <a:rPr lang="ca"/>
              <a:t>. </a:t>
            </a:r>
            <a:r>
              <a:rPr b="0" lang="ca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Creieu que els primers humans eren micos? </a:t>
            </a:r>
            <a:endParaRPr/>
          </a:p>
        </p:txBody>
      </p:sp>
      <p:pic>
        <p:nvPicPr>
          <p:cNvPr id="133" name="Google Shape;133;p28"/>
          <p:cNvPicPr preferRelativeResize="0"/>
          <p:nvPr/>
        </p:nvPicPr>
        <p:blipFill rotWithShape="1">
          <a:blip r:embed="rId4">
            <a:alphaModFix/>
          </a:blip>
          <a:srcRect b="0" l="0" r="62902" t="0"/>
          <a:stretch/>
        </p:blipFill>
        <p:spPr>
          <a:xfrm>
            <a:off x="4658386" y="1119203"/>
            <a:ext cx="2067740" cy="359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8"/>
          <p:cNvPicPr preferRelativeResize="0"/>
          <p:nvPr/>
        </p:nvPicPr>
        <p:blipFill rotWithShape="1">
          <a:blip r:embed="rId4">
            <a:alphaModFix/>
          </a:blip>
          <a:srcRect b="0" l="70143" r="0" t="0"/>
          <a:stretch/>
        </p:blipFill>
        <p:spPr>
          <a:xfrm>
            <a:off x="6975225" y="1103705"/>
            <a:ext cx="1671350" cy="3609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9"/>
          <p:cNvPicPr preferRelativeResize="0"/>
          <p:nvPr/>
        </p:nvPicPr>
        <p:blipFill rotWithShape="1">
          <a:blip r:embed="rId3">
            <a:alphaModFix/>
          </a:blip>
          <a:srcRect b="0" l="7799" r="8244" t="0"/>
          <a:stretch/>
        </p:blipFill>
        <p:spPr>
          <a:xfrm>
            <a:off x="117200" y="435775"/>
            <a:ext cx="2271349" cy="3828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9"/>
          <p:cNvSpPr txBox="1"/>
          <p:nvPr>
            <p:ph type="title"/>
          </p:nvPr>
        </p:nvSpPr>
        <p:spPr>
          <a:xfrm>
            <a:off x="2388550" y="953700"/>
            <a:ext cx="6535500" cy="32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ca" sz="21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Fake</a:t>
            </a:r>
            <a:r>
              <a:rPr b="0" lang="ca"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→ els primers humans eren igual que els micos que coneixem avui en dia. </a:t>
            </a:r>
            <a:endParaRPr b="0" sz="2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" sz="2100">
                <a:solidFill>
                  <a:srgbClr val="6AA84F"/>
                </a:solidFill>
                <a:latin typeface="Open Sans"/>
                <a:ea typeface="Open Sans"/>
                <a:cs typeface="Open Sans"/>
                <a:sym typeface="Open Sans"/>
              </a:rPr>
              <a:t>Real </a:t>
            </a:r>
            <a:r>
              <a:rPr b="0" lang="ca"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→ </a:t>
            </a:r>
            <a:r>
              <a:rPr lang="ca"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els simis i els primers humans tenen un origen comú però han evolucionat de manera diferent des de fa milions d’anys. </a:t>
            </a:r>
            <a:endParaRPr sz="2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0"/>
          <p:cNvSpPr txBox="1"/>
          <p:nvPr>
            <p:ph type="title"/>
          </p:nvPr>
        </p:nvSpPr>
        <p:spPr>
          <a:xfrm>
            <a:off x="311700" y="0"/>
            <a:ext cx="8520600" cy="10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"/>
              <a:t>3</a:t>
            </a:r>
            <a:r>
              <a:rPr lang="ca"/>
              <a:t>. </a:t>
            </a:r>
            <a:r>
              <a:rPr b="0" lang="ca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Creieu que els humans hem tingut sempre la mateixa aparença?</a:t>
            </a:r>
            <a:endParaRPr/>
          </a:p>
        </p:txBody>
      </p:sp>
      <p:pic>
        <p:nvPicPr>
          <p:cNvPr id="146" name="Google Shape;14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0575" y="1230925"/>
            <a:ext cx="2412900" cy="357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7475" y="827050"/>
            <a:ext cx="3152700" cy="398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31"/>
          <p:cNvPicPr preferRelativeResize="0"/>
          <p:nvPr/>
        </p:nvPicPr>
        <p:blipFill rotWithShape="1">
          <a:blip r:embed="rId3">
            <a:alphaModFix/>
          </a:blip>
          <a:srcRect b="0" l="7799" r="8244" t="0"/>
          <a:stretch/>
        </p:blipFill>
        <p:spPr>
          <a:xfrm>
            <a:off x="117200" y="435775"/>
            <a:ext cx="2271349" cy="3828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31"/>
          <p:cNvSpPr txBox="1"/>
          <p:nvPr>
            <p:ph type="title"/>
          </p:nvPr>
        </p:nvSpPr>
        <p:spPr>
          <a:xfrm>
            <a:off x="2388550" y="953700"/>
            <a:ext cx="6535500" cy="32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ca" sz="21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Fake </a:t>
            </a:r>
            <a:r>
              <a:rPr b="0" lang="ca"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→ </a:t>
            </a:r>
            <a:r>
              <a:rPr b="0" lang="ca"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els humans sempre hem tingut el mateix aspecte, no hem canviat gens des del nostre origen.</a:t>
            </a:r>
            <a:r>
              <a:rPr b="0" lang="ca"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sz="2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" sz="2100">
                <a:solidFill>
                  <a:srgbClr val="6AA84F"/>
                </a:solidFill>
                <a:latin typeface="Open Sans"/>
                <a:ea typeface="Open Sans"/>
                <a:cs typeface="Open Sans"/>
                <a:sym typeface="Open Sans"/>
              </a:rPr>
              <a:t>Real</a:t>
            </a:r>
            <a:r>
              <a:rPr b="0" lang="ca"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→ </a:t>
            </a:r>
            <a:r>
              <a:rPr lang="ca"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els humans hem anat canviant, evolucionant, al llarg de molt temps fins arribar al nostre aspecte actual. </a:t>
            </a:r>
            <a:endParaRPr sz="2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2"/>
          <p:cNvSpPr txBox="1"/>
          <p:nvPr>
            <p:ph type="title"/>
          </p:nvPr>
        </p:nvSpPr>
        <p:spPr>
          <a:xfrm>
            <a:off x="311700" y="0"/>
            <a:ext cx="87510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ca"/>
              <a:t>4. </a:t>
            </a:r>
            <a:r>
              <a:rPr b="0" lang="ca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Creieu que es van produir grans canvis en la Prehistòria? </a:t>
            </a:r>
            <a:r>
              <a:rPr lang="ca"/>
              <a:t> </a:t>
            </a:r>
            <a:endParaRPr/>
          </a:p>
        </p:txBody>
      </p:sp>
      <p:pic>
        <p:nvPicPr>
          <p:cNvPr id="159" name="Google Shape;15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500" y="1391000"/>
            <a:ext cx="4405477" cy="298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7150" y="1390988"/>
            <a:ext cx="4133399" cy="2982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3"/>
          <p:cNvPicPr preferRelativeResize="0"/>
          <p:nvPr/>
        </p:nvPicPr>
        <p:blipFill rotWithShape="1">
          <a:blip r:embed="rId3">
            <a:alphaModFix/>
          </a:blip>
          <a:srcRect b="0" l="7799" r="8244" t="0"/>
          <a:stretch/>
        </p:blipFill>
        <p:spPr>
          <a:xfrm>
            <a:off x="117200" y="435775"/>
            <a:ext cx="2271349" cy="3828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3"/>
          <p:cNvSpPr txBox="1"/>
          <p:nvPr>
            <p:ph type="title"/>
          </p:nvPr>
        </p:nvSpPr>
        <p:spPr>
          <a:xfrm>
            <a:off x="2388550" y="953700"/>
            <a:ext cx="6535500" cy="36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ca" sz="21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Fake</a:t>
            </a:r>
            <a:r>
              <a:rPr b="0" lang="ca"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→ </a:t>
            </a:r>
            <a:r>
              <a:rPr b="0" lang="ca"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la Prehistòria no hi va haver gaires canvis, sempre van viure als mateixos llocs i feien servir les mateixes eines.</a:t>
            </a:r>
            <a:endParaRPr b="0" sz="2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a" sz="2100">
                <a:solidFill>
                  <a:srgbClr val="6AA84F"/>
                </a:solidFill>
                <a:latin typeface="Open Sans"/>
                <a:ea typeface="Open Sans"/>
                <a:cs typeface="Open Sans"/>
                <a:sym typeface="Open Sans"/>
              </a:rPr>
              <a:t>Real</a:t>
            </a:r>
            <a:r>
              <a:rPr b="0" lang="ca"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→ </a:t>
            </a:r>
            <a:r>
              <a:rPr lang="ca" sz="2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durant la Prehistòria hi va haver grans canvis, tant respecte als llocs on vivien, com a les activitats que realitzaven, com a les eines que feien servir. Això dona lloc als dos grans períodes: el Paleolític i el Neolític.</a:t>
            </a:r>
            <a:endParaRPr sz="2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