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58000" cy="9144000"/>
  <p:embeddedFontLst>
    <p:embeddedFont>
      <p:font typeface="PT Sans Narrow"/>
      <p:regular r:id="rId17"/>
      <p:bold r:id="rId18"/>
    </p:embeddedFont>
    <p:embeddedFont>
      <p:font typeface="Open Sans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8884663-A009-4F54-8129-4DAF10D5C894}">
  <a:tblStyle styleId="{08884663-A009-4F54-8129-4DAF10D5C89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bold.fntdata"/><Relationship Id="rId11" Type="http://schemas.openxmlformats.org/officeDocument/2006/relationships/slide" Target="slides/slide5.xml"/><Relationship Id="rId22" Type="http://schemas.openxmlformats.org/officeDocument/2006/relationships/font" Target="fonts/OpenSans-boldItalic.fntdata"/><Relationship Id="rId10" Type="http://schemas.openxmlformats.org/officeDocument/2006/relationships/slide" Target="slides/slide4.xml"/><Relationship Id="rId21" Type="http://schemas.openxmlformats.org/officeDocument/2006/relationships/font" Target="fonts/OpenSans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PTSansNarrow-regular.fntdata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font" Target="fonts/OpenSans-regular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PTSansNarrow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b63ccbbe3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gb63ccbbe3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b891a898eb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b891a898eb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b79c8b85a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b79c8b85a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afa8f2dc1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afa8f2dc1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afa8f2dc10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afa8f2dc10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b66ce10ba9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gb66ce10ba9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b891a898e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b891a898e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b66ce10ba9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gb66ce10ba9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9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9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4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b="0" i="0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664800" y="1549338"/>
            <a:ext cx="7814400" cy="102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ca"/>
              <a:t>LA PREHISTÒRIA</a:t>
            </a:r>
            <a:endParaRPr/>
          </a:p>
        </p:txBody>
      </p:sp>
      <p:pic>
        <p:nvPicPr>
          <p:cNvPr descr="Macintosh HD:Users:Aida:Downloads:baixa.png" id="67" name="Google Shape;6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15150" y="47825"/>
            <a:ext cx="790575" cy="62865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3"/>
          <p:cNvSpPr txBox="1"/>
          <p:nvPr/>
        </p:nvSpPr>
        <p:spPr>
          <a:xfrm>
            <a:off x="1882950" y="2795475"/>
            <a:ext cx="5378100" cy="6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3600">
                <a:solidFill>
                  <a:schemeClr val="accent3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Esquemes del tema</a:t>
            </a:r>
            <a:endParaRPr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 txBox="1"/>
          <p:nvPr/>
        </p:nvSpPr>
        <p:spPr>
          <a:xfrm rot="-5400000">
            <a:off x="6756125" y="2702975"/>
            <a:ext cx="4376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a" sz="9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Font: </a:t>
            </a:r>
            <a:r>
              <a:rPr i="1" lang="ca" sz="8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https://blogs.sapiens.cat/socialsenxarxa/2010/06/29/l%E2%80%99edat-dels-metalls/</a:t>
            </a:r>
            <a:endParaRPr i="1" sz="900">
              <a:solidFill>
                <a:srgbClr val="B7B7B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Macintosh HD:Users:Aida:Downloads:baixa.png" id="153" name="Google Shape;15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15150" y="47825"/>
            <a:ext cx="790575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5050" y="139400"/>
            <a:ext cx="6353899" cy="486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2"/>
          <p:cNvSpPr txBox="1"/>
          <p:nvPr>
            <p:ph type="title"/>
          </p:nvPr>
        </p:nvSpPr>
        <p:spPr>
          <a:xfrm>
            <a:off x="311700" y="0"/>
            <a:ext cx="3627900" cy="628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3.</a:t>
            </a:r>
            <a:r>
              <a:rPr lang="ca"/>
              <a:t> L’Edat dels metalls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311700" y="0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ca"/>
              <a:t>Etapes de la història</a:t>
            </a:r>
            <a:endParaRPr/>
          </a:p>
        </p:txBody>
      </p:sp>
      <p:pic>
        <p:nvPicPr>
          <p:cNvPr descr="Macintosh HD:Users:Aida:Downloads:baixa.png" id="74" name="Google Shape;7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15150" y="47825"/>
            <a:ext cx="790575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676475"/>
            <a:ext cx="8839200" cy="2577719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4"/>
          <p:cNvSpPr txBox="1"/>
          <p:nvPr/>
        </p:nvSpPr>
        <p:spPr>
          <a:xfrm>
            <a:off x="1038225" y="854900"/>
            <a:ext cx="2162100" cy="390600"/>
          </a:xfrm>
          <a:prstGeom prst="rect">
            <a:avLst/>
          </a:prstGeom>
          <a:solidFill>
            <a:srgbClr val="FFFF00"/>
          </a:solidFill>
          <a:ln cap="flat" cmpd="sng" w="1905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>
                <a:latin typeface="Open Sans"/>
                <a:ea typeface="Open Sans"/>
                <a:cs typeface="Open Sans"/>
                <a:sym typeface="Open Sans"/>
              </a:rPr>
              <a:t>PREHISTÒRIA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7" name="Google Shape;77;p14"/>
          <p:cNvSpPr txBox="1"/>
          <p:nvPr/>
        </p:nvSpPr>
        <p:spPr>
          <a:xfrm>
            <a:off x="333375" y="2517025"/>
            <a:ext cx="1100100" cy="4476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>
                <a:latin typeface="Open Sans"/>
                <a:ea typeface="Open Sans"/>
                <a:cs typeface="Open Sans"/>
                <a:sym typeface="Open Sans"/>
              </a:rPr>
              <a:t>Paleolític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" name="Google Shape;78;p14"/>
          <p:cNvSpPr txBox="1"/>
          <p:nvPr/>
        </p:nvSpPr>
        <p:spPr>
          <a:xfrm>
            <a:off x="1504950" y="2517125"/>
            <a:ext cx="1066800" cy="4476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>
                <a:latin typeface="Open Sans"/>
                <a:ea typeface="Open Sans"/>
                <a:cs typeface="Open Sans"/>
                <a:sym typeface="Open Sans"/>
              </a:rPr>
              <a:t>Neolític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" name="Google Shape;79;p14"/>
          <p:cNvSpPr txBox="1"/>
          <p:nvPr/>
        </p:nvSpPr>
        <p:spPr>
          <a:xfrm>
            <a:off x="2676525" y="2474250"/>
            <a:ext cx="1066800" cy="7572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>
                <a:latin typeface="Open Sans"/>
                <a:ea typeface="Open Sans"/>
                <a:cs typeface="Open Sans"/>
                <a:sym typeface="Open Sans"/>
              </a:rPr>
              <a:t>Edat dels metalls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0" name="Google Shape;80;p14"/>
          <p:cNvSpPr txBox="1"/>
          <p:nvPr/>
        </p:nvSpPr>
        <p:spPr>
          <a:xfrm>
            <a:off x="3962400" y="2474250"/>
            <a:ext cx="1066800" cy="7074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>
                <a:latin typeface="Open Sans"/>
                <a:ea typeface="Open Sans"/>
                <a:cs typeface="Open Sans"/>
                <a:sym typeface="Open Sans"/>
              </a:rPr>
              <a:t>EDAT ANTIGA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" name="Google Shape;81;p14"/>
          <p:cNvSpPr txBox="1"/>
          <p:nvPr/>
        </p:nvSpPr>
        <p:spPr>
          <a:xfrm>
            <a:off x="5148250" y="2445675"/>
            <a:ext cx="1100100" cy="7074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>
                <a:latin typeface="Open Sans"/>
                <a:ea typeface="Open Sans"/>
                <a:cs typeface="Open Sans"/>
                <a:sym typeface="Open Sans"/>
              </a:rPr>
              <a:t>EDAT MITJANA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2" name="Google Shape;82;p14"/>
          <p:cNvSpPr txBox="1"/>
          <p:nvPr/>
        </p:nvSpPr>
        <p:spPr>
          <a:xfrm>
            <a:off x="6319825" y="2445675"/>
            <a:ext cx="1124100" cy="7074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D5A6B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>
                <a:latin typeface="Open Sans"/>
                <a:ea typeface="Open Sans"/>
                <a:cs typeface="Open Sans"/>
                <a:sym typeface="Open Sans"/>
              </a:rPr>
              <a:t>EDAT MODERNA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3" name="Google Shape;83;p14"/>
          <p:cNvSpPr txBox="1"/>
          <p:nvPr/>
        </p:nvSpPr>
        <p:spPr>
          <a:xfrm>
            <a:off x="7600925" y="2445675"/>
            <a:ext cx="1357500" cy="7074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D5A6B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>
                <a:latin typeface="Open Sans"/>
                <a:ea typeface="Open Sans"/>
                <a:cs typeface="Open Sans"/>
                <a:sym typeface="Open Sans"/>
              </a:rPr>
              <a:t>EDAT </a:t>
            </a:r>
            <a:r>
              <a:rPr b="1" lang="ca" sz="1000">
                <a:latin typeface="Open Sans"/>
                <a:ea typeface="Open Sans"/>
                <a:cs typeface="Open Sans"/>
                <a:sym typeface="Open Sans"/>
              </a:rPr>
              <a:t>CONTEMPORÀNIA</a:t>
            </a:r>
            <a:endParaRPr b="1"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4" name="Google Shape;84;p14"/>
          <p:cNvSpPr txBox="1"/>
          <p:nvPr/>
        </p:nvSpPr>
        <p:spPr>
          <a:xfrm>
            <a:off x="3359900" y="3860875"/>
            <a:ext cx="962100" cy="6660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300">
                <a:latin typeface="Open Sans"/>
                <a:ea typeface="Open Sans"/>
                <a:cs typeface="Open Sans"/>
                <a:sym typeface="Open Sans"/>
              </a:rPr>
              <a:t>3.500 aC </a:t>
            </a:r>
            <a:endParaRPr b="1" sz="13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latin typeface="Open Sans"/>
                <a:ea typeface="Open Sans"/>
                <a:cs typeface="Open Sans"/>
                <a:sym typeface="Open Sans"/>
              </a:rPr>
              <a:t>Invenció</a:t>
            </a:r>
            <a:r>
              <a:rPr lang="ca" sz="1200">
                <a:latin typeface="Open Sans"/>
                <a:ea typeface="Open Sans"/>
                <a:cs typeface="Open Sans"/>
                <a:sym typeface="Open Sans"/>
              </a:rPr>
              <a:t> escriptura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85" name="Google Shape;85;p14"/>
          <p:cNvCxnSpPr/>
          <p:nvPr/>
        </p:nvCxnSpPr>
        <p:spPr>
          <a:xfrm flipH="1">
            <a:off x="3838538" y="2831575"/>
            <a:ext cx="4800" cy="10293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6" name="Google Shape;86;p14"/>
          <p:cNvCxnSpPr/>
          <p:nvPr/>
        </p:nvCxnSpPr>
        <p:spPr>
          <a:xfrm flipH="1">
            <a:off x="5086313" y="2831575"/>
            <a:ext cx="4800" cy="10293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7" name="Google Shape;87;p14"/>
          <p:cNvSpPr txBox="1"/>
          <p:nvPr/>
        </p:nvSpPr>
        <p:spPr>
          <a:xfrm>
            <a:off x="4607675" y="3860875"/>
            <a:ext cx="1021500" cy="6660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300">
                <a:latin typeface="Open Sans"/>
                <a:ea typeface="Open Sans"/>
                <a:cs typeface="Open Sans"/>
                <a:sym typeface="Open Sans"/>
              </a:rPr>
              <a:t>476 d</a:t>
            </a:r>
            <a:r>
              <a:rPr b="1" lang="ca" sz="1300">
                <a:latin typeface="Open Sans"/>
                <a:ea typeface="Open Sans"/>
                <a:cs typeface="Open Sans"/>
                <a:sym typeface="Open Sans"/>
              </a:rPr>
              <a:t>C </a:t>
            </a:r>
            <a:endParaRPr b="1" sz="13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1000">
                <a:latin typeface="Open Sans"/>
                <a:ea typeface="Open Sans"/>
                <a:cs typeface="Open Sans"/>
                <a:sym typeface="Open Sans"/>
              </a:rPr>
              <a:t>Caiguda Imperi Romà</a:t>
            </a:r>
            <a:endParaRPr sz="11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88" name="Google Shape;88;p14"/>
          <p:cNvCxnSpPr/>
          <p:nvPr/>
        </p:nvCxnSpPr>
        <p:spPr>
          <a:xfrm flipH="1">
            <a:off x="6281675" y="2831575"/>
            <a:ext cx="4800" cy="10293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9" name="Google Shape;89;p14"/>
          <p:cNvSpPr txBox="1"/>
          <p:nvPr/>
        </p:nvSpPr>
        <p:spPr>
          <a:xfrm>
            <a:off x="5803025" y="3860875"/>
            <a:ext cx="1183500" cy="8088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300">
                <a:latin typeface="Open Sans"/>
                <a:ea typeface="Open Sans"/>
                <a:cs typeface="Open Sans"/>
                <a:sym typeface="Open Sans"/>
              </a:rPr>
              <a:t>1492 dC</a:t>
            </a:r>
            <a:endParaRPr b="1" sz="13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1000">
                <a:latin typeface="Open Sans"/>
                <a:ea typeface="Open Sans"/>
                <a:cs typeface="Open Sans"/>
                <a:sym typeface="Open Sans"/>
              </a:rPr>
              <a:t>Arribada de Cristòfol Colom a Amèrica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90" name="Google Shape;90;p14"/>
          <p:cNvCxnSpPr/>
          <p:nvPr/>
        </p:nvCxnSpPr>
        <p:spPr>
          <a:xfrm flipH="1">
            <a:off x="7520025" y="2831575"/>
            <a:ext cx="4800" cy="10293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1" name="Google Shape;91;p14"/>
          <p:cNvSpPr txBox="1"/>
          <p:nvPr/>
        </p:nvSpPr>
        <p:spPr>
          <a:xfrm>
            <a:off x="7160375" y="3860875"/>
            <a:ext cx="1183500" cy="6660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300">
                <a:latin typeface="Open Sans"/>
                <a:ea typeface="Open Sans"/>
                <a:cs typeface="Open Sans"/>
                <a:sym typeface="Open Sans"/>
              </a:rPr>
              <a:t>1789</a:t>
            </a:r>
            <a:r>
              <a:rPr b="1" lang="ca" sz="1300">
                <a:latin typeface="Open Sans"/>
                <a:ea typeface="Open Sans"/>
                <a:cs typeface="Open Sans"/>
                <a:sym typeface="Open Sans"/>
              </a:rPr>
              <a:t> dC </a:t>
            </a:r>
            <a:endParaRPr b="1" sz="13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1000">
                <a:latin typeface="Open Sans"/>
                <a:ea typeface="Open Sans"/>
                <a:cs typeface="Open Sans"/>
                <a:sym typeface="Open Sans"/>
              </a:rPr>
              <a:t>Revolució Francesa</a:t>
            </a:r>
            <a:endParaRPr sz="11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92" name="Google Shape;92;p14"/>
          <p:cNvCxnSpPr/>
          <p:nvPr/>
        </p:nvCxnSpPr>
        <p:spPr>
          <a:xfrm flipH="1">
            <a:off x="233338" y="2831575"/>
            <a:ext cx="4800" cy="10293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3" name="Google Shape;93;p14"/>
          <p:cNvSpPr txBox="1"/>
          <p:nvPr/>
        </p:nvSpPr>
        <p:spPr>
          <a:xfrm>
            <a:off x="152400" y="3860875"/>
            <a:ext cx="1281000" cy="6660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300">
                <a:latin typeface="Open Sans"/>
                <a:ea typeface="Open Sans"/>
                <a:cs typeface="Open Sans"/>
                <a:sym typeface="Open Sans"/>
              </a:rPr>
              <a:t>2.000.000 </a:t>
            </a:r>
            <a:r>
              <a:rPr b="1" lang="ca" sz="1300">
                <a:latin typeface="Open Sans"/>
                <a:ea typeface="Open Sans"/>
                <a:cs typeface="Open Sans"/>
                <a:sym typeface="Open Sans"/>
              </a:rPr>
              <a:t>aC </a:t>
            </a:r>
            <a:endParaRPr b="1" sz="13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latin typeface="Open Sans"/>
                <a:ea typeface="Open Sans"/>
                <a:cs typeface="Open Sans"/>
                <a:sym typeface="Open Sans"/>
              </a:rPr>
              <a:t>Primers humans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4" name="Google Shape;94;p14"/>
          <p:cNvSpPr txBox="1"/>
          <p:nvPr/>
        </p:nvSpPr>
        <p:spPr>
          <a:xfrm>
            <a:off x="333375" y="4774450"/>
            <a:ext cx="8754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ca" sz="10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Adaptació </a:t>
            </a:r>
            <a:r>
              <a:rPr i="1" lang="ca" sz="10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Font:  </a:t>
            </a:r>
            <a:r>
              <a:rPr i="1" lang="ca" sz="1000">
                <a:solidFill>
                  <a:srgbClr val="B7B7B7"/>
                </a:solidFill>
              </a:rPr>
              <a:t>https://es.liveworksheets.com/worksheets/es/Ciencias_Sociales/Edades_de_la_Historia/Repaso_etapas_de_la_historia_tv840268uu</a:t>
            </a:r>
            <a:endParaRPr i="1" sz="900">
              <a:solidFill>
                <a:srgbClr val="B7B7B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cintosh HD:Users:Aida:Downloads:baixa.png" id="99" name="Google Shape;9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15150" y="47825"/>
            <a:ext cx="790575" cy="628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5"/>
          <p:cNvSpPr txBox="1"/>
          <p:nvPr/>
        </p:nvSpPr>
        <p:spPr>
          <a:xfrm>
            <a:off x="2363950" y="7074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5"/>
          <p:cNvSpPr txBox="1"/>
          <p:nvPr/>
        </p:nvSpPr>
        <p:spPr>
          <a:xfrm rot="-5400000">
            <a:off x="7775075" y="3654700"/>
            <a:ext cx="2322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a" sz="10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Font: </a:t>
            </a:r>
            <a:r>
              <a:rPr i="1" lang="ca" sz="10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 Little Big Genius</a:t>
            </a:r>
            <a:endParaRPr i="1" sz="900">
              <a:solidFill>
                <a:srgbClr val="B7B7B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14868" l="0" r="783" t="15653"/>
          <a:stretch/>
        </p:blipFill>
        <p:spPr>
          <a:xfrm>
            <a:off x="537425" y="542125"/>
            <a:ext cx="7725750" cy="4328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cintosh HD:Users:Aida:Downloads:baixa.png" id="107" name="Google Shape;10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15150" y="47825"/>
            <a:ext cx="790575" cy="628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6"/>
          <p:cNvSpPr txBox="1"/>
          <p:nvPr>
            <p:ph type="title"/>
          </p:nvPr>
        </p:nvSpPr>
        <p:spPr>
          <a:xfrm>
            <a:off x="311700" y="0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1. </a:t>
            </a:r>
            <a:r>
              <a:rPr lang="ca"/>
              <a:t>El Paleolític</a:t>
            </a:r>
            <a:endParaRPr/>
          </a:p>
        </p:txBody>
      </p:sp>
      <p:graphicFrame>
        <p:nvGraphicFramePr>
          <p:cNvPr id="109" name="Google Shape;109;p16"/>
          <p:cNvGraphicFramePr/>
          <p:nvPr/>
        </p:nvGraphicFramePr>
        <p:xfrm>
          <a:off x="483600" y="791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{08884663-A009-4F54-8129-4DAF10D5C894}</a:tableStyleId>
              </a:tblPr>
              <a:tblGrid>
                <a:gridCol w="2728050"/>
                <a:gridCol w="2728050"/>
                <a:gridCol w="2728050"/>
              </a:tblGrid>
              <a:tr h="151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a" sz="1600"/>
                        <a:t>COM VIVIEN?</a:t>
                      </a:r>
                      <a:endParaRPr b="1" sz="16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a" sz="1600"/>
                        <a:t>ON VIVIEN?</a:t>
                      </a:r>
                      <a:endParaRPr b="1" sz="16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a" sz="1600"/>
                        <a:t>COM ES VESTIEN?</a:t>
                      </a:r>
                      <a:endParaRPr b="1" sz="16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1276375">
                <a:tc>
                  <a:txBody>
                    <a:bodyPr/>
                    <a:lstStyle/>
                    <a:p>
                      <a:pPr indent="-196850" lvl="0" marL="26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Char char="●"/>
                      </a:pPr>
                      <a:r>
                        <a:rPr lang="ca" sz="1600"/>
                        <a:t>Nòmades.</a:t>
                      </a:r>
                      <a:endParaRPr sz="1600"/>
                    </a:p>
                    <a:p>
                      <a:pPr indent="-196850" lvl="0" marL="26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Char char="●"/>
                      </a:pPr>
                      <a:r>
                        <a:rPr lang="ca" sz="1600"/>
                        <a:t>Tribus, petits grups. </a:t>
                      </a:r>
                      <a:endParaRPr sz="1600"/>
                    </a:p>
                    <a:p>
                      <a:pPr indent="-196850" lvl="0" marL="26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Char char="●"/>
                      </a:pPr>
                      <a:r>
                        <a:rPr lang="ca" sz="1600"/>
                        <a:t>Cap de la tribu.</a:t>
                      </a:r>
                      <a:endParaRPr sz="16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196850" lvl="0" marL="26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Char char="●"/>
                      </a:pPr>
                      <a:r>
                        <a:rPr lang="ca" sz="1600"/>
                        <a:t>En </a:t>
                      </a:r>
                      <a:r>
                        <a:rPr lang="ca" sz="1600"/>
                        <a:t>coves.</a:t>
                      </a:r>
                      <a:endParaRPr sz="1600"/>
                    </a:p>
                    <a:p>
                      <a:pPr indent="-196850" lvl="0" marL="26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Char char="●"/>
                      </a:pPr>
                      <a:r>
                        <a:rPr lang="ca" sz="1600"/>
                        <a:t>Cabanes senzilles.</a:t>
                      </a:r>
                      <a:endParaRPr sz="1600"/>
                    </a:p>
                    <a:p>
                      <a:pPr indent="-196850" lvl="0" marL="26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Char char="●"/>
                      </a:pPr>
                      <a:r>
                        <a:rPr lang="ca" sz="1600"/>
                        <a:t>Prop d’un riu o una vall.</a:t>
                      </a:r>
                      <a:endParaRPr sz="16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600"/>
                        <a:t>Animals que caçaven:</a:t>
                      </a:r>
                      <a:endParaRPr sz="1600"/>
                    </a:p>
                    <a:p>
                      <a:pPr indent="-196850" lvl="0" marL="26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Char char="●"/>
                      </a:pPr>
                      <a:r>
                        <a:rPr lang="ca" sz="1600"/>
                        <a:t>Pells → vestits.</a:t>
                      </a:r>
                      <a:endParaRPr sz="1600"/>
                    </a:p>
                    <a:p>
                      <a:pPr indent="-196850" lvl="0" marL="26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Char char="●"/>
                      </a:pPr>
                      <a:r>
                        <a:rPr lang="ca" sz="1600"/>
                        <a:t>Ossos i dents → collarets i braçalets.</a:t>
                      </a:r>
                      <a:endParaRPr sz="16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95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a"/>
                        <a:t>DE QUÈ S’ALIMENTAVEN?</a:t>
                      </a:r>
                      <a:endParaRPr b="1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a"/>
                        <a:t>COM ACONSEGUIEN ELS ALIMENTS?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a"/>
                        <a:t>COM EREN LES EINES? </a:t>
                      </a:r>
                      <a:endParaRPr b="1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a"/>
                        <a:t>DE QUÈ ESTAVEN FETES?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a" sz="1300"/>
                        <a:t>QUINES COSES IMPORTANTS VAN APARÈIXER O VAN DESCOBRIR?</a:t>
                      </a:r>
                      <a:endParaRPr b="1"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822100">
                <a:tc>
                  <a:txBody>
                    <a:bodyPr/>
                    <a:lstStyle/>
                    <a:p>
                      <a:pPr indent="-196850" lvl="0" marL="26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Char char="●"/>
                      </a:pPr>
                      <a:r>
                        <a:rPr lang="ca" sz="1600"/>
                        <a:t>Depredadors: c</a:t>
                      </a:r>
                      <a:r>
                        <a:rPr lang="ca" sz="1600"/>
                        <a:t>açaven i pescaven animals.</a:t>
                      </a:r>
                      <a:endParaRPr sz="1600"/>
                    </a:p>
                    <a:p>
                      <a:pPr indent="-196850" lvl="0" marL="26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Char char="●"/>
                      </a:pPr>
                      <a:r>
                        <a:rPr lang="ca" sz="1600"/>
                        <a:t>Recol·lectors: collien plantes i fruites. </a:t>
                      </a:r>
                      <a:endParaRPr sz="16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196850" lvl="0" marL="26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Char char="●"/>
                      </a:pPr>
                      <a:r>
                        <a:rPr lang="ca" sz="1600"/>
                        <a:t>De pedra, ossos, </a:t>
                      </a:r>
                      <a:r>
                        <a:rPr lang="ca" sz="1600"/>
                        <a:t>fusta, cordes i sílex.</a:t>
                      </a:r>
                      <a:endParaRPr sz="16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196850" lvl="0" marL="26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Char char="●"/>
                      </a:pPr>
                      <a:r>
                        <a:rPr lang="ca" sz="1600"/>
                        <a:t>Foc → escalfar-se, coure aliments i defensar-se.</a:t>
                      </a:r>
                      <a:endParaRPr sz="1600"/>
                    </a:p>
                    <a:p>
                      <a:pPr indent="-196850" lvl="0" marL="26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Char char="●"/>
                      </a:pPr>
                      <a:r>
                        <a:rPr lang="ca" sz="1600"/>
                        <a:t>Armes i eines.</a:t>
                      </a:r>
                      <a:endParaRPr sz="1600"/>
                    </a:p>
                    <a:p>
                      <a:pPr indent="-196850" lvl="0" marL="26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Char char="●"/>
                      </a:pPr>
                      <a:r>
                        <a:rPr lang="ca" sz="1600"/>
                        <a:t>Pintures rupestres.</a:t>
                      </a:r>
                      <a:endParaRPr sz="16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6275" y="152400"/>
            <a:ext cx="6011454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7"/>
          <p:cNvSpPr txBox="1"/>
          <p:nvPr/>
        </p:nvSpPr>
        <p:spPr>
          <a:xfrm rot="-5400000">
            <a:off x="6725975" y="2700750"/>
            <a:ext cx="4451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a" sz="8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Font: https://geohistoriaeso.wordpress.com/2013/09/03/la-prehistoria/campament-paleolitic/</a:t>
            </a:r>
            <a:endParaRPr i="1" sz="800">
              <a:solidFill>
                <a:srgbClr val="B7B7B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Macintosh HD:Users:Aida:Downloads:baixa.png" id="116" name="Google Shape;116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15150" y="47825"/>
            <a:ext cx="790575" cy="6286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7"/>
          <p:cNvSpPr txBox="1"/>
          <p:nvPr>
            <p:ph type="title"/>
          </p:nvPr>
        </p:nvSpPr>
        <p:spPr>
          <a:xfrm>
            <a:off x="311700" y="0"/>
            <a:ext cx="2534400" cy="628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1.</a:t>
            </a:r>
            <a:r>
              <a:rPr lang="ca"/>
              <a:t> </a:t>
            </a:r>
            <a:r>
              <a:rPr lang="ca"/>
              <a:t>El Paleolític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4025" y="193100"/>
            <a:ext cx="6575950" cy="47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8"/>
          <p:cNvSpPr txBox="1"/>
          <p:nvPr/>
        </p:nvSpPr>
        <p:spPr>
          <a:xfrm rot="-5400000">
            <a:off x="6735425" y="2676000"/>
            <a:ext cx="4417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a" sz="9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Font: </a:t>
            </a:r>
            <a:r>
              <a:rPr i="1" lang="ca" sz="9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http://materialsdeciencies.blogspot.com/2012/01/historia-el-paleolitic.html</a:t>
            </a:r>
            <a:endParaRPr sz="1300"/>
          </a:p>
        </p:txBody>
      </p:sp>
      <p:sp>
        <p:nvSpPr>
          <p:cNvPr id="124" name="Google Shape;124;p18"/>
          <p:cNvSpPr txBox="1"/>
          <p:nvPr>
            <p:ph type="title"/>
          </p:nvPr>
        </p:nvSpPr>
        <p:spPr>
          <a:xfrm>
            <a:off x="311700" y="0"/>
            <a:ext cx="2534400" cy="628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1.</a:t>
            </a:r>
            <a:r>
              <a:rPr lang="ca"/>
              <a:t> El Paleolític</a:t>
            </a:r>
            <a:endParaRPr/>
          </a:p>
        </p:txBody>
      </p:sp>
      <p:pic>
        <p:nvPicPr>
          <p:cNvPr descr="Macintosh HD:Users:Aida:Downloads:baixa.png" id="125" name="Google Shape;125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15150" y="47825"/>
            <a:ext cx="790575" cy="62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cintosh HD:Users:Aida:Downloads:baixa.png" id="130" name="Google Shape;13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15150" y="47825"/>
            <a:ext cx="790575" cy="6286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/>
          <p:nvPr>
            <p:ph type="title"/>
          </p:nvPr>
        </p:nvSpPr>
        <p:spPr>
          <a:xfrm>
            <a:off x="311700" y="0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2.</a:t>
            </a:r>
            <a:r>
              <a:rPr lang="ca"/>
              <a:t> </a:t>
            </a:r>
            <a:r>
              <a:rPr lang="ca"/>
              <a:t>El Neolític</a:t>
            </a:r>
            <a:endParaRPr/>
          </a:p>
        </p:txBody>
      </p:sp>
      <p:graphicFrame>
        <p:nvGraphicFramePr>
          <p:cNvPr id="132" name="Google Shape;132;p19"/>
          <p:cNvGraphicFramePr/>
          <p:nvPr/>
        </p:nvGraphicFramePr>
        <p:xfrm>
          <a:off x="483600" y="791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{08884663-A009-4F54-8129-4DAF10D5C894}</a:tableStyleId>
              </a:tblPr>
              <a:tblGrid>
                <a:gridCol w="2728050"/>
                <a:gridCol w="2728050"/>
                <a:gridCol w="2728050"/>
              </a:tblGrid>
              <a:tr h="151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a" sz="1600"/>
                        <a:t>COM VIVIEN?</a:t>
                      </a:r>
                      <a:endParaRPr b="1" sz="16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a" sz="1600"/>
                        <a:t>ON VIVIEN?</a:t>
                      </a:r>
                      <a:endParaRPr b="1" sz="16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a" sz="1600"/>
                        <a:t>COM ES VESTIEN?</a:t>
                      </a:r>
                      <a:endParaRPr b="1" sz="16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1276375">
                <a:tc>
                  <a:txBody>
                    <a:bodyPr/>
                    <a:lstStyle/>
                    <a:p>
                      <a:pPr indent="-196850" lvl="0" marL="26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Char char="●"/>
                      </a:pPr>
                      <a:r>
                        <a:rPr lang="ca" sz="1600"/>
                        <a:t>Sedentaris.</a:t>
                      </a:r>
                      <a:endParaRPr sz="1600"/>
                    </a:p>
                    <a:p>
                      <a:pPr indent="-196850" lvl="0" marL="26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Char char="●"/>
                      </a:pPr>
                      <a:r>
                        <a:rPr lang="ca" sz="1600"/>
                        <a:t>Poblats en llocs </a:t>
                      </a:r>
                      <a:r>
                        <a:rPr lang="ca" sz="1600"/>
                        <a:t>fèrtils</a:t>
                      </a:r>
                      <a:r>
                        <a:rPr lang="ca" sz="1600"/>
                        <a:t> (al costat de rius o del mar).</a:t>
                      </a:r>
                      <a:endParaRPr sz="16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196850" lvl="0" marL="26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Char char="●"/>
                      </a:pPr>
                      <a:r>
                        <a:rPr lang="ca" sz="1600"/>
                        <a:t>En cabanes d’una sola habitació fetes amb tova (palla + fang), pells, palla i pals i troncs.</a:t>
                      </a:r>
                      <a:endParaRPr sz="16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196850" lvl="0" marL="269999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Char char="●"/>
                      </a:pPr>
                      <a:r>
                        <a:rPr lang="ca" sz="1600"/>
                        <a:t>Pells d’animals que caçaven.</a:t>
                      </a:r>
                      <a:endParaRPr sz="1600"/>
                    </a:p>
                    <a:p>
                      <a:pPr indent="-196850" lvl="0" marL="26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Char char="●"/>
                      </a:pPr>
                      <a:r>
                        <a:rPr lang="ca" sz="1600"/>
                        <a:t>Teixits (cotó, llana o lli).</a:t>
                      </a:r>
                      <a:endParaRPr sz="16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95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a"/>
                        <a:t>DE QUÈ S’ALIMENTAVEN?</a:t>
                      </a:r>
                      <a:endParaRPr b="1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a"/>
                        <a:t>COM ACONSEGUIEN ELS ALIMENTS?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a"/>
                        <a:t>COM EREN LES EINES? </a:t>
                      </a:r>
                      <a:endParaRPr b="1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a"/>
                        <a:t>DE QUÈ ESTAVEN FETES?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a" sz="1300"/>
                        <a:t>QUINES COSES IMPORTANTS VAN APARÈIXER O VAN DESCOBRIR?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1497075">
                <a:tc>
                  <a:txBody>
                    <a:bodyPr/>
                    <a:lstStyle/>
                    <a:p>
                      <a:pPr indent="-196850" lvl="0" marL="26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Char char="●"/>
                      </a:pPr>
                      <a:r>
                        <a:rPr lang="ca" sz="1600"/>
                        <a:t>Ramaderia: domesticaven animals.</a:t>
                      </a:r>
                      <a:endParaRPr sz="1600"/>
                    </a:p>
                    <a:p>
                      <a:pPr indent="-196850" lvl="0" marL="26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Char char="●"/>
                      </a:pPr>
                      <a:r>
                        <a:rPr lang="ca" sz="1600"/>
                        <a:t>Agricultura: </a:t>
                      </a:r>
                      <a:r>
                        <a:rPr lang="ca" sz="1600"/>
                        <a:t>conreaven cereals (blat i cigrons).</a:t>
                      </a:r>
                      <a:endParaRPr sz="16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Char char="●"/>
                      </a:pPr>
                      <a:r>
                        <a:rPr lang="ca" sz="1600"/>
                        <a:t>De pedra, ossos, fusta, cordes i sílex.</a:t>
                      </a:r>
                      <a:endParaRPr sz="1600"/>
                    </a:p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Char char="●"/>
                      </a:pPr>
                      <a:r>
                        <a:rPr lang="ca" sz="1600"/>
                        <a:t>Aixada, falç i molí.</a:t>
                      </a:r>
                      <a:endParaRPr sz="16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190500" lvl="0" marL="26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●"/>
                      </a:pPr>
                      <a:r>
                        <a:rPr lang="ca" sz="1500"/>
                        <a:t>Monuments megalítics</a:t>
                      </a:r>
                      <a:r>
                        <a:rPr lang="ca" sz="1500"/>
                        <a:t>: tombes.</a:t>
                      </a:r>
                      <a:endParaRPr sz="1500"/>
                    </a:p>
                    <a:p>
                      <a:pPr indent="-196850" lvl="0" marL="26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Char char="●"/>
                      </a:pPr>
                      <a:r>
                        <a:rPr lang="ca" sz="1600"/>
                        <a:t>Roda.</a:t>
                      </a:r>
                      <a:endParaRPr sz="1600"/>
                    </a:p>
                    <a:p>
                      <a:pPr indent="-196850" lvl="0" marL="26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Char char="●"/>
                      </a:pPr>
                      <a:r>
                        <a:rPr lang="ca" sz="1600"/>
                        <a:t>Ceràmica.</a:t>
                      </a:r>
                      <a:endParaRPr sz="1600"/>
                    </a:p>
                    <a:p>
                      <a:pPr indent="-196850" lvl="0" marL="26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Char char="●"/>
                      </a:pPr>
                      <a:r>
                        <a:rPr lang="ca" sz="1600"/>
                        <a:t>Teler: teixits.</a:t>
                      </a:r>
                      <a:endParaRPr sz="1600"/>
                    </a:p>
                    <a:p>
                      <a:pPr indent="-196850" lvl="0" marL="26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Char char="●"/>
                      </a:pPr>
                      <a:r>
                        <a:rPr lang="ca" sz="1600"/>
                        <a:t>Cistelleria.</a:t>
                      </a:r>
                      <a:endParaRPr sz="16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/>
          <p:nvPr/>
        </p:nvSpPr>
        <p:spPr>
          <a:xfrm rot="-5400000">
            <a:off x="6756125" y="2702975"/>
            <a:ext cx="4376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a" sz="9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Font: </a:t>
            </a:r>
            <a:r>
              <a:rPr i="1" lang="ca" sz="9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https://blocs.xtec.cat/prehistoriasafa/el-neolitic/</a:t>
            </a:r>
            <a:endParaRPr i="1" sz="1000">
              <a:solidFill>
                <a:srgbClr val="B7B7B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Macintosh HD:Users:Aida:Downloads:baixa.png" id="138" name="Google Shape;13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15150" y="47825"/>
            <a:ext cx="790575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6963" y="136063"/>
            <a:ext cx="6750075" cy="487137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0"/>
          <p:cNvSpPr txBox="1"/>
          <p:nvPr>
            <p:ph type="title"/>
          </p:nvPr>
        </p:nvSpPr>
        <p:spPr>
          <a:xfrm>
            <a:off x="311700" y="0"/>
            <a:ext cx="2299500" cy="628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2.</a:t>
            </a:r>
            <a:r>
              <a:rPr lang="ca"/>
              <a:t> El Neolític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cintosh HD:Users:Aida:Downloads:baixa.png" id="145" name="Google Shape;14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15150" y="47825"/>
            <a:ext cx="790575" cy="62865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1"/>
          <p:cNvSpPr txBox="1"/>
          <p:nvPr>
            <p:ph type="title"/>
          </p:nvPr>
        </p:nvSpPr>
        <p:spPr>
          <a:xfrm>
            <a:off x="311700" y="0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3.</a:t>
            </a:r>
            <a:r>
              <a:rPr lang="ca"/>
              <a:t> </a:t>
            </a:r>
            <a:r>
              <a:rPr lang="ca"/>
              <a:t>L’Edat dels metalls</a:t>
            </a:r>
            <a:endParaRPr/>
          </a:p>
        </p:txBody>
      </p:sp>
      <p:graphicFrame>
        <p:nvGraphicFramePr>
          <p:cNvPr id="147" name="Google Shape;147;p21"/>
          <p:cNvGraphicFramePr/>
          <p:nvPr/>
        </p:nvGraphicFramePr>
        <p:xfrm>
          <a:off x="483600" y="791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{08884663-A009-4F54-8129-4DAF10D5C894}</a:tableStyleId>
              </a:tblPr>
              <a:tblGrid>
                <a:gridCol w="2728050"/>
                <a:gridCol w="2728050"/>
                <a:gridCol w="2827425"/>
              </a:tblGrid>
              <a:tr h="151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a" sz="1600"/>
                        <a:t>COM VIVIEN?</a:t>
                      </a:r>
                      <a:endParaRPr b="1" sz="16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a" sz="1600"/>
                        <a:t>ON VIVIEN?</a:t>
                      </a:r>
                      <a:endParaRPr b="1" sz="16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a" sz="1600"/>
                        <a:t>COM ES VESTIEN?</a:t>
                      </a:r>
                      <a:endParaRPr b="1" sz="16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1276375">
                <a:tc>
                  <a:txBody>
                    <a:bodyPr/>
                    <a:lstStyle/>
                    <a:p>
                      <a:pPr indent="-196850" lvl="0" marL="26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Char char="●"/>
                      </a:pPr>
                      <a:r>
                        <a:rPr lang="ca" sz="1600"/>
                        <a:t>Sedentaris.</a:t>
                      </a:r>
                      <a:endParaRPr sz="1600"/>
                    </a:p>
                    <a:p>
                      <a:pPr indent="-196850" lvl="0" marL="26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Char char="●"/>
                      </a:pPr>
                      <a:r>
                        <a:rPr lang="ca" sz="1600"/>
                        <a:t>Poblats més grans i ciutats emmurallades.</a:t>
                      </a:r>
                      <a:endParaRPr sz="16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184150" lvl="0" marL="269999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ca"/>
                        <a:t>C</a:t>
                      </a:r>
                      <a:r>
                        <a:rPr lang="ca"/>
                        <a:t>abanes de més d’una habitació, fetes amb base de pedra, parets de tova i sostre de fusta. </a:t>
                      </a:r>
                      <a:endParaRPr/>
                    </a:p>
                    <a:p>
                      <a:pPr indent="-184150" lvl="0" marL="26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ca"/>
                        <a:t>Turons. 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196850" lvl="0" marL="26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Char char="●"/>
                      </a:pPr>
                      <a:r>
                        <a:rPr lang="ca" sz="1600"/>
                        <a:t>Teixits (cotó, llana i lli).</a:t>
                      </a:r>
                      <a:endParaRPr sz="16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95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a"/>
                        <a:t>DE QUÈ S’ALIMENTAVEN?</a:t>
                      </a:r>
                      <a:endParaRPr b="1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a"/>
                        <a:t>COM ACONSEGUIEN ELS ALIMENTS?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a"/>
                        <a:t>COM EREN LES EINES? </a:t>
                      </a:r>
                      <a:endParaRPr b="1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a"/>
                        <a:t>DE QUÈ ESTAVEN FETES?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a" sz="1300"/>
                        <a:t>QUINES COSES IMPORTANTS VAN APARÈIXER O VAN DESCOBRIR?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822100">
                <a:tc>
                  <a:txBody>
                    <a:bodyPr/>
                    <a:lstStyle/>
                    <a:p>
                      <a:pPr indent="-196850" lvl="0" marL="26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Char char="●"/>
                      </a:pPr>
                      <a:r>
                        <a:rPr lang="ca" sz="1600"/>
                        <a:t>Ramaderia:  domesticaven animals.</a:t>
                      </a:r>
                      <a:endParaRPr sz="1600"/>
                    </a:p>
                    <a:p>
                      <a:pPr indent="-196850" lvl="0" marL="26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Char char="●"/>
                      </a:pPr>
                      <a:r>
                        <a:rPr lang="ca" sz="1600"/>
                        <a:t>Agricultura: conreaven cereals (blat i cigrons).</a:t>
                      </a:r>
                      <a:endParaRPr sz="16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196850" lvl="0" marL="26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Char char="●"/>
                      </a:pPr>
                      <a:r>
                        <a:rPr lang="ca" sz="1600"/>
                        <a:t>De metall: coure, bronze i ferro.</a:t>
                      </a:r>
                      <a:endParaRPr sz="1600"/>
                    </a:p>
                    <a:p>
                      <a:pPr indent="-196850" lvl="0" marL="26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Char char="●"/>
                      </a:pPr>
                      <a:r>
                        <a:rPr lang="ca" sz="1600"/>
                        <a:t>Arada.</a:t>
                      </a:r>
                      <a:endParaRPr sz="16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196850" lvl="0" marL="26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Char char="●"/>
                      </a:pPr>
                      <a:r>
                        <a:rPr lang="ca" sz="1600"/>
                        <a:t>Vaixell de vela i carro.</a:t>
                      </a:r>
                      <a:endParaRPr sz="1600"/>
                    </a:p>
                    <a:p>
                      <a:pPr indent="-196850" lvl="0" marL="26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Char char="●"/>
                      </a:pPr>
                      <a:r>
                        <a:rPr lang="ca" sz="1600"/>
                        <a:t>Comerç: troc o intercanvi.</a:t>
                      </a:r>
                      <a:endParaRPr sz="1600"/>
                    </a:p>
                    <a:p>
                      <a:pPr indent="-196850" lvl="0" marL="269999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Char char="●"/>
                      </a:pPr>
                      <a:r>
                        <a:rPr lang="ca" sz="1600"/>
                        <a:t>Metal·lúrgia.</a:t>
                      </a:r>
                      <a:endParaRPr sz="16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